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Default Extension="ppt" ContentType="application/vnd.ms-powerpoint"/>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51" r:id="rId2"/>
    <p:sldMasterId id="2147483652" r:id="rId3"/>
    <p:sldMasterId id="2147483653" r:id="rId4"/>
    <p:sldMasterId id="2147483747" r:id="rId5"/>
    <p:sldMasterId id="2147483749" r:id="rId6"/>
  </p:sldMasterIdLst>
  <p:notesMasterIdLst>
    <p:notesMasterId r:id="rId43"/>
  </p:notesMasterIdLst>
  <p:sldIdLst>
    <p:sldId id="260" r:id="rId7"/>
    <p:sldId id="418" r:id="rId8"/>
    <p:sldId id="430" r:id="rId9"/>
    <p:sldId id="271" r:id="rId10"/>
    <p:sldId id="420" r:id="rId11"/>
    <p:sldId id="421" r:id="rId12"/>
    <p:sldId id="396" r:id="rId13"/>
    <p:sldId id="397" r:id="rId14"/>
    <p:sldId id="385" r:id="rId15"/>
    <p:sldId id="380" r:id="rId16"/>
    <p:sldId id="408" r:id="rId17"/>
    <p:sldId id="409" r:id="rId18"/>
    <p:sldId id="389" r:id="rId19"/>
    <p:sldId id="388" r:id="rId20"/>
    <p:sldId id="387" r:id="rId21"/>
    <p:sldId id="348" r:id="rId22"/>
    <p:sldId id="410" r:id="rId23"/>
    <p:sldId id="411" r:id="rId24"/>
    <p:sldId id="412" r:id="rId25"/>
    <p:sldId id="413" r:id="rId26"/>
    <p:sldId id="414" r:id="rId27"/>
    <p:sldId id="350" r:id="rId28"/>
    <p:sldId id="391" r:id="rId29"/>
    <p:sldId id="417" r:id="rId30"/>
    <p:sldId id="416" r:id="rId31"/>
    <p:sldId id="407" r:id="rId32"/>
    <p:sldId id="349" r:id="rId33"/>
    <p:sldId id="422" r:id="rId34"/>
    <p:sldId id="429" r:id="rId35"/>
    <p:sldId id="424" r:id="rId36"/>
    <p:sldId id="425" r:id="rId37"/>
    <p:sldId id="432" r:id="rId38"/>
    <p:sldId id="431" r:id="rId39"/>
    <p:sldId id="427" r:id="rId40"/>
    <p:sldId id="428" r:id="rId41"/>
    <p:sldId id="415" r:id="rId42"/>
  </p:sldIdLst>
  <p:sldSz cx="9144000" cy="6858000" type="screen4x3"/>
  <p:notesSz cx="7010400" cy="9296400"/>
  <p:defaultTextStyle>
    <a:defPPr>
      <a:defRPr lang="en-US"/>
    </a:defPPr>
    <a:lvl1pPr algn="ctr" rtl="0" eaLnBrk="0" fontAlgn="base" hangingPunct="0">
      <a:lnSpc>
        <a:spcPct val="106000"/>
      </a:lnSpc>
      <a:spcBef>
        <a:spcPct val="0"/>
      </a:spcBef>
      <a:spcAft>
        <a:spcPct val="0"/>
      </a:spcAft>
      <a:defRPr sz="1100" b="1" kern="1200">
        <a:solidFill>
          <a:schemeClr val="tx1"/>
        </a:solidFill>
        <a:latin typeface="Arial" charset="0"/>
        <a:ea typeface="ＭＳ Ｐゴシック" pitchFamily="-97" charset="-128"/>
        <a:cs typeface="+mn-cs"/>
      </a:defRPr>
    </a:lvl1pPr>
    <a:lvl2pPr marL="457200" algn="ctr" rtl="0" eaLnBrk="0" fontAlgn="base" hangingPunct="0">
      <a:lnSpc>
        <a:spcPct val="106000"/>
      </a:lnSpc>
      <a:spcBef>
        <a:spcPct val="0"/>
      </a:spcBef>
      <a:spcAft>
        <a:spcPct val="0"/>
      </a:spcAft>
      <a:defRPr sz="1100" b="1" kern="1200">
        <a:solidFill>
          <a:schemeClr val="tx1"/>
        </a:solidFill>
        <a:latin typeface="Arial" charset="0"/>
        <a:ea typeface="ＭＳ Ｐゴシック" pitchFamily="-97" charset="-128"/>
        <a:cs typeface="+mn-cs"/>
      </a:defRPr>
    </a:lvl2pPr>
    <a:lvl3pPr marL="914400" algn="ctr" rtl="0" eaLnBrk="0" fontAlgn="base" hangingPunct="0">
      <a:lnSpc>
        <a:spcPct val="106000"/>
      </a:lnSpc>
      <a:spcBef>
        <a:spcPct val="0"/>
      </a:spcBef>
      <a:spcAft>
        <a:spcPct val="0"/>
      </a:spcAft>
      <a:defRPr sz="1100" b="1" kern="1200">
        <a:solidFill>
          <a:schemeClr val="tx1"/>
        </a:solidFill>
        <a:latin typeface="Arial" charset="0"/>
        <a:ea typeface="ＭＳ Ｐゴシック" pitchFamily="-97" charset="-128"/>
        <a:cs typeface="+mn-cs"/>
      </a:defRPr>
    </a:lvl3pPr>
    <a:lvl4pPr marL="1371600" algn="ctr" rtl="0" eaLnBrk="0" fontAlgn="base" hangingPunct="0">
      <a:lnSpc>
        <a:spcPct val="106000"/>
      </a:lnSpc>
      <a:spcBef>
        <a:spcPct val="0"/>
      </a:spcBef>
      <a:spcAft>
        <a:spcPct val="0"/>
      </a:spcAft>
      <a:defRPr sz="1100" b="1" kern="1200">
        <a:solidFill>
          <a:schemeClr val="tx1"/>
        </a:solidFill>
        <a:latin typeface="Arial" charset="0"/>
        <a:ea typeface="ＭＳ Ｐゴシック" pitchFamily="-97" charset="-128"/>
        <a:cs typeface="+mn-cs"/>
      </a:defRPr>
    </a:lvl4pPr>
    <a:lvl5pPr marL="1828800" algn="ctr" rtl="0" eaLnBrk="0" fontAlgn="base" hangingPunct="0">
      <a:lnSpc>
        <a:spcPct val="106000"/>
      </a:lnSpc>
      <a:spcBef>
        <a:spcPct val="0"/>
      </a:spcBef>
      <a:spcAft>
        <a:spcPct val="0"/>
      </a:spcAft>
      <a:defRPr sz="1100" b="1" kern="1200">
        <a:solidFill>
          <a:schemeClr val="tx1"/>
        </a:solidFill>
        <a:latin typeface="Arial" charset="0"/>
        <a:ea typeface="ＭＳ Ｐゴシック" pitchFamily="-97" charset="-128"/>
        <a:cs typeface="+mn-cs"/>
      </a:defRPr>
    </a:lvl5pPr>
    <a:lvl6pPr marL="2286000" algn="l" defTabSz="914400" rtl="0" eaLnBrk="1" latinLnBrk="0" hangingPunct="1">
      <a:defRPr sz="1100" b="1" kern="1200">
        <a:solidFill>
          <a:schemeClr val="tx1"/>
        </a:solidFill>
        <a:latin typeface="Arial" charset="0"/>
        <a:ea typeface="ＭＳ Ｐゴシック" pitchFamily="-97" charset="-128"/>
        <a:cs typeface="+mn-cs"/>
      </a:defRPr>
    </a:lvl6pPr>
    <a:lvl7pPr marL="2743200" algn="l" defTabSz="914400" rtl="0" eaLnBrk="1" latinLnBrk="0" hangingPunct="1">
      <a:defRPr sz="1100" b="1" kern="1200">
        <a:solidFill>
          <a:schemeClr val="tx1"/>
        </a:solidFill>
        <a:latin typeface="Arial" charset="0"/>
        <a:ea typeface="ＭＳ Ｐゴシック" pitchFamily="-97" charset="-128"/>
        <a:cs typeface="+mn-cs"/>
      </a:defRPr>
    </a:lvl7pPr>
    <a:lvl8pPr marL="3200400" algn="l" defTabSz="914400" rtl="0" eaLnBrk="1" latinLnBrk="0" hangingPunct="1">
      <a:defRPr sz="1100" b="1" kern="1200">
        <a:solidFill>
          <a:schemeClr val="tx1"/>
        </a:solidFill>
        <a:latin typeface="Arial" charset="0"/>
        <a:ea typeface="ＭＳ Ｐゴシック" pitchFamily="-97" charset="-128"/>
        <a:cs typeface="+mn-cs"/>
      </a:defRPr>
    </a:lvl8pPr>
    <a:lvl9pPr marL="3657600" algn="l" defTabSz="914400" rtl="0" eaLnBrk="1" latinLnBrk="0" hangingPunct="1">
      <a:defRPr sz="1100" b="1" kern="1200">
        <a:solidFill>
          <a:schemeClr val="tx1"/>
        </a:solidFill>
        <a:latin typeface="Arial" charset="0"/>
        <a:ea typeface="ＭＳ Ｐゴシック" pitchFamily="-97"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a:srgbClr val="B2B2B2"/>
    <a:srgbClr val="969696"/>
    <a:srgbClr val="DDDDDD"/>
    <a:srgbClr val="FFFF00"/>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050" autoAdjust="0"/>
    <p:restoredTop sz="94925" autoAdjust="0"/>
  </p:normalViewPr>
  <p:slideViewPr>
    <p:cSldViewPr>
      <p:cViewPr>
        <p:scale>
          <a:sx n="115" d="100"/>
          <a:sy n="115" d="100"/>
        </p:scale>
        <p:origin x="-156" y="762"/>
      </p:cViewPr>
      <p:guideLst>
        <p:guide orient="horz" pos="4191"/>
        <p:guide pos="384"/>
        <p:guide pos="53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eaLnBrk="1" hangingPunct="1">
              <a:lnSpc>
                <a:spcPct val="100000"/>
              </a:lnSpc>
              <a:defRPr sz="1200" b="0"/>
            </a:lvl1pPr>
          </a:lstStyle>
          <a:p>
            <a:endParaRPr lang="en-US"/>
          </a:p>
        </p:txBody>
      </p:sp>
      <p:sp>
        <p:nvSpPr>
          <p:cNvPr id="1331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lnSpc>
                <a:spcPct val="100000"/>
              </a:lnSpc>
              <a:defRPr sz="1200" b="0"/>
            </a:lvl1pPr>
          </a:lstStyle>
          <a:p>
            <a:endParaRPr lang="en-US"/>
          </a:p>
        </p:txBody>
      </p:sp>
      <p:sp>
        <p:nvSpPr>
          <p:cNvPr id="563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eaLnBrk="1" hangingPunct="1">
              <a:lnSpc>
                <a:spcPct val="100000"/>
              </a:lnSpc>
              <a:defRPr sz="1200" b="0"/>
            </a:lvl1pPr>
          </a:lstStyle>
          <a:p>
            <a:endParaRPr lang="en-US"/>
          </a:p>
        </p:txBody>
      </p:sp>
      <p:sp>
        <p:nvSpPr>
          <p:cNvPr id="1331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lnSpc>
                <a:spcPct val="100000"/>
              </a:lnSpc>
              <a:defRPr sz="1200" b="0"/>
            </a:lvl1pPr>
          </a:lstStyle>
          <a:p>
            <a:fld id="{48E75458-09DB-43A6-88C9-427943251FE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1pPr>
    <a:lvl2pPr marL="457200" algn="l" rtl="0" eaLnBrk="0" fontAlgn="base" hangingPunct="0">
      <a:spcBef>
        <a:spcPct val="30000"/>
      </a:spcBef>
      <a:spcAft>
        <a:spcPct val="0"/>
      </a:spcAft>
      <a:defRPr sz="1200" kern="1200">
        <a:solidFill>
          <a:schemeClr val="tx1"/>
        </a:solidFill>
        <a:latin typeface="Arial" pitchFamily="-97" charset="0"/>
        <a:ea typeface="ＭＳ Ｐゴシック" pitchFamily="-97" charset="-128"/>
        <a:cs typeface="+mn-cs"/>
      </a:defRPr>
    </a:lvl2pPr>
    <a:lvl3pPr marL="914400" algn="l" rtl="0" eaLnBrk="0" fontAlgn="base" hangingPunct="0">
      <a:spcBef>
        <a:spcPct val="30000"/>
      </a:spcBef>
      <a:spcAft>
        <a:spcPct val="0"/>
      </a:spcAft>
      <a:defRPr sz="1200" kern="1200">
        <a:solidFill>
          <a:schemeClr val="tx1"/>
        </a:solidFill>
        <a:latin typeface="Arial" pitchFamily="-97" charset="0"/>
        <a:ea typeface="ＭＳ Ｐゴシック" pitchFamily="-97" charset="-128"/>
        <a:cs typeface="+mn-cs"/>
      </a:defRPr>
    </a:lvl3pPr>
    <a:lvl4pPr marL="1371600" algn="l" rtl="0" eaLnBrk="0" fontAlgn="base" hangingPunct="0">
      <a:spcBef>
        <a:spcPct val="30000"/>
      </a:spcBef>
      <a:spcAft>
        <a:spcPct val="0"/>
      </a:spcAft>
      <a:defRPr sz="1200" kern="1200">
        <a:solidFill>
          <a:schemeClr val="tx1"/>
        </a:solidFill>
        <a:latin typeface="Arial" pitchFamily="-97" charset="0"/>
        <a:ea typeface="ＭＳ Ｐゴシック" pitchFamily="-97" charset="-128"/>
        <a:cs typeface="+mn-cs"/>
      </a:defRPr>
    </a:lvl4pPr>
    <a:lvl5pPr marL="1828800" algn="l" rtl="0" eaLnBrk="0" fontAlgn="base" hangingPunct="0">
      <a:spcBef>
        <a:spcPct val="30000"/>
      </a:spcBef>
      <a:spcAft>
        <a:spcPct val="0"/>
      </a:spcAft>
      <a:defRPr sz="1200" kern="1200">
        <a:solidFill>
          <a:schemeClr val="tx1"/>
        </a:solidFill>
        <a:latin typeface="Arial" pitchFamily="-97" charset="0"/>
        <a:ea typeface="ＭＳ Ｐゴシック" pitchFamily="-9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8A43950-5364-4A44-9E93-21BD32FAF6E0}" type="slidenum">
              <a:rPr lang="en-US"/>
              <a:pPr/>
              <a:t>1</a:t>
            </a:fld>
            <a:endParaRPr lang="en-US"/>
          </a:p>
        </p:txBody>
      </p:sp>
      <p:sp>
        <p:nvSpPr>
          <p:cNvPr id="58371" name="Rectangle 7"/>
          <p:cNvSpPr txBox="1">
            <a:spLocks noGrp="1" noChangeArrowheads="1"/>
          </p:cNvSpPr>
          <p:nvPr/>
        </p:nvSpPr>
        <p:spPr bwMode="auto">
          <a:xfrm>
            <a:off x="3968750" y="8840788"/>
            <a:ext cx="3041650" cy="455612"/>
          </a:xfrm>
          <a:prstGeom prst="rect">
            <a:avLst/>
          </a:prstGeom>
          <a:noFill/>
          <a:ln w="9525">
            <a:noFill/>
            <a:miter lim="800000"/>
            <a:headEnd/>
            <a:tailEnd/>
          </a:ln>
        </p:spPr>
        <p:txBody>
          <a:bodyPr lIns="93620" tIns="46812" rIns="93620" bIns="46812" anchor="b"/>
          <a:lstStyle/>
          <a:p>
            <a:pPr algn="r" defTabSz="919163">
              <a:lnSpc>
                <a:spcPct val="100000"/>
              </a:lnSpc>
            </a:pPr>
            <a:fld id="{DFA0E6F1-2F90-4CD0-97BB-4070DBCBC524}" type="slidenum">
              <a:rPr lang="en-US" sz="1800" b="0"/>
              <a:pPr algn="r" defTabSz="919163">
                <a:lnSpc>
                  <a:spcPct val="100000"/>
                </a:lnSpc>
              </a:pPr>
              <a:t>1</a:t>
            </a:fld>
            <a:endParaRPr lang="en-US" sz="1800" b="0"/>
          </a:p>
        </p:txBody>
      </p:sp>
      <p:sp>
        <p:nvSpPr>
          <p:cNvPr id="58372" name="Rectangle 2"/>
          <p:cNvSpPr>
            <a:spLocks noGrp="1" noRot="1" noChangeAspect="1" noChangeArrowheads="1" noTextEdit="1"/>
          </p:cNvSpPr>
          <p:nvPr>
            <p:ph type="sldImg"/>
          </p:nvPr>
        </p:nvSpPr>
        <p:spPr>
          <a:xfrm>
            <a:off x="1185863" y="708025"/>
            <a:ext cx="4648200" cy="3486150"/>
          </a:xfrm>
          <a:ln/>
        </p:spPr>
      </p:sp>
      <p:sp>
        <p:nvSpPr>
          <p:cNvPr id="58373" name="Rectangle 3"/>
          <p:cNvSpPr>
            <a:spLocks noGrp="1" noChangeArrowheads="1"/>
          </p:cNvSpPr>
          <p:nvPr>
            <p:ph type="body" idx="1"/>
          </p:nvPr>
        </p:nvSpPr>
        <p:spPr>
          <a:xfrm>
            <a:off x="949325" y="4422775"/>
            <a:ext cx="5111750" cy="4165600"/>
          </a:xfrm>
          <a:noFill/>
          <a:ln/>
        </p:spPr>
        <p:txBody>
          <a:bodyPr lIns="93620" tIns="46812" rIns="93620" bIns="46812"/>
          <a:lstStyle/>
          <a:p>
            <a:pPr eaLnBrk="1" hangingPunct="1">
              <a:buFontTx/>
              <a:buChar char="•"/>
            </a:pPr>
            <a:endParaRPr lang="en-GB"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dirty="0" smtClean="0">
              <a:latin typeface="Arial" charset="0"/>
            </a:endParaRPr>
          </a:p>
        </p:txBody>
      </p:sp>
      <p:sp>
        <p:nvSpPr>
          <p:cNvPr id="97284" name="Slide Number Placeholder 3"/>
          <p:cNvSpPr>
            <a:spLocks noGrp="1"/>
          </p:cNvSpPr>
          <p:nvPr>
            <p:ph type="sldNum" sz="quarter" idx="5"/>
          </p:nvPr>
        </p:nvSpPr>
        <p:spPr>
          <a:noFill/>
        </p:spPr>
        <p:txBody>
          <a:bodyPr/>
          <a:lstStyle/>
          <a:p>
            <a:fld id="{743D8A64-3D88-45CB-9C3A-0B30D31AF0B0}" type="slidenum">
              <a:rPr lang="en-US"/>
              <a:pPr/>
              <a:t>35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49B6F740-7E0A-43B4-9650-FD61C5C32B79}" type="slidenum">
              <a:rPr lang="en-US"/>
              <a:pPr/>
              <a:t>36</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a:buFontTx/>
              <a:buChar char="•"/>
            </a:pPr>
            <a:endParaRPr lang="en-GB" b="1"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4A611869-3C96-4335-AA8F-D6A1D0068DE6}" type="slidenum">
              <a:rPr lang="en-US"/>
              <a:pPr/>
              <a:t>2</a:t>
            </a:fld>
            <a:endParaRPr lang="en-US"/>
          </a:p>
        </p:txBody>
      </p:sp>
      <p:sp>
        <p:nvSpPr>
          <p:cNvPr id="60419" name="Rectangle 2"/>
          <p:cNvSpPr>
            <a:spLocks noGrp="1" noRot="1" noChangeAspect="1" noChangeArrowheads="1" noTextEdit="1"/>
          </p:cNvSpPr>
          <p:nvPr>
            <p:ph type="sldImg"/>
          </p:nvPr>
        </p:nvSpPr>
        <p:spPr>
          <a:xfrm>
            <a:off x="1189038" y="695325"/>
            <a:ext cx="4649787" cy="3489325"/>
          </a:xfrm>
          <a:ln/>
        </p:spPr>
      </p:sp>
      <p:sp>
        <p:nvSpPr>
          <p:cNvPr id="60420" name="Rectangle 3"/>
          <p:cNvSpPr>
            <a:spLocks noGrp="1" noChangeArrowheads="1"/>
          </p:cNvSpPr>
          <p:nvPr>
            <p:ph type="body" idx="1"/>
          </p:nvPr>
        </p:nvSpPr>
        <p:spPr>
          <a:xfrm>
            <a:off x="936625" y="4414838"/>
            <a:ext cx="5137150" cy="4186237"/>
          </a:xfrm>
          <a:noFill/>
          <a:ln/>
        </p:spPr>
        <p:txBody>
          <a:bodyPr/>
          <a:lstStyle/>
          <a:p>
            <a:endParaRPr lang="en-GB"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759CC73-6448-4DD1-AD6F-544D2CA38199}" type="slidenum">
              <a:rPr lang="en-US"/>
              <a:pPr/>
              <a:t>3</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buFontTx/>
              <a:buChar char="•"/>
            </a:pPr>
            <a:endParaRPr lang="en-GB" smtClean="0">
              <a:latin typeface="Times New Roman" pitchFamily="-97"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E75458-09DB-43A6-88C9-427943251FE0}"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 famous presentation at Black and Decker, a consultant held up one of these, a drill, and asked the Black and Decker executives if this is what they sold. They all recognized the product and answered "yes".  He then suggested to them, that from the customer’s point of view, what they are selling is this, a hole in a board.</a:t>
            </a:r>
            <a:endParaRPr lang="en-US" dirty="0"/>
          </a:p>
        </p:txBody>
      </p:sp>
      <p:sp>
        <p:nvSpPr>
          <p:cNvPr id="4" name="Slide Number Placeholder 3"/>
          <p:cNvSpPr>
            <a:spLocks noGrp="1"/>
          </p:cNvSpPr>
          <p:nvPr>
            <p:ph type="sldNum" sz="quarter" idx="10"/>
          </p:nvPr>
        </p:nvSpPr>
        <p:spPr/>
        <p:txBody>
          <a:bodyPr/>
          <a:lstStyle/>
          <a:p>
            <a:fld id="{48E75458-09DB-43A6-88C9-427943251FE0}"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C7DC038-6983-4EA2-AF71-E7AE0C63682F}" type="slidenum">
              <a:rPr lang="en-US"/>
              <a:pPr/>
              <a:t>18</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a:buFontTx/>
              <a:buChar char="•"/>
            </a:pPr>
            <a:endParaRPr lang="en-GB"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u="none" kern="1200" dirty="0" smtClean="0">
              <a:solidFill>
                <a:schemeClr val="tx1"/>
              </a:solidFill>
              <a:latin typeface="Arial" pitchFamily="-97" charset="0"/>
              <a:ea typeface="ＭＳ Ｐゴシック" pitchFamily="-97" charset="-128"/>
              <a:cs typeface="ＭＳ Ｐゴシック" pitchFamily="-97" charset="-128"/>
            </a:endParaRPr>
          </a:p>
          <a:p>
            <a:endParaRPr lang="en-US" dirty="0"/>
          </a:p>
        </p:txBody>
      </p:sp>
      <p:sp>
        <p:nvSpPr>
          <p:cNvPr id="4" name="Slide Number Placeholder 3"/>
          <p:cNvSpPr>
            <a:spLocks noGrp="1"/>
          </p:cNvSpPr>
          <p:nvPr>
            <p:ph type="sldNum" sz="quarter" idx="10"/>
          </p:nvPr>
        </p:nvSpPr>
        <p:spPr/>
        <p:txBody>
          <a:bodyPr/>
          <a:lstStyle/>
          <a:p>
            <a:fld id="{48E75458-09DB-43A6-88C9-427943251FE0}" type="slidenum">
              <a:rPr lang="en-US" smtClean="0"/>
              <a:pPr/>
              <a:t>32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E75458-09DB-43A6-88C9-427943251FE0}" type="slidenum">
              <a:rPr lang="en-US" smtClean="0"/>
              <a:pPr/>
              <a:t>33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E75458-09DB-43A6-88C9-427943251FE0}"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gray">
          <a:xfrm>
            <a:off x="585788" y="774700"/>
            <a:ext cx="7972425" cy="4795838"/>
          </a:xfrm>
          <a:prstGeom prst="rect">
            <a:avLst/>
          </a:prstGeom>
          <a:solidFill>
            <a:schemeClr val="bg1"/>
          </a:solidFill>
          <a:ln w="12700">
            <a:solidFill>
              <a:schemeClr val="accent1"/>
            </a:solidFill>
            <a:miter lim="800000"/>
            <a:headEnd/>
            <a:tailEnd/>
          </a:ln>
          <a:effectLst/>
        </p:spPr>
        <p:txBody>
          <a:bodyPr lIns="90000" tIns="90000" rIns="90000" bIns="90000" anchor="ctr"/>
          <a:lstStyle/>
          <a:p>
            <a:pPr marL="119063" indent="-119063" algn="l">
              <a:lnSpc>
                <a:spcPct val="100000"/>
              </a:lnSpc>
              <a:spcBef>
                <a:spcPct val="50000"/>
              </a:spcBef>
            </a:pPr>
            <a:endParaRPr lang="en-US"/>
          </a:p>
        </p:txBody>
      </p:sp>
      <p:sp>
        <p:nvSpPr>
          <p:cNvPr id="5123" name="Rectangle 3"/>
          <p:cNvSpPr>
            <a:spLocks noGrp="1" noChangeArrowheads="1"/>
          </p:cNvSpPr>
          <p:nvPr>
            <p:ph type="ctrTitle" sz="quarter"/>
          </p:nvPr>
        </p:nvSpPr>
        <p:spPr>
          <a:xfrm>
            <a:off x="892175" y="2581275"/>
            <a:ext cx="6581775" cy="549275"/>
          </a:xfrm>
        </p:spPr>
        <p:txBody>
          <a:bodyPr/>
          <a:lstStyle>
            <a:lvl1pPr>
              <a:lnSpc>
                <a:spcPts val="2200"/>
              </a:lnSpc>
              <a:spcBef>
                <a:spcPct val="100000"/>
              </a:spcBef>
              <a:buClr>
                <a:schemeClr val="tx2"/>
              </a:buClr>
              <a:buSzPct val="85000"/>
              <a:buFont typeface="Wingdings" pitchFamily="-97" charset="2"/>
              <a:buNone/>
              <a:defRPr sz="1800"/>
            </a:lvl1pPr>
          </a:lstStyle>
          <a:p>
            <a:r>
              <a:rPr lang="en-US"/>
              <a:t>Click to edit Master title style</a:t>
            </a:r>
          </a:p>
        </p:txBody>
      </p:sp>
      <p:sp>
        <p:nvSpPr>
          <p:cNvPr id="5124" name="Rectangle 4"/>
          <p:cNvSpPr>
            <a:spLocks noGrp="1" noChangeArrowheads="1"/>
          </p:cNvSpPr>
          <p:nvPr>
            <p:ph type="subTitle" sz="quarter" idx="1"/>
          </p:nvPr>
        </p:nvSpPr>
        <p:spPr>
          <a:xfrm>
            <a:off x="892175" y="3402013"/>
            <a:ext cx="6583363" cy="439737"/>
          </a:xfrm>
        </p:spPr>
        <p:txBody>
          <a:bodyPr/>
          <a:lstStyle>
            <a:lvl1pPr>
              <a:lnSpc>
                <a:spcPts val="1600"/>
              </a:lnSpc>
              <a:spcBef>
                <a:spcPct val="15000"/>
              </a:spcBef>
              <a:buClrTx/>
              <a:defRPr sz="1400" b="1"/>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514350"/>
            <a:ext cx="2087562"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6875" y="514350"/>
            <a:ext cx="6110288"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1638" y="514350"/>
            <a:ext cx="8345487" cy="258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96875" y="1154113"/>
            <a:ext cx="4008438" cy="5135562"/>
          </a:xfrm>
        </p:spPr>
        <p:txBody>
          <a:bodyPr/>
          <a:lstStyle/>
          <a:p>
            <a:pPr lvl="0"/>
            <a:endParaRPr lang="en-US" noProof="0"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1638" y="514350"/>
            <a:ext cx="8345487" cy="2587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96875" y="1154113"/>
            <a:ext cx="4008438" cy="5135562"/>
          </a:xfrm>
        </p:spPr>
        <p:txBody>
          <a:bodyPr/>
          <a:lstStyle/>
          <a:p>
            <a:pPr lvl="0"/>
            <a:endParaRPr lang="en-US" noProof="0" dirty="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6875" y="1154113"/>
            <a:ext cx="1927225" cy="5135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76500" y="1154113"/>
            <a:ext cx="1928813" cy="5135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6388" y="514350"/>
            <a:ext cx="2085975"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6875" y="514350"/>
            <a:ext cx="6107113"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6875" y="1154113"/>
            <a:ext cx="1927225" cy="5135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76500" y="1154113"/>
            <a:ext cx="1928813" cy="5135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514350"/>
            <a:ext cx="2087562"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6875" y="514350"/>
            <a:ext cx="6110288"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ctrTitle" sz="quarter"/>
          </p:nvPr>
        </p:nvSpPr>
        <p:spPr>
          <a:xfrm>
            <a:off x="892175" y="2025650"/>
            <a:ext cx="6581775" cy="1104900"/>
          </a:xfrm>
        </p:spPr>
        <p:txBody>
          <a:bodyPr/>
          <a:lstStyle>
            <a:lvl1pPr>
              <a:lnSpc>
                <a:spcPts val="2200"/>
              </a:lnSpc>
              <a:spcBef>
                <a:spcPct val="100000"/>
              </a:spcBef>
              <a:buClr>
                <a:schemeClr val="tx2"/>
              </a:buClr>
              <a:buSzPct val="85000"/>
              <a:buFont typeface="Wingdings" pitchFamily="-97" charset="2"/>
              <a:buNone/>
              <a:defRPr sz="1600"/>
            </a:lvl1pPr>
          </a:lstStyle>
          <a:p>
            <a:r>
              <a:rPr lang="en-US"/>
              <a:t>Click to edit Master title style</a:t>
            </a:r>
          </a:p>
        </p:txBody>
      </p:sp>
      <p:sp>
        <p:nvSpPr>
          <p:cNvPr id="36867" name="Rectangle 3"/>
          <p:cNvSpPr>
            <a:spLocks noGrp="1" noChangeArrowheads="1"/>
          </p:cNvSpPr>
          <p:nvPr>
            <p:ph type="subTitle" sz="quarter" idx="1"/>
          </p:nvPr>
        </p:nvSpPr>
        <p:spPr>
          <a:xfrm>
            <a:off x="892175" y="3402013"/>
            <a:ext cx="6583363" cy="768350"/>
          </a:xfrm>
        </p:spPr>
        <p:txBody>
          <a:bodyPr/>
          <a:lstStyle>
            <a:lvl1pPr>
              <a:lnSpc>
                <a:spcPts val="1600"/>
              </a:lnSpc>
              <a:spcBef>
                <a:spcPct val="15000"/>
              </a:spcBef>
              <a:buClrTx/>
              <a:defRPr sz="1400" b="1"/>
            </a:lvl1pPr>
          </a:lstStyle>
          <a:p>
            <a:r>
              <a:rPr lang="en-US"/>
              <a:t>Click to edit Master subtitle style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6875" y="1154113"/>
            <a:ext cx="1927225" cy="5135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76500" y="1154113"/>
            <a:ext cx="1928813" cy="5135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6875" y="1154113"/>
            <a:ext cx="1927225" cy="5135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76500" y="1154113"/>
            <a:ext cx="1928813" cy="5135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6388" y="547688"/>
            <a:ext cx="2085975" cy="5741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6875" y="547688"/>
            <a:ext cx="6107113" cy="5741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6875" y="514350"/>
            <a:ext cx="8345488" cy="258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96875" y="1154113"/>
            <a:ext cx="4008438" cy="5135562"/>
          </a:xfrm>
        </p:spPr>
        <p:txBody>
          <a:bodyPr/>
          <a:lstStyle/>
          <a:p>
            <a:pPr lvl="0"/>
            <a:endParaRPr lang="en-US" noProof="0"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5" Type="http://schemas.openxmlformats.org/officeDocument/2006/relationships/oleObject" Target="../embeddings/Microsoft_Office_PowerPoint_97-2003_Presentation1.ppt"/><Relationship Id="rId4" Type="http://schemas.openxmlformats.org/officeDocument/2006/relationships/vmlDrawing" Target="../drawings/vmlDrawing1.vml"/></Relationships>
</file>

<file path=ppt/slideMasters/_rels/slideMaster6.xml.rels><?xml version="1.0" encoding="UTF-8" standalone="yes"?>
<Relationships xmlns="http://schemas.openxmlformats.org/package/2006/relationships"><Relationship Id="rId3" Type="http://schemas.openxmlformats.org/officeDocument/2006/relationships/oleObject" Target="../embeddings/Microsoft_Office_PowerPoint_97-2003_Presentation2.ppt"/><Relationship Id="rId2" Type="http://schemas.openxmlformats.org/officeDocument/2006/relationships/vmlDrawing" Target="../drawings/vmlDrawing2.vml"/><Relationship Id="rId1"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gray">
          <a:xfrm>
            <a:off x="392113" y="806450"/>
            <a:ext cx="8355012" cy="0"/>
          </a:xfrm>
          <a:prstGeom prst="line">
            <a:avLst/>
          </a:prstGeom>
          <a:noFill/>
          <a:ln w="19050">
            <a:solidFill>
              <a:schemeClr val="accent1"/>
            </a:solidFill>
            <a:round/>
            <a:headEnd/>
            <a:tailEnd/>
          </a:ln>
          <a:effectLst/>
        </p:spPr>
        <p:txBody>
          <a:bodyPr wrap="none" anchor="ctr"/>
          <a:lstStyle/>
          <a:p>
            <a:pPr>
              <a:defRPr/>
            </a:pPr>
            <a:endParaRPr lang="en-US" dirty="0">
              <a:latin typeface="Arial" pitchFamily="-97" charset="0"/>
              <a:ea typeface="+mn-ea"/>
            </a:endParaRPr>
          </a:p>
        </p:txBody>
      </p:sp>
      <p:sp>
        <p:nvSpPr>
          <p:cNvPr id="1027" name="Rectangle 3"/>
          <p:cNvSpPr>
            <a:spLocks noGrp="1" noChangeArrowheads="1"/>
          </p:cNvSpPr>
          <p:nvPr>
            <p:ph type="title"/>
          </p:nvPr>
        </p:nvSpPr>
        <p:spPr bwMode="gray">
          <a:xfrm>
            <a:off x="401638" y="514350"/>
            <a:ext cx="8345487" cy="25876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1028" name="Rectangle 4"/>
          <p:cNvSpPr>
            <a:spLocks noGrp="1" noChangeArrowheads="1"/>
          </p:cNvSpPr>
          <p:nvPr>
            <p:ph type="body" idx="1"/>
          </p:nvPr>
        </p:nvSpPr>
        <p:spPr bwMode="gray">
          <a:xfrm>
            <a:off x="396875" y="1154113"/>
            <a:ext cx="4008438" cy="5135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101" name="Text Box 5"/>
          <p:cNvSpPr txBox="1">
            <a:spLocks noChangeArrowheads="1"/>
          </p:cNvSpPr>
          <p:nvPr/>
        </p:nvSpPr>
        <p:spPr bwMode="gray">
          <a:xfrm>
            <a:off x="4432300" y="6664325"/>
            <a:ext cx="279400" cy="144463"/>
          </a:xfrm>
          <a:prstGeom prst="rect">
            <a:avLst/>
          </a:prstGeom>
          <a:noFill/>
          <a:ln w="12700">
            <a:noFill/>
            <a:miter lim="800000"/>
            <a:headEnd/>
            <a:tailEnd/>
          </a:ln>
          <a:effectLst>
            <a:prstShdw prst="shdw17" dist="17961" dir="2700000">
              <a:srgbClr val="DDDDDD">
                <a:gamma/>
                <a:shade val="60000"/>
                <a:invGamma/>
                <a:alpha val="74998"/>
              </a:srgbClr>
            </a:prstShdw>
          </a:effectLst>
        </p:spPr>
        <p:txBody>
          <a:bodyPr wrap="none" lIns="0" tIns="0" rIns="0" bIns="0" anchor="b" anchorCtr="1">
            <a:spAutoFit/>
          </a:bodyPr>
          <a:lstStyle/>
          <a:p>
            <a:pPr>
              <a:buClr>
                <a:schemeClr val="tx1"/>
              </a:buClr>
              <a:buSzPct val="65000"/>
              <a:buFont typeface="Wingdings" pitchFamily="-97" charset="2"/>
              <a:buNone/>
            </a:pPr>
            <a:r>
              <a:rPr lang="en-US" sz="900" b="0">
                <a:solidFill>
                  <a:srgbClr val="000000"/>
                </a:solidFill>
              </a:rPr>
              <a:t>- </a:t>
            </a:r>
            <a:fld id="{BBCC5B19-50CF-4FA0-A61F-1980337CAFB6}" type="slidenum">
              <a:rPr lang="en-US" sz="900" b="0">
                <a:solidFill>
                  <a:srgbClr val="000000"/>
                </a:solidFill>
              </a:rPr>
              <a:pPr>
                <a:buClr>
                  <a:schemeClr val="tx1"/>
                </a:buClr>
                <a:buSzPct val="65000"/>
                <a:buFont typeface="Wingdings" pitchFamily="-97" charset="2"/>
                <a:buNone/>
              </a:pPr>
              <a:t>‹#›</a:t>
            </a:fld>
            <a:r>
              <a:rPr lang="en-US" sz="900" b="0">
                <a:solidFill>
                  <a:srgbClr val="000000"/>
                </a:solidFill>
              </a:rPr>
              <a:t> -</a:t>
            </a:r>
          </a:p>
        </p:txBody>
      </p:sp>
      <p:sp>
        <p:nvSpPr>
          <p:cNvPr id="4107" name="Line 11"/>
          <p:cNvSpPr>
            <a:spLocks noChangeShapeType="1"/>
          </p:cNvSpPr>
          <p:nvPr/>
        </p:nvSpPr>
        <p:spPr bwMode="gray">
          <a:xfrm>
            <a:off x="469900" y="992188"/>
            <a:ext cx="8504238" cy="0"/>
          </a:xfrm>
          <a:prstGeom prst="line">
            <a:avLst/>
          </a:prstGeom>
          <a:noFill/>
          <a:ln w="12700">
            <a:noFill/>
            <a:round/>
            <a:headEnd/>
            <a:tailEnd/>
          </a:ln>
          <a:effectLst/>
        </p:spPr>
        <p:txBody>
          <a:bodyPr lIns="73152" tIns="73152" rIns="73152" bIns="73152" anchor="ctr" anchorCtr="1"/>
          <a:lstStyle/>
          <a:p>
            <a:pPr>
              <a:defRPr/>
            </a:pPr>
            <a:endParaRPr lang="en-US" dirty="0">
              <a:latin typeface="Arial" pitchFamily="-97" charset="0"/>
              <a:ea typeface="+mn-ea"/>
            </a:endParaRPr>
          </a:p>
        </p:txBody>
      </p:sp>
    </p:spTree>
  </p:cSld>
  <p:clrMap bg1="lt1" tx1="dk1" bg2="lt2" tx2="dk2" accent1="accent1" accent2="accent2" accent3="accent3" accent4="accent4" accent5="accent5" accent6="accent6" hlink="hlink" folHlink="folHlink"/>
  <p:sldLayoutIdLst>
    <p:sldLayoutId id="2147484100"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 id="2147484064" r:id="rId12"/>
    <p:sldLayoutId id="2147484065" r:id="rId13"/>
  </p:sldLayoutIdLst>
  <p:txStyles>
    <p:titleStyle>
      <a:lvl1pPr algn="l" rtl="0" eaLnBrk="0" fontAlgn="base" hangingPunct="0">
        <a:lnSpc>
          <a:spcPct val="106000"/>
        </a:lnSpc>
        <a:spcBef>
          <a:spcPct val="0"/>
        </a:spcBef>
        <a:spcAft>
          <a:spcPct val="0"/>
        </a:spcAft>
        <a:defRPr sz="1600" b="1">
          <a:solidFill>
            <a:schemeClr val="tx1"/>
          </a:solidFill>
          <a:latin typeface="+mj-lt"/>
          <a:ea typeface="ＭＳ Ｐゴシック" pitchFamily="-97" charset="-128"/>
          <a:cs typeface="ＭＳ Ｐゴシック" pitchFamily="-97" charset="-128"/>
        </a:defRPr>
      </a:lvl1pPr>
      <a:lvl2pPr algn="l" rtl="0" eaLnBrk="0" fontAlgn="base" hangingPunct="0">
        <a:lnSpc>
          <a:spcPct val="106000"/>
        </a:lnSpc>
        <a:spcBef>
          <a:spcPct val="0"/>
        </a:spcBef>
        <a:spcAft>
          <a:spcPct val="0"/>
        </a:spcAft>
        <a:defRPr sz="1600" b="1">
          <a:solidFill>
            <a:schemeClr val="tx1"/>
          </a:solidFill>
          <a:latin typeface="Arial" pitchFamily="-97" charset="0"/>
          <a:ea typeface="ＭＳ Ｐゴシック" pitchFamily="-97" charset="-128"/>
          <a:cs typeface="ＭＳ Ｐゴシック" pitchFamily="-97" charset="-128"/>
        </a:defRPr>
      </a:lvl2pPr>
      <a:lvl3pPr algn="l" rtl="0" eaLnBrk="0" fontAlgn="base" hangingPunct="0">
        <a:lnSpc>
          <a:spcPct val="106000"/>
        </a:lnSpc>
        <a:spcBef>
          <a:spcPct val="0"/>
        </a:spcBef>
        <a:spcAft>
          <a:spcPct val="0"/>
        </a:spcAft>
        <a:defRPr sz="1600" b="1">
          <a:solidFill>
            <a:schemeClr val="tx1"/>
          </a:solidFill>
          <a:latin typeface="Arial" pitchFamily="-97" charset="0"/>
          <a:ea typeface="ＭＳ Ｐゴシック" pitchFamily="-97" charset="-128"/>
          <a:cs typeface="ＭＳ Ｐゴシック" pitchFamily="-97" charset="-128"/>
        </a:defRPr>
      </a:lvl3pPr>
      <a:lvl4pPr algn="l" rtl="0" eaLnBrk="0" fontAlgn="base" hangingPunct="0">
        <a:lnSpc>
          <a:spcPct val="106000"/>
        </a:lnSpc>
        <a:spcBef>
          <a:spcPct val="0"/>
        </a:spcBef>
        <a:spcAft>
          <a:spcPct val="0"/>
        </a:spcAft>
        <a:defRPr sz="1600" b="1">
          <a:solidFill>
            <a:schemeClr val="tx1"/>
          </a:solidFill>
          <a:latin typeface="Arial" pitchFamily="-97" charset="0"/>
          <a:ea typeface="ＭＳ Ｐゴシック" pitchFamily="-97" charset="-128"/>
          <a:cs typeface="ＭＳ Ｐゴシック" pitchFamily="-97" charset="-128"/>
        </a:defRPr>
      </a:lvl4pPr>
      <a:lvl5pPr algn="l" rtl="0" eaLnBrk="0" fontAlgn="base" hangingPunct="0">
        <a:lnSpc>
          <a:spcPct val="106000"/>
        </a:lnSpc>
        <a:spcBef>
          <a:spcPct val="0"/>
        </a:spcBef>
        <a:spcAft>
          <a:spcPct val="0"/>
        </a:spcAft>
        <a:defRPr sz="1600" b="1">
          <a:solidFill>
            <a:schemeClr val="tx1"/>
          </a:solidFill>
          <a:latin typeface="Arial" pitchFamily="-97" charset="0"/>
          <a:ea typeface="ＭＳ Ｐゴシック" pitchFamily="-97" charset="-128"/>
          <a:cs typeface="ＭＳ Ｐゴシック" pitchFamily="-97" charset="-128"/>
        </a:defRPr>
      </a:lvl5pPr>
      <a:lvl6pPr marL="457200" algn="l" rtl="0" fontAlgn="base">
        <a:lnSpc>
          <a:spcPct val="106000"/>
        </a:lnSpc>
        <a:spcBef>
          <a:spcPct val="0"/>
        </a:spcBef>
        <a:spcAft>
          <a:spcPct val="0"/>
        </a:spcAft>
        <a:defRPr sz="1600" b="1">
          <a:solidFill>
            <a:schemeClr val="tx1"/>
          </a:solidFill>
          <a:latin typeface="Arial" pitchFamily="-97" charset="0"/>
        </a:defRPr>
      </a:lvl6pPr>
      <a:lvl7pPr marL="914400" algn="l" rtl="0" fontAlgn="base">
        <a:lnSpc>
          <a:spcPct val="106000"/>
        </a:lnSpc>
        <a:spcBef>
          <a:spcPct val="0"/>
        </a:spcBef>
        <a:spcAft>
          <a:spcPct val="0"/>
        </a:spcAft>
        <a:defRPr sz="1600" b="1">
          <a:solidFill>
            <a:schemeClr val="tx1"/>
          </a:solidFill>
          <a:latin typeface="Arial" pitchFamily="-97" charset="0"/>
        </a:defRPr>
      </a:lvl7pPr>
      <a:lvl8pPr marL="1371600" algn="l" rtl="0" fontAlgn="base">
        <a:lnSpc>
          <a:spcPct val="106000"/>
        </a:lnSpc>
        <a:spcBef>
          <a:spcPct val="0"/>
        </a:spcBef>
        <a:spcAft>
          <a:spcPct val="0"/>
        </a:spcAft>
        <a:defRPr sz="1600" b="1">
          <a:solidFill>
            <a:schemeClr val="tx1"/>
          </a:solidFill>
          <a:latin typeface="Arial" pitchFamily="-97" charset="0"/>
        </a:defRPr>
      </a:lvl8pPr>
      <a:lvl9pPr marL="1828800" algn="l" rtl="0" fontAlgn="base">
        <a:lnSpc>
          <a:spcPct val="106000"/>
        </a:lnSpc>
        <a:spcBef>
          <a:spcPct val="0"/>
        </a:spcBef>
        <a:spcAft>
          <a:spcPct val="0"/>
        </a:spcAft>
        <a:defRPr sz="1600" b="1">
          <a:solidFill>
            <a:schemeClr val="tx1"/>
          </a:solidFill>
          <a:latin typeface="Arial" pitchFamily="-97" charset="0"/>
        </a:defRPr>
      </a:lvl9pPr>
    </p:titleStyle>
    <p:bodyStyle>
      <a:lvl1pPr marL="342900" indent="-342900" algn="l" rtl="0" eaLnBrk="0" fontAlgn="base" hangingPunct="0">
        <a:lnSpc>
          <a:spcPct val="106000"/>
        </a:lnSpc>
        <a:spcBef>
          <a:spcPct val="80000"/>
        </a:spcBef>
        <a:spcAft>
          <a:spcPct val="0"/>
        </a:spcAft>
        <a:buClr>
          <a:schemeClr val="tx1"/>
        </a:buClr>
        <a:buSzPct val="80000"/>
        <a:buFont typeface="Wingdings" pitchFamily="-97" charset="2"/>
        <a:buChar char="•"/>
        <a:defRPr sz="1100">
          <a:solidFill>
            <a:schemeClr val="tx1"/>
          </a:solidFill>
          <a:latin typeface="+mn-lt"/>
          <a:ea typeface="ＭＳ Ｐゴシック" pitchFamily="-97" charset="-128"/>
          <a:cs typeface="ＭＳ Ｐゴシック" pitchFamily="-97" charset="-128"/>
        </a:defRPr>
      </a:lvl1pPr>
      <a:lvl2pPr marL="169863" indent="-168275" algn="l" rtl="0" eaLnBrk="0" fontAlgn="base" hangingPunct="0">
        <a:lnSpc>
          <a:spcPct val="106000"/>
        </a:lnSpc>
        <a:spcBef>
          <a:spcPct val="80000"/>
        </a:spcBef>
        <a:spcAft>
          <a:spcPct val="0"/>
        </a:spcAft>
        <a:buClr>
          <a:schemeClr val="tx1"/>
        </a:buClr>
        <a:buFont typeface="Wingdings 2" pitchFamily="-97" charset="2"/>
        <a:buChar char="¡"/>
        <a:defRPr sz="1100">
          <a:solidFill>
            <a:schemeClr val="tx1"/>
          </a:solidFill>
          <a:latin typeface="+mn-lt"/>
          <a:ea typeface="ＭＳ Ｐゴシック" pitchFamily="-97" charset="-128"/>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ea typeface="ＭＳ Ｐゴシック" pitchFamily="-97" charset="-128"/>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ea typeface="ＭＳ Ｐゴシック" pitchFamily="-97" charset="-128"/>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ea typeface="ＭＳ Ｐゴシック" pitchFamily="-97" charset="-128"/>
        </a:defRPr>
      </a:lvl5pPr>
      <a:lvl6pPr marL="1903413" indent="-236538" algn="l" rtl="0" fontAlgn="base">
        <a:spcBef>
          <a:spcPct val="20000"/>
        </a:spcBef>
        <a:spcAft>
          <a:spcPct val="0"/>
        </a:spcAft>
        <a:buClr>
          <a:schemeClr val="tx1"/>
        </a:buClr>
        <a:buChar char="–"/>
        <a:defRPr sz="1200">
          <a:solidFill>
            <a:schemeClr val="tx1"/>
          </a:solidFill>
          <a:latin typeface="+mn-lt"/>
          <a:ea typeface="ＭＳ Ｐゴシック" pitchFamily="-97" charset="-128"/>
        </a:defRPr>
      </a:lvl6pPr>
      <a:lvl7pPr marL="2360613" indent="-236538" algn="l" rtl="0" fontAlgn="base">
        <a:spcBef>
          <a:spcPct val="20000"/>
        </a:spcBef>
        <a:spcAft>
          <a:spcPct val="0"/>
        </a:spcAft>
        <a:buClr>
          <a:schemeClr val="tx1"/>
        </a:buClr>
        <a:buChar char="–"/>
        <a:defRPr sz="1200">
          <a:solidFill>
            <a:schemeClr val="tx1"/>
          </a:solidFill>
          <a:latin typeface="+mn-lt"/>
          <a:ea typeface="ＭＳ Ｐゴシック" pitchFamily="-97" charset="-128"/>
        </a:defRPr>
      </a:lvl7pPr>
      <a:lvl8pPr marL="2817813" indent="-236538" algn="l" rtl="0" fontAlgn="base">
        <a:spcBef>
          <a:spcPct val="20000"/>
        </a:spcBef>
        <a:spcAft>
          <a:spcPct val="0"/>
        </a:spcAft>
        <a:buClr>
          <a:schemeClr val="tx1"/>
        </a:buClr>
        <a:buChar char="–"/>
        <a:defRPr sz="1200">
          <a:solidFill>
            <a:schemeClr val="tx1"/>
          </a:solidFill>
          <a:latin typeface="+mn-lt"/>
          <a:ea typeface="ＭＳ Ｐゴシック" pitchFamily="-97" charset="-128"/>
        </a:defRPr>
      </a:lvl8pPr>
      <a:lvl9pPr marL="3275013" indent="-236538" algn="l" rtl="0" fontAlgn="base">
        <a:spcBef>
          <a:spcPct val="20000"/>
        </a:spcBef>
        <a:spcAft>
          <a:spcPct val="0"/>
        </a:spcAft>
        <a:buClr>
          <a:schemeClr val="tx1"/>
        </a:buClr>
        <a:buChar char="–"/>
        <a:defRPr sz="1200">
          <a:solidFill>
            <a:schemeClr val="tx1"/>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7170" name="Line 2"/>
          <p:cNvSpPr>
            <a:spLocks noChangeShapeType="1"/>
          </p:cNvSpPr>
          <p:nvPr/>
        </p:nvSpPr>
        <p:spPr bwMode="gray">
          <a:xfrm>
            <a:off x="392113" y="806450"/>
            <a:ext cx="8355012" cy="0"/>
          </a:xfrm>
          <a:prstGeom prst="line">
            <a:avLst/>
          </a:prstGeom>
          <a:noFill/>
          <a:ln w="19050">
            <a:solidFill>
              <a:schemeClr val="accent1"/>
            </a:solidFill>
            <a:round/>
            <a:headEnd/>
            <a:tailEnd/>
          </a:ln>
          <a:effectLst/>
        </p:spPr>
        <p:txBody>
          <a:bodyPr wrap="none" anchor="ctr"/>
          <a:lstStyle/>
          <a:p>
            <a:pPr>
              <a:defRPr/>
            </a:pPr>
            <a:endParaRPr lang="en-US" dirty="0">
              <a:latin typeface="Arial" pitchFamily="-97" charset="0"/>
              <a:ea typeface="+mn-ea"/>
            </a:endParaRPr>
          </a:p>
        </p:txBody>
      </p:sp>
      <p:sp>
        <p:nvSpPr>
          <p:cNvPr id="15363" name="Rectangle 3"/>
          <p:cNvSpPr>
            <a:spLocks noGrp="1" noChangeArrowheads="1"/>
          </p:cNvSpPr>
          <p:nvPr>
            <p:ph type="title"/>
          </p:nvPr>
        </p:nvSpPr>
        <p:spPr bwMode="gray">
          <a:xfrm>
            <a:off x="396875" y="514350"/>
            <a:ext cx="8345488" cy="25876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15364" name="Rectangle 4"/>
          <p:cNvSpPr>
            <a:spLocks noGrp="1" noChangeArrowheads="1"/>
          </p:cNvSpPr>
          <p:nvPr>
            <p:ph type="body" idx="1"/>
          </p:nvPr>
        </p:nvSpPr>
        <p:spPr bwMode="gray">
          <a:xfrm>
            <a:off x="396875" y="1154113"/>
            <a:ext cx="4008438" cy="5135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eaLnBrk="0" fontAlgn="base" hangingPunct="0">
        <a:lnSpc>
          <a:spcPct val="106000"/>
        </a:lnSpc>
        <a:spcBef>
          <a:spcPct val="0"/>
        </a:spcBef>
        <a:spcAft>
          <a:spcPct val="0"/>
        </a:spcAft>
        <a:defRPr sz="1600" b="1">
          <a:solidFill>
            <a:schemeClr val="tx1"/>
          </a:solidFill>
          <a:latin typeface="+mj-lt"/>
          <a:ea typeface="ＭＳ Ｐゴシック" pitchFamily="-97" charset="-128"/>
          <a:cs typeface="ＭＳ Ｐゴシック" pitchFamily="-97" charset="-128"/>
        </a:defRPr>
      </a:lvl1pPr>
      <a:lvl2pPr algn="l" rtl="0" eaLnBrk="0" fontAlgn="base" hangingPunct="0">
        <a:lnSpc>
          <a:spcPct val="106000"/>
        </a:lnSpc>
        <a:spcBef>
          <a:spcPct val="0"/>
        </a:spcBef>
        <a:spcAft>
          <a:spcPct val="0"/>
        </a:spcAft>
        <a:defRPr sz="1600" b="1">
          <a:solidFill>
            <a:schemeClr val="tx1"/>
          </a:solidFill>
          <a:latin typeface="Arial" pitchFamily="-97" charset="0"/>
          <a:ea typeface="ＭＳ Ｐゴシック" pitchFamily="-97" charset="-128"/>
          <a:cs typeface="ＭＳ Ｐゴシック" pitchFamily="-97" charset="-128"/>
        </a:defRPr>
      </a:lvl2pPr>
      <a:lvl3pPr algn="l" rtl="0" eaLnBrk="0" fontAlgn="base" hangingPunct="0">
        <a:lnSpc>
          <a:spcPct val="106000"/>
        </a:lnSpc>
        <a:spcBef>
          <a:spcPct val="0"/>
        </a:spcBef>
        <a:spcAft>
          <a:spcPct val="0"/>
        </a:spcAft>
        <a:defRPr sz="1600" b="1">
          <a:solidFill>
            <a:schemeClr val="tx1"/>
          </a:solidFill>
          <a:latin typeface="Arial" pitchFamily="-97" charset="0"/>
          <a:ea typeface="ＭＳ Ｐゴシック" pitchFamily="-97" charset="-128"/>
          <a:cs typeface="ＭＳ Ｐゴシック" pitchFamily="-97" charset="-128"/>
        </a:defRPr>
      </a:lvl3pPr>
      <a:lvl4pPr algn="l" rtl="0" eaLnBrk="0" fontAlgn="base" hangingPunct="0">
        <a:lnSpc>
          <a:spcPct val="106000"/>
        </a:lnSpc>
        <a:spcBef>
          <a:spcPct val="0"/>
        </a:spcBef>
        <a:spcAft>
          <a:spcPct val="0"/>
        </a:spcAft>
        <a:defRPr sz="1600" b="1">
          <a:solidFill>
            <a:schemeClr val="tx1"/>
          </a:solidFill>
          <a:latin typeface="Arial" pitchFamily="-97" charset="0"/>
          <a:ea typeface="ＭＳ Ｐゴシック" pitchFamily="-97" charset="-128"/>
          <a:cs typeface="ＭＳ Ｐゴシック" pitchFamily="-97" charset="-128"/>
        </a:defRPr>
      </a:lvl4pPr>
      <a:lvl5pPr algn="l" rtl="0" eaLnBrk="0" fontAlgn="base" hangingPunct="0">
        <a:lnSpc>
          <a:spcPct val="106000"/>
        </a:lnSpc>
        <a:spcBef>
          <a:spcPct val="0"/>
        </a:spcBef>
        <a:spcAft>
          <a:spcPct val="0"/>
        </a:spcAft>
        <a:defRPr sz="1600" b="1">
          <a:solidFill>
            <a:schemeClr val="tx1"/>
          </a:solidFill>
          <a:latin typeface="Arial" pitchFamily="-97" charset="0"/>
          <a:ea typeface="ＭＳ Ｐゴシック" pitchFamily="-97" charset="-128"/>
          <a:cs typeface="ＭＳ Ｐゴシック" pitchFamily="-97" charset="-128"/>
        </a:defRPr>
      </a:lvl5pPr>
      <a:lvl6pPr marL="457200" algn="l" rtl="0" fontAlgn="base">
        <a:lnSpc>
          <a:spcPct val="106000"/>
        </a:lnSpc>
        <a:spcBef>
          <a:spcPct val="0"/>
        </a:spcBef>
        <a:spcAft>
          <a:spcPct val="0"/>
        </a:spcAft>
        <a:defRPr sz="1600" b="1">
          <a:solidFill>
            <a:schemeClr val="tx1"/>
          </a:solidFill>
          <a:latin typeface="Arial" pitchFamily="-97" charset="0"/>
        </a:defRPr>
      </a:lvl6pPr>
      <a:lvl7pPr marL="914400" algn="l" rtl="0" fontAlgn="base">
        <a:lnSpc>
          <a:spcPct val="106000"/>
        </a:lnSpc>
        <a:spcBef>
          <a:spcPct val="0"/>
        </a:spcBef>
        <a:spcAft>
          <a:spcPct val="0"/>
        </a:spcAft>
        <a:defRPr sz="1600" b="1">
          <a:solidFill>
            <a:schemeClr val="tx1"/>
          </a:solidFill>
          <a:latin typeface="Arial" pitchFamily="-97" charset="0"/>
        </a:defRPr>
      </a:lvl7pPr>
      <a:lvl8pPr marL="1371600" algn="l" rtl="0" fontAlgn="base">
        <a:lnSpc>
          <a:spcPct val="106000"/>
        </a:lnSpc>
        <a:spcBef>
          <a:spcPct val="0"/>
        </a:spcBef>
        <a:spcAft>
          <a:spcPct val="0"/>
        </a:spcAft>
        <a:defRPr sz="1600" b="1">
          <a:solidFill>
            <a:schemeClr val="tx1"/>
          </a:solidFill>
          <a:latin typeface="Arial" pitchFamily="-97" charset="0"/>
        </a:defRPr>
      </a:lvl8pPr>
      <a:lvl9pPr marL="1828800" algn="l" rtl="0" fontAlgn="base">
        <a:lnSpc>
          <a:spcPct val="106000"/>
        </a:lnSpc>
        <a:spcBef>
          <a:spcPct val="0"/>
        </a:spcBef>
        <a:spcAft>
          <a:spcPct val="0"/>
        </a:spcAft>
        <a:defRPr sz="1600" b="1">
          <a:solidFill>
            <a:schemeClr val="tx1"/>
          </a:solidFill>
          <a:latin typeface="Arial" pitchFamily="-97" charset="0"/>
        </a:defRPr>
      </a:lvl9pPr>
    </p:titleStyle>
    <p:bodyStyle>
      <a:lvl1pPr marL="342900" indent="-342900" algn="l" rtl="0" eaLnBrk="0" fontAlgn="base" hangingPunct="0">
        <a:lnSpc>
          <a:spcPct val="106000"/>
        </a:lnSpc>
        <a:spcBef>
          <a:spcPct val="80000"/>
        </a:spcBef>
        <a:spcAft>
          <a:spcPct val="0"/>
        </a:spcAft>
        <a:buClr>
          <a:schemeClr val="tx1"/>
        </a:buClr>
        <a:buSzPct val="80000"/>
        <a:buFont typeface="Wingdings" pitchFamily="-97" charset="2"/>
        <a:buChar char="•"/>
        <a:defRPr sz="1300">
          <a:solidFill>
            <a:schemeClr val="tx1"/>
          </a:solidFill>
          <a:latin typeface="+mn-lt"/>
          <a:ea typeface="ＭＳ Ｐゴシック" pitchFamily="-97" charset="-128"/>
          <a:cs typeface="ＭＳ Ｐゴシック" pitchFamily="-97" charset="-128"/>
        </a:defRPr>
      </a:lvl1pPr>
      <a:lvl2pPr marL="169863" indent="-168275" algn="l" rtl="0" eaLnBrk="0" fontAlgn="base" hangingPunct="0">
        <a:lnSpc>
          <a:spcPct val="106000"/>
        </a:lnSpc>
        <a:spcBef>
          <a:spcPct val="80000"/>
        </a:spcBef>
        <a:spcAft>
          <a:spcPct val="0"/>
        </a:spcAft>
        <a:buClr>
          <a:schemeClr val="tx1"/>
        </a:buClr>
        <a:buFont typeface="Wingdings 2" pitchFamily="-97" charset="2"/>
        <a:buChar char="¡"/>
        <a:defRPr sz="1300">
          <a:solidFill>
            <a:schemeClr val="tx1"/>
          </a:solidFill>
          <a:latin typeface="+mn-lt"/>
          <a:ea typeface="ＭＳ Ｐゴシック" pitchFamily="-97" charset="-128"/>
        </a:defRPr>
      </a:lvl2pPr>
      <a:lvl3pPr marL="344488" indent="-173038" algn="l" rtl="0" eaLnBrk="0" fontAlgn="base" hangingPunct="0">
        <a:lnSpc>
          <a:spcPct val="106000"/>
        </a:lnSpc>
        <a:spcBef>
          <a:spcPct val="40000"/>
        </a:spcBef>
        <a:spcAft>
          <a:spcPct val="0"/>
        </a:spcAft>
        <a:buClr>
          <a:schemeClr val="tx1"/>
        </a:buClr>
        <a:buFont typeface="Arial" charset="0"/>
        <a:buChar char="–"/>
        <a:defRPr sz="1100">
          <a:solidFill>
            <a:schemeClr val="tx1"/>
          </a:solidFill>
          <a:latin typeface="+mn-lt"/>
          <a:ea typeface="ＭＳ Ｐゴシック" pitchFamily="-97" charset="-128"/>
        </a:defRPr>
      </a:lvl3pPr>
      <a:lvl4pPr marL="517525" indent="-171450" algn="l" rtl="0" eaLnBrk="0" fontAlgn="base" hangingPunct="0">
        <a:lnSpc>
          <a:spcPct val="106000"/>
        </a:lnSpc>
        <a:spcBef>
          <a:spcPct val="20000"/>
        </a:spcBef>
        <a:spcAft>
          <a:spcPct val="0"/>
        </a:spcAft>
        <a:buClr>
          <a:schemeClr val="tx1"/>
        </a:buClr>
        <a:buChar char="•"/>
        <a:defRPr sz="1100">
          <a:solidFill>
            <a:schemeClr val="tx1"/>
          </a:solidFill>
          <a:latin typeface="+mn-lt"/>
          <a:ea typeface="ＭＳ Ｐゴシック" pitchFamily="-97" charset="-128"/>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ea typeface="ＭＳ Ｐゴシック" pitchFamily="-97" charset="-128"/>
        </a:defRPr>
      </a:lvl5pPr>
      <a:lvl6pPr marL="1903413" indent="-236538" algn="l" rtl="0" fontAlgn="base">
        <a:spcBef>
          <a:spcPct val="20000"/>
        </a:spcBef>
        <a:spcAft>
          <a:spcPct val="0"/>
        </a:spcAft>
        <a:buClr>
          <a:schemeClr val="tx1"/>
        </a:buClr>
        <a:buChar char="–"/>
        <a:defRPr sz="1200">
          <a:solidFill>
            <a:schemeClr val="tx1"/>
          </a:solidFill>
          <a:latin typeface="+mn-lt"/>
          <a:ea typeface="ＭＳ Ｐゴシック" pitchFamily="-97" charset="-128"/>
        </a:defRPr>
      </a:lvl6pPr>
      <a:lvl7pPr marL="2360613" indent="-236538" algn="l" rtl="0" fontAlgn="base">
        <a:spcBef>
          <a:spcPct val="20000"/>
        </a:spcBef>
        <a:spcAft>
          <a:spcPct val="0"/>
        </a:spcAft>
        <a:buClr>
          <a:schemeClr val="tx1"/>
        </a:buClr>
        <a:buChar char="–"/>
        <a:defRPr sz="1200">
          <a:solidFill>
            <a:schemeClr val="tx1"/>
          </a:solidFill>
          <a:latin typeface="+mn-lt"/>
          <a:ea typeface="ＭＳ Ｐゴシック" pitchFamily="-97" charset="-128"/>
        </a:defRPr>
      </a:lvl7pPr>
      <a:lvl8pPr marL="2817813" indent="-236538" algn="l" rtl="0" fontAlgn="base">
        <a:spcBef>
          <a:spcPct val="20000"/>
        </a:spcBef>
        <a:spcAft>
          <a:spcPct val="0"/>
        </a:spcAft>
        <a:buClr>
          <a:schemeClr val="tx1"/>
        </a:buClr>
        <a:buChar char="–"/>
        <a:defRPr sz="1200">
          <a:solidFill>
            <a:schemeClr val="tx1"/>
          </a:solidFill>
          <a:latin typeface="+mn-lt"/>
          <a:ea typeface="ＭＳ Ｐゴシック" pitchFamily="-97" charset="-128"/>
        </a:defRPr>
      </a:lvl8pPr>
      <a:lvl9pPr marL="3275013" indent="-236538" algn="l" rtl="0" fontAlgn="base">
        <a:spcBef>
          <a:spcPct val="20000"/>
        </a:spcBef>
        <a:spcAft>
          <a:spcPct val="0"/>
        </a:spcAft>
        <a:buClr>
          <a:schemeClr val="tx1"/>
        </a:buClr>
        <a:buChar char="–"/>
        <a:defRPr sz="1200">
          <a:solidFill>
            <a:schemeClr val="tx1"/>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gray">
          <a:xfrm>
            <a:off x="401638" y="514350"/>
            <a:ext cx="8345487" cy="25876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27651" name="Rectangle 3"/>
          <p:cNvSpPr>
            <a:spLocks noGrp="1" noChangeArrowheads="1"/>
          </p:cNvSpPr>
          <p:nvPr>
            <p:ph type="body" idx="1"/>
          </p:nvPr>
        </p:nvSpPr>
        <p:spPr bwMode="gray">
          <a:xfrm>
            <a:off x="396875" y="1154113"/>
            <a:ext cx="4008438" cy="5135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l" rtl="0" eaLnBrk="0" fontAlgn="base" hangingPunct="0">
        <a:lnSpc>
          <a:spcPct val="106000"/>
        </a:lnSpc>
        <a:spcBef>
          <a:spcPct val="0"/>
        </a:spcBef>
        <a:spcAft>
          <a:spcPct val="0"/>
        </a:spcAft>
        <a:defRPr sz="1600" b="1">
          <a:solidFill>
            <a:schemeClr val="tx1"/>
          </a:solidFill>
          <a:latin typeface="+mj-lt"/>
          <a:ea typeface="ＭＳ Ｐゴシック" pitchFamily="-97" charset="-128"/>
          <a:cs typeface="ＭＳ Ｐゴシック" pitchFamily="-97" charset="-128"/>
        </a:defRPr>
      </a:lvl1pPr>
      <a:lvl2pPr algn="l" rtl="0" eaLnBrk="0" fontAlgn="base" hangingPunct="0">
        <a:lnSpc>
          <a:spcPct val="106000"/>
        </a:lnSpc>
        <a:spcBef>
          <a:spcPct val="0"/>
        </a:spcBef>
        <a:spcAft>
          <a:spcPct val="0"/>
        </a:spcAft>
        <a:defRPr sz="1600" b="1">
          <a:solidFill>
            <a:schemeClr val="tx1"/>
          </a:solidFill>
          <a:latin typeface="Arial" pitchFamily="-97" charset="0"/>
          <a:ea typeface="ＭＳ Ｐゴシック" pitchFamily="-97" charset="-128"/>
          <a:cs typeface="ＭＳ Ｐゴシック" pitchFamily="-97" charset="-128"/>
        </a:defRPr>
      </a:lvl2pPr>
      <a:lvl3pPr algn="l" rtl="0" eaLnBrk="0" fontAlgn="base" hangingPunct="0">
        <a:lnSpc>
          <a:spcPct val="106000"/>
        </a:lnSpc>
        <a:spcBef>
          <a:spcPct val="0"/>
        </a:spcBef>
        <a:spcAft>
          <a:spcPct val="0"/>
        </a:spcAft>
        <a:defRPr sz="1600" b="1">
          <a:solidFill>
            <a:schemeClr val="tx1"/>
          </a:solidFill>
          <a:latin typeface="Arial" pitchFamily="-97" charset="0"/>
          <a:ea typeface="ＭＳ Ｐゴシック" pitchFamily="-97" charset="-128"/>
          <a:cs typeface="ＭＳ Ｐゴシック" pitchFamily="-97" charset="-128"/>
        </a:defRPr>
      </a:lvl3pPr>
      <a:lvl4pPr algn="l" rtl="0" eaLnBrk="0" fontAlgn="base" hangingPunct="0">
        <a:lnSpc>
          <a:spcPct val="106000"/>
        </a:lnSpc>
        <a:spcBef>
          <a:spcPct val="0"/>
        </a:spcBef>
        <a:spcAft>
          <a:spcPct val="0"/>
        </a:spcAft>
        <a:defRPr sz="1600" b="1">
          <a:solidFill>
            <a:schemeClr val="tx1"/>
          </a:solidFill>
          <a:latin typeface="Arial" pitchFamily="-97" charset="0"/>
          <a:ea typeface="ＭＳ Ｐゴシック" pitchFamily="-97" charset="-128"/>
          <a:cs typeface="ＭＳ Ｐゴシック" pitchFamily="-97" charset="-128"/>
        </a:defRPr>
      </a:lvl4pPr>
      <a:lvl5pPr algn="l" rtl="0" eaLnBrk="0" fontAlgn="base" hangingPunct="0">
        <a:lnSpc>
          <a:spcPct val="106000"/>
        </a:lnSpc>
        <a:spcBef>
          <a:spcPct val="0"/>
        </a:spcBef>
        <a:spcAft>
          <a:spcPct val="0"/>
        </a:spcAft>
        <a:defRPr sz="1600" b="1">
          <a:solidFill>
            <a:schemeClr val="tx1"/>
          </a:solidFill>
          <a:latin typeface="Arial" pitchFamily="-97" charset="0"/>
          <a:ea typeface="ＭＳ Ｐゴシック" pitchFamily="-97" charset="-128"/>
          <a:cs typeface="ＭＳ Ｐゴシック" pitchFamily="-97" charset="-128"/>
        </a:defRPr>
      </a:lvl5pPr>
      <a:lvl6pPr marL="457200" algn="l" rtl="0" fontAlgn="base">
        <a:lnSpc>
          <a:spcPct val="106000"/>
        </a:lnSpc>
        <a:spcBef>
          <a:spcPct val="0"/>
        </a:spcBef>
        <a:spcAft>
          <a:spcPct val="0"/>
        </a:spcAft>
        <a:defRPr sz="1600" b="1">
          <a:solidFill>
            <a:schemeClr val="tx1"/>
          </a:solidFill>
          <a:latin typeface="Arial" pitchFamily="-97" charset="0"/>
        </a:defRPr>
      </a:lvl6pPr>
      <a:lvl7pPr marL="914400" algn="l" rtl="0" fontAlgn="base">
        <a:lnSpc>
          <a:spcPct val="106000"/>
        </a:lnSpc>
        <a:spcBef>
          <a:spcPct val="0"/>
        </a:spcBef>
        <a:spcAft>
          <a:spcPct val="0"/>
        </a:spcAft>
        <a:defRPr sz="1600" b="1">
          <a:solidFill>
            <a:schemeClr val="tx1"/>
          </a:solidFill>
          <a:latin typeface="Arial" pitchFamily="-97" charset="0"/>
        </a:defRPr>
      </a:lvl7pPr>
      <a:lvl8pPr marL="1371600" algn="l" rtl="0" fontAlgn="base">
        <a:lnSpc>
          <a:spcPct val="106000"/>
        </a:lnSpc>
        <a:spcBef>
          <a:spcPct val="0"/>
        </a:spcBef>
        <a:spcAft>
          <a:spcPct val="0"/>
        </a:spcAft>
        <a:defRPr sz="1600" b="1">
          <a:solidFill>
            <a:schemeClr val="tx1"/>
          </a:solidFill>
          <a:latin typeface="Arial" pitchFamily="-97" charset="0"/>
        </a:defRPr>
      </a:lvl8pPr>
      <a:lvl9pPr marL="1828800" algn="l" rtl="0" fontAlgn="base">
        <a:lnSpc>
          <a:spcPct val="106000"/>
        </a:lnSpc>
        <a:spcBef>
          <a:spcPct val="0"/>
        </a:spcBef>
        <a:spcAft>
          <a:spcPct val="0"/>
        </a:spcAft>
        <a:defRPr sz="1600" b="1">
          <a:solidFill>
            <a:schemeClr val="tx1"/>
          </a:solidFill>
          <a:latin typeface="Arial" pitchFamily="-97" charset="0"/>
        </a:defRPr>
      </a:lvl9pPr>
    </p:titleStyle>
    <p:bodyStyle>
      <a:lvl1pPr marL="342900" indent="-342900" algn="l" rtl="0" eaLnBrk="0" fontAlgn="base" hangingPunct="0">
        <a:lnSpc>
          <a:spcPct val="106000"/>
        </a:lnSpc>
        <a:spcBef>
          <a:spcPct val="80000"/>
        </a:spcBef>
        <a:spcAft>
          <a:spcPct val="0"/>
        </a:spcAft>
        <a:buClr>
          <a:schemeClr val="tx1"/>
        </a:buClr>
        <a:buSzPct val="80000"/>
        <a:buFont typeface="Wingdings" pitchFamily="-97" charset="2"/>
        <a:buChar char="•"/>
        <a:defRPr sz="1100">
          <a:solidFill>
            <a:schemeClr val="tx1"/>
          </a:solidFill>
          <a:latin typeface="+mn-lt"/>
          <a:ea typeface="ＭＳ Ｐゴシック" pitchFamily="-97" charset="-128"/>
          <a:cs typeface="ＭＳ Ｐゴシック" pitchFamily="-97" charset="-128"/>
        </a:defRPr>
      </a:lvl1pPr>
      <a:lvl2pPr marL="169863" indent="-168275" algn="l" rtl="0" eaLnBrk="0" fontAlgn="base" hangingPunct="0">
        <a:lnSpc>
          <a:spcPct val="106000"/>
        </a:lnSpc>
        <a:spcBef>
          <a:spcPct val="80000"/>
        </a:spcBef>
        <a:spcAft>
          <a:spcPct val="0"/>
        </a:spcAft>
        <a:buClr>
          <a:schemeClr val="tx1"/>
        </a:buClr>
        <a:buFont typeface="Wingdings 2" pitchFamily="-97" charset="2"/>
        <a:buChar char="¡"/>
        <a:defRPr sz="1100">
          <a:solidFill>
            <a:schemeClr val="tx1"/>
          </a:solidFill>
          <a:latin typeface="+mn-lt"/>
          <a:ea typeface="ＭＳ Ｐゴシック" pitchFamily="-97" charset="-128"/>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ea typeface="ＭＳ Ｐゴシック" pitchFamily="-97" charset="-128"/>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ea typeface="ＭＳ Ｐゴシック" pitchFamily="-97" charset="-128"/>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ea typeface="ＭＳ Ｐゴシック" pitchFamily="-97" charset="-128"/>
        </a:defRPr>
      </a:lvl5pPr>
      <a:lvl6pPr marL="1903413" indent="-236538" algn="l" rtl="0" fontAlgn="base">
        <a:spcBef>
          <a:spcPct val="20000"/>
        </a:spcBef>
        <a:spcAft>
          <a:spcPct val="0"/>
        </a:spcAft>
        <a:buClr>
          <a:schemeClr val="tx1"/>
        </a:buClr>
        <a:buChar char="–"/>
        <a:defRPr sz="1200">
          <a:solidFill>
            <a:schemeClr val="tx1"/>
          </a:solidFill>
          <a:latin typeface="+mn-lt"/>
          <a:ea typeface="ＭＳ Ｐゴシック" pitchFamily="-97" charset="-128"/>
        </a:defRPr>
      </a:lvl6pPr>
      <a:lvl7pPr marL="2360613" indent="-236538" algn="l" rtl="0" fontAlgn="base">
        <a:spcBef>
          <a:spcPct val="20000"/>
        </a:spcBef>
        <a:spcAft>
          <a:spcPct val="0"/>
        </a:spcAft>
        <a:buClr>
          <a:schemeClr val="tx1"/>
        </a:buClr>
        <a:buChar char="–"/>
        <a:defRPr sz="1200">
          <a:solidFill>
            <a:schemeClr val="tx1"/>
          </a:solidFill>
          <a:latin typeface="+mn-lt"/>
          <a:ea typeface="ＭＳ Ｐゴシック" pitchFamily="-97" charset="-128"/>
        </a:defRPr>
      </a:lvl7pPr>
      <a:lvl8pPr marL="2817813" indent="-236538" algn="l" rtl="0" fontAlgn="base">
        <a:spcBef>
          <a:spcPct val="20000"/>
        </a:spcBef>
        <a:spcAft>
          <a:spcPct val="0"/>
        </a:spcAft>
        <a:buClr>
          <a:schemeClr val="tx1"/>
        </a:buClr>
        <a:buChar char="–"/>
        <a:defRPr sz="1200">
          <a:solidFill>
            <a:schemeClr val="tx1"/>
          </a:solidFill>
          <a:latin typeface="+mn-lt"/>
          <a:ea typeface="ＭＳ Ｐゴシック" pitchFamily="-97" charset="-128"/>
        </a:defRPr>
      </a:lvl8pPr>
      <a:lvl9pPr marL="3275013" indent="-236538" algn="l" rtl="0" fontAlgn="base">
        <a:spcBef>
          <a:spcPct val="20000"/>
        </a:spcBef>
        <a:spcAft>
          <a:spcPct val="0"/>
        </a:spcAft>
        <a:buClr>
          <a:schemeClr val="tx1"/>
        </a:buClr>
        <a:buChar char="–"/>
        <a:defRPr sz="1200">
          <a:solidFill>
            <a:schemeClr val="tx1"/>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gray">
          <a:xfrm>
            <a:off x="396875" y="547688"/>
            <a:ext cx="8345488" cy="225425"/>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39939" name="Rectangle 3"/>
          <p:cNvSpPr>
            <a:spLocks noGrp="1" noChangeArrowheads="1"/>
          </p:cNvSpPr>
          <p:nvPr>
            <p:ph type="body" idx="1"/>
          </p:nvPr>
        </p:nvSpPr>
        <p:spPr bwMode="gray">
          <a:xfrm>
            <a:off x="396875" y="1154113"/>
            <a:ext cx="4008438" cy="5135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5844" name="Text Box 4"/>
          <p:cNvSpPr txBox="1">
            <a:spLocks noChangeArrowheads="1"/>
          </p:cNvSpPr>
          <p:nvPr/>
        </p:nvSpPr>
        <p:spPr bwMode="gray">
          <a:xfrm>
            <a:off x="4216400" y="6616700"/>
            <a:ext cx="703263" cy="187325"/>
          </a:xfrm>
          <a:prstGeom prst="rect">
            <a:avLst/>
          </a:prstGeom>
          <a:noFill/>
          <a:ln w="12700">
            <a:noFill/>
            <a:miter lim="800000"/>
            <a:headEnd/>
            <a:tailEnd/>
          </a:ln>
          <a:effectLst>
            <a:prstShdw prst="shdw17" dist="17961" dir="2700000">
              <a:srgbClr val="DDDDDD">
                <a:gamma/>
                <a:shade val="60000"/>
                <a:invGamma/>
                <a:alpha val="74998"/>
              </a:srgbClr>
            </a:prstShdw>
          </a:effectLst>
        </p:spPr>
        <p:txBody>
          <a:bodyPr lIns="137140" tIns="46031" rIns="137140" bIns="46031">
            <a:spAutoFit/>
          </a:bodyPr>
          <a:lstStyle/>
          <a:p>
            <a:pPr>
              <a:lnSpc>
                <a:spcPct val="90000"/>
              </a:lnSpc>
              <a:buClr>
                <a:schemeClr val="tx1"/>
              </a:buClr>
              <a:buSzPct val="65000"/>
              <a:buFont typeface="Wingdings" pitchFamily="-97" charset="2"/>
              <a:buNone/>
            </a:pPr>
            <a:r>
              <a:rPr lang="en-US" sz="700" b="0"/>
              <a:t>- </a:t>
            </a:r>
            <a:fld id="{09CAAD57-FD33-4C14-8850-06AAC022C23E}" type="slidenum">
              <a:rPr lang="en-US" sz="700" b="0"/>
              <a:pPr>
                <a:lnSpc>
                  <a:spcPct val="90000"/>
                </a:lnSpc>
                <a:buClr>
                  <a:schemeClr val="tx1"/>
                </a:buClr>
                <a:buSzPct val="65000"/>
                <a:buFont typeface="Wingdings" pitchFamily="-97" charset="2"/>
                <a:buNone/>
              </a:pPr>
              <a:t>‹#›</a:t>
            </a:fld>
            <a:r>
              <a:rPr lang="en-US" sz="700" b="0"/>
              <a:t> -</a:t>
            </a:r>
          </a:p>
        </p:txBody>
      </p:sp>
      <p:sp>
        <p:nvSpPr>
          <p:cNvPr id="35846" name="Line 6"/>
          <p:cNvSpPr>
            <a:spLocks noChangeShapeType="1"/>
          </p:cNvSpPr>
          <p:nvPr/>
        </p:nvSpPr>
        <p:spPr bwMode="gray">
          <a:xfrm flipV="1">
            <a:off x="392113" y="806450"/>
            <a:ext cx="8353425" cy="1588"/>
          </a:xfrm>
          <a:prstGeom prst="line">
            <a:avLst/>
          </a:prstGeom>
          <a:noFill/>
          <a:ln w="19050">
            <a:solidFill>
              <a:schemeClr val="accent1"/>
            </a:solidFill>
            <a:round/>
            <a:headEnd/>
            <a:tailEnd/>
          </a:ln>
          <a:effectLst/>
        </p:spPr>
        <p:txBody>
          <a:bodyPr wrap="none" anchor="ctr"/>
          <a:lstStyle/>
          <a:p>
            <a:pPr>
              <a:defRPr/>
            </a:pPr>
            <a:endParaRPr lang="en-US" dirty="0">
              <a:latin typeface="Arial" pitchFamily="-97" charset="0"/>
              <a:ea typeface="+mn-ea"/>
            </a:endParaRPr>
          </a:p>
        </p:txBody>
      </p:sp>
    </p:spTree>
  </p:cSld>
  <p:clrMap bg1="lt1" tx1="dk1" bg2="lt2" tx2="dk2" accent1="accent1" accent2="accent2" accent3="accent3" accent4="accent4" accent5="accent5" accent6="accent6" hlink="hlink" folHlink="folHlink"/>
  <p:sldLayoutIdLst>
    <p:sldLayoutId id="2147484101"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txStyles>
    <p:titleStyle>
      <a:lvl1pPr algn="l" rtl="0" eaLnBrk="0" fontAlgn="base" hangingPunct="0">
        <a:lnSpc>
          <a:spcPct val="106000"/>
        </a:lnSpc>
        <a:spcBef>
          <a:spcPct val="0"/>
        </a:spcBef>
        <a:spcAft>
          <a:spcPct val="0"/>
        </a:spcAft>
        <a:defRPr sz="1400" b="1">
          <a:solidFill>
            <a:schemeClr val="tx1"/>
          </a:solidFill>
          <a:latin typeface="+mj-lt"/>
          <a:ea typeface="ＭＳ Ｐゴシック" pitchFamily="-97" charset="-128"/>
          <a:cs typeface="ＭＳ Ｐゴシック" pitchFamily="-97" charset="-128"/>
        </a:defRPr>
      </a:lvl1pPr>
      <a:lvl2pPr algn="l" rtl="0" eaLnBrk="0" fontAlgn="base" hangingPunct="0">
        <a:lnSpc>
          <a:spcPct val="106000"/>
        </a:lnSpc>
        <a:spcBef>
          <a:spcPct val="0"/>
        </a:spcBef>
        <a:spcAft>
          <a:spcPct val="0"/>
        </a:spcAft>
        <a:defRPr sz="1400" b="1">
          <a:solidFill>
            <a:schemeClr val="tx1"/>
          </a:solidFill>
          <a:latin typeface="Arial" pitchFamily="-97" charset="0"/>
          <a:ea typeface="ＭＳ Ｐゴシック" pitchFamily="-97" charset="-128"/>
          <a:cs typeface="ＭＳ Ｐゴシック" pitchFamily="-97" charset="-128"/>
        </a:defRPr>
      </a:lvl2pPr>
      <a:lvl3pPr algn="l" rtl="0" eaLnBrk="0" fontAlgn="base" hangingPunct="0">
        <a:lnSpc>
          <a:spcPct val="106000"/>
        </a:lnSpc>
        <a:spcBef>
          <a:spcPct val="0"/>
        </a:spcBef>
        <a:spcAft>
          <a:spcPct val="0"/>
        </a:spcAft>
        <a:defRPr sz="1400" b="1">
          <a:solidFill>
            <a:schemeClr val="tx1"/>
          </a:solidFill>
          <a:latin typeface="Arial" pitchFamily="-97" charset="0"/>
          <a:ea typeface="ＭＳ Ｐゴシック" pitchFamily="-97" charset="-128"/>
          <a:cs typeface="ＭＳ Ｐゴシック" pitchFamily="-97" charset="-128"/>
        </a:defRPr>
      </a:lvl3pPr>
      <a:lvl4pPr algn="l" rtl="0" eaLnBrk="0" fontAlgn="base" hangingPunct="0">
        <a:lnSpc>
          <a:spcPct val="106000"/>
        </a:lnSpc>
        <a:spcBef>
          <a:spcPct val="0"/>
        </a:spcBef>
        <a:spcAft>
          <a:spcPct val="0"/>
        </a:spcAft>
        <a:defRPr sz="1400" b="1">
          <a:solidFill>
            <a:schemeClr val="tx1"/>
          </a:solidFill>
          <a:latin typeface="Arial" pitchFamily="-97" charset="0"/>
          <a:ea typeface="ＭＳ Ｐゴシック" pitchFamily="-97" charset="-128"/>
          <a:cs typeface="ＭＳ Ｐゴシック" pitchFamily="-97" charset="-128"/>
        </a:defRPr>
      </a:lvl4pPr>
      <a:lvl5pPr algn="l" rtl="0" eaLnBrk="0" fontAlgn="base" hangingPunct="0">
        <a:lnSpc>
          <a:spcPct val="106000"/>
        </a:lnSpc>
        <a:spcBef>
          <a:spcPct val="0"/>
        </a:spcBef>
        <a:spcAft>
          <a:spcPct val="0"/>
        </a:spcAft>
        <a:defRPr sz="1400" b="1">
          <a:solidFill>
            <a:schemeClr val="tx1"/>
          </a:solidFill>
          <a:latin typeface="Arial" pitchFamily="-97" charset="0"/>
          <a:ea typeface="ＭＳ Ｐゴシック" pitchFamily="-97" charset="-128"/>
          <a:cs typeface="ＭＳ Ｐゴシック" pitchFamily="-97" charset="-128"/>
        </a:defRPr>
      </a:lvl5pPr>
      <a:lvl6pPr marL="457200" algn="l" rtl="0" fontAlgn="base">
        <a:lnSpc>
          <a:spcPct val="106000"/>
        </a:lnSpc>
        <a:spcBef>
          <a:spcPct val="0"/>
        </a:spcBef>
        <a:spcAft>
          <a:spcPct val="0"/>
        </a:spcAft>
        <a:defRPr sz="1400" b="1">
          <a:solidFill>
            <a:schemeClr val="tx1"/>
          </a:solidFill>
          <a:latin typeface="Arial" pitchFamily="-97" charset="0"/>
        </a:defRPr>
      </a:lvl6pPr>
      <a:lvl7pPr marL="914400" algn="l" rtl="0" fontAlgn="base">
        <a:lnSpc>
          <a:spcPct val="106000"/>
        </a:lnSpc>
        <a:spcBef>
          <a:spcPct val="0"/>
        </a:spcBef>
        <a:spcAft>
          <a:spcPct val="0"/>
        </a:spcAft>
        <a:defRPr sz="1400" b="1">
          <a:solidFill>
            <a:schemeClr val="tx1"/>
          </a:solidFill>
          <a:latin typeface="Arial" pitchFamily="-97" charset="0"/>
        </a:defRPr>
      </a:lvl7pPr>
      <a:lvl8pPr marL="1371600" algn="l" rtl="0" fontAlgn="base">
        <a:lnSpc>
          <a:spcPct val="106000"/>
        </a:lnSpc>
        <a:spcBef>
          <a:spcPct val="0"/>
        </a:spcBef>
        <a:spcAft>
          <a:spcPct val="0"/>
        </a:spcAft>
        <a:defRPr sz="1400" b="1">
          <a:solidFill>
            <a:schemeClr val="tx1"/>
          </a:solidFill>
          <a:latin typeface="Arial" pitchFamily="-97" charset="0"/>
        </a:defRPr>
      </a:lvl8pPr>
      <a:lvl9pPr marL="1828800" algn="l" rtl="0" fontAlgn="base">
        <a:lnSpc>
          <a:spcPct val="106000"/>
        </a:lnSpc>
        <a:spcBef>
          <a:spcPct val="0"/>
        </a:spcBef>
        <a:spcAft>
          <a:spcPct val="0"/>
        </a:spcAft>
        <a:defRPr sz="1400" b="1">
          <a:solidFill>
            <a:schemeClr val="tx1"/>
          </a:solidFill>
          <a:latin typeface="Arial" pitchFamily="-97" charset="0"/>
        </a:defRPr>
      </a:lvl9pPr>
    </p:titleStyle>
    <p:bodyStyle>
      <a:lvl1pPr marL="342900" indent="-342900" algn="l" rtl="0" eaLnBrk="0" fontAlgn="base" hangingPunct="0">
        <a:lnSpc>
          <a:spcPct val="106000"/>
        </a:lnSpc>
        <a:spcBef>
          <a:spcPct val="80000"/>
        </a:spcBef>
        <a:spcAft>
          <a:spcPct val="0"/>
        </a:spcAft>
        <a:buClr>
          <a:schemeClr val="tx1"/>
        </a:buClr>
        <a:buSzPct val="80000"/>
        <a:buFont typeface="Wingdings" pitchFamily="-97" charset="2"/>
        <a:buChar char="•"/>
        <a:defRPr sz="1100">
          <a:solidFill>
            <a:schemeClr val="tx1"/>
          </a:solidFill>
          <a:latin typeface="+mn-lt"/>
          <a:ea typeface="ＭＳ Ｐゴシック" pitchFamily="-97" charset="-128"/>
          <a:cs typeface="ＭＳ Ｐゴシック" pitchFamily="-97" charset="-128"/>
        </a:defRPr>
      </a:lvl1pPr>
      <a:lvl2pPr marL="196850" indent="-195263" algn="l" rtl="0" eaLnBrk="0" fontAlgn="base" hangingPunct="0">
        <a:lnSpc>
          <a:spcPct val="106000"/>
        </a:lnSpc>
        <a:spcBef>
          <a:spcPct val="80000"/>
        </a:spcBef>
        <a:spcAft>
          <a:spcPct val="0"/>
        </a:spcAft>
        <a:buClr>
          <a:schemeClr val="tx1"/>
        </a:buClr>
        <a:buFont typeface="Wingdings 2" pitchFamily="-97" charset="2"/>
        <a:buChar char="¡"/>
        <a:defRPr sz="1100">
          <a:solidFill>
            <a:schemeClr val="tx1"/>
          </a:solidFill>
          <a:latin typeface="+mn-lt"/>
          <a:ea typeface="ＭＳ Ｐゴシック" pitchFamily="-97" charset="-128"/>
        </a:defRPr>
      </a:lvl2pPr>
      <a:lvl3pPr marL="365125" indent="-16668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ea typeface="ＭＳ Ｐゴシック" pitchFamily="-97" charset="-128"/>
        </a:defRPr>
      </a:lvl3pPr>
      <a:lvl4pPr marL="549275" indent="-182563" algn="l" rtl="0" eaLnBrk="0" fontAlgn="base" hangingPunct="0">
        <a:lnSpc>
          <a:spcPct val="106000"/>
        </a:lnSpc>
        <a:spcBef>
          <a:spcPct val="20000"/>
        </a:spcBef>
        <a:spcAft>
          <a:spcPct val="0"/>
        </a:spcAft>
        <a:buClr>
          <a:schemeClr val="tx1"/>
        </a:buClr>
        <a:buChar char="•"/>
        <a:defRPr sz="1000">
          <a:solidFill>
            <a:schemeClr val="tx1"/>
          </a:solidFill>
          <a:latin typeface="+mn-lt"/>
          <a:ea typeface="ＭＳ Ｐゴシック" pitchFamily="-97" charset="-128"/>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ea typeface="ＭＳ Ｐゴシック" pitchFamily="-97" charset="-128"/>
        </a:defRPr>
      </a:lvl5pPr>
      <a:lvl6pPr marL="1903413" indent="-236538" algn="l" rtl="0" fontAlgn="base">
        <a:spcBef>
          <a:spcPct val="20000"/>
        </a:spcBef>
        <a:spcAft>
          <a:spcPct val="0"/>
        </a:spcAft>
        <a:buClr>
          <a:schemeClr val="tx1"/>
        </a:buClr>
        <a:buChar char="–"/>
        <a:defRPr sz="1200">
          <a:solidFill>
            <a:schemeClr val="tx1"/>
          </a:solidFill>
          <a:latin typeface="+mn-lt"/>
          <a:ea typeface="ＭＳ Ｐゴシック" pitchFamily="-97" charset="-128"/>
        </a:defRPr>
      </a:lvl6pPr>
      <a:lvl7pPr marL="2360613" indent="-236538" algn="l" rtl="0" fontAlgn="base">
        <a:spcBef>
          <a:spcPct val="20000"/>
        </a:spcBef>
        <a:spcAft>
          <a:spcPct val="0"/>
        </a:spcAft>
        <a:buClr>
          <a:schemeClr val="tx1"/>
        </a:buClr>
        <a:buChar char="–"/>
        <a:defRPr sz="1200">
          <a:solidFill>
            <a:schemeClr val="tx1"/>
          </a:solidFill>
          <a:latin typeface="+mn-lt"/>
          <a:ea typeface="ＭＳ Ｐゴシック" pitchFamily="-97" charset="-128"/>
        </a:defRPr>
      </a:lvl7pPr>
      <a:lvl8pPr marL="2817813" indent="-236538" algn="l" rtl="0" fontAlgn="base">
        <a:spcBef>
          <a:spcPct val="20000"/>
        </a:spcBef>
        <a:spcAft>
          <a:spcPct val="0"/>
        </a:spcAft>
        <a:buClr>
          <a:schemeClr val="tx1"/>
        </a:buClr>
        <a:buChar char="–"/>
        <a:defRPr sz="1200">
          <a:solidFill>
            <a:schemeClr val="tx1"/>
          </a:solidFill>
          <a:latin typeface="+mn-lt"/>
          <a:ea typeface="ＭＳ Ｐゴシック" pitchFamily="-97" charset="-128"/>
        </a:defRPr>
      </a:lvl8pPr>
      <a:lvl9pPr marL="3275013" indent="-236538" algn="l" rtl="0" fontAlgn="base">
        <a:spcBef>
          <a:spcPct val="20000"/>
        </a:spcBef>
        <a:spcAft>
          <a:spcPct val="0"/>
        </a:spcAft>
        <a:buClr>
          <a:schemeClr val="tx1"/>
        </a:buClr>
        <a:buChar char="–"/>
        <a:defRPr sz="1200">
          <a:solidFill>
            <a:schemeClr val="tx1"/>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bwMode="gray">
          <a:xfrm>
            <a:off x="401638" y="514350"/>
            <a:ext cx="8345487" cy="25876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52228" name="Rectangle 3"/>
          <p:cNvSpPr>
            <a:spLocks noGrp="1" noChangeArrowheads="1"/>
          </p:cNvSpPr>
          <p:nvPr>
            <p:ph type="body" idx="1"/>
          </p:nvPr>
        </p:nvSpPr>
        <p:spPr bwMode="gray">
          <a:xfrm>
            <a:off x="396875" y="1154113"/>
            <a:ext cx="4008438" cy="5135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699717" name="Text Box 5"/>
          <p:cNvSpPr txBox="1">
            <a:spLocks noChangeArrowheads="1"/>
          </p:cNvSpPr>
          <p:nvPr/>
        </p:nvSpPr>
        <p:spPr bwMode="gray">
          <a:xfrm>
            <a:off x="4432300" y="6664325"/>
            <a:ext cx="279400" cy="144463"/>
          </a:xfrm>
          <a:prstGeom prst="rect">
            <a:avLst/>
          </a:prstGeom>
          <a:noFill/>
          <a:ln w="12700">
            <a:noFill/>
            <a:miter lim="800000"/>
            <a:headEnd/>
            <a:tailEnd/>
          </a:ln>
          <a:effectLst>
            <a:prstShdw prst="shdw17" dist="17961" dir="2700000">
              <a:srgbClr val="DDDDDD">
                <a:gamma/>
                <a:shade val="60000"/>
                <a:invGamma/>
                <a:alpha val="74998"/>
              </a:srgbClr>
            </a:prstShdw>
          </a:effectLst>
        </p:spPr>
        <p:txBody>
          <a:bodyPr wrap="none" lIns="0" tIns="0" rIns="0" bIns="0" anchor="b" anchorCtr="1">
            <a:spAutoFit/>
          </a:bodyPr>
          <a:lstStyle/>
          <a:p>
            <a:pPr>
              <a:buClr>
                <a:schemeClr val="tx1"/>
              </a:buClr>
              <a:buSzPct val="65000"/>
              <a:buFont typeface="Wingdings" pitchFamily="-97" charset="2"/>
              <a:buNone/>
            </a:pPr>
            <a:r>
              <a:rPr lang="en-US">
                <a:solidFill>
                  <a:srgbClr val="000000"/>
                </a:solidFill>
              </a:rPr>
              <a:t>- </a:t>
            </a:r>
            <a:fld id="{ECBD83D1-D204-4E35-9FBF-2FBC72902DD4}" type="slidenum">
              <a:rPr lang="en-US">
                <a:solidFill>
                  <a:srgbClr val="000000"/>
                </a:solidFill>
              </a:rPr>
              <a:pPr>
                <a:buClr>
                  <a:schemeClr val="tx1"/>
                </a:buClr>
                <a:buSzPct val="65000"/>
                <a:buFont typeface="Wingdings" pitchFamily="-97" charset="2"/>
                <a:buNone/>
              </a:pPr>
              <a:t>‹#›</a:t>
            </a:fld>
            <a:r>
              <a:rPr lang="en-US">
                <a:solidFill>
                  <a:srgbClr val="000000"/>
                </a:solidFill>
              </a:rPr>
              <a:t> -</a:t>
            </a:r>
          </a:p>
        </p:txBody>
      </p:sp>
      <p:graphicFrame>
        <p:nvGraphicFramePr>
          <p:cNvPr id="52226" name="Base" hidden="1"/>
          <p:cNvGraphicFramePr>
            <a:graphicFrameLocks/>
          </p:cNvGraphicFramePr>
          <p:nvPr/>
        </p:nvGraphicFramePr>
        <p:xfrm>
          <a:off x="1524000" y="1397000"/>
          <a:ext cx="6096000" cy="4064000"/>
        </p:xfrm>
        <a:graphic>
          <a:graphicData uri="http://schemas.openxmlformats.org/presentationml/2006/ole">
            <p:oleObj spid="_x0000_s52226" r:id="rId5" imgW="0" imgH="0" progId="PowerPoint.Show.8">
              <p:embed/>
            </p:oleObj>
          </a:graphicData>
        </a:graphic>
      </p:graphicFrame>
      <p:sp>
        <p:nvSpPr>
          <p:cNvPr id="3699748" name="Line 36"/>
          <p:cNvSpPr>
            <a:spLocks noChangeShapeType="1"/>
          </p:cNvSpPr>
          <p:nvPr userDrawn="1"/>
        </p:nvSpPr>
        <p:spPr bwMode="gray">
          <a:xfrm>
            <a:off x="392113" y="806450"/>
            <a:ext cx="8355012" cy="0"/>
          </a:xfrm>
          <a:prstGeom prst="line">
            <a:avLst/>
          </a:prstGeom>
          <a:noFill/>
          <a:ln w="19050">
            <a:solidFill>
              <a:schemeClr val="accent1"/>
            </a:solidFill>
            <a:round/>
            <a:headEnd/>
            <a:tailEnd/>
          </a:ln>
          <a:effectLst/>
        </p:spPr>
        <p:txBody>
          <a:bodyPr wrap="none" anchor="ctr"/>
          <a:lstStyle/>
          <a:p>
            <a:pPr>
              <a:defRPr/>
            </a:pPr>
            <a:endParaRPr lang="en-US" dirty="0">
              <a:latin typeface="Arial" pitchFamily="-97" charset="0"/>
              <a:ea typeface="+mn-ea"/>
            </a:endParaRPr>
          </a:p>
        </p:txBody>
      </p:sp>
    </p:spTree>
  </p:cSld>
  <p:clrMap bg1="lt1" tx1="dk1" bg2="lt2" tx2="dk2" accent1="accent1" accent2="accent2" accent3="accent3" accent4="accent4" accent5="accent5" accent6="accent6" hlink="hlink" folHlink="folHlink"/>
  <p:sldLayoutIdLst>
    <p:sldLayoutId id="2147484098" r:id="rId1"/>
    <p:sldLayoutId id="2147484099" r:id="rId2"/>
  </p:sldLayoutIdLst>
  <p:txStyles>
    <p:titleStyle>
      <a:lvl1pPr algn="l" rtl="0" eaLnBrk="0" fontAlgn="base" hangingPunct="0">
        <a:lnSpc>
          <a:spcPct val="106000"/>
        </a:lnSpc>
        <a:spcBef>
          <a:spcPct val="0"/>
        </a:spcBef>
        <a:spcAft>
          <a:spcPct val="0"/>
        </a:spcAft>
        <a:defRPr sz="1600" b="1">
          <a:solidFill>
            <a:schemeClr val="tx1"/>
          </a:solidFill>
          <a:latin typeface="+mj-lt"/>
          <a:ea typeface="ＭＳ Ｐゴシック" pitchFamily="-97" charset="-128"/>
          <a:cs typeface="ＭＳ Ｐゴシック" pitchFamily="-97" charset="-128"/>
        </a:defRPr>
      </a:lvl1pPr>
      <a:lvl2pPr algn="l" rtl="0" eaLnBrk="0" fontAlgn="base" hangingPunct="0">
        <a:lnSpc>
          <a:spcPct val="106000"/>
        </a:lnSpc>
        <a:spcBef>
          <a:spcPct val="0"/>
        </a:spcBef>
        <a:spcAft>
          <a:spcPct val="0"/>
        </a:spcAft>
        <a:defRPr sz="1600" b="1">
          <a:solidFill>
            <a:schemeClr val="tx1"/>
          </a:solidFill>
          <a:latin typeface="Arial" pitchFamily="-97" charset="0"/>
          <a:ea typeface="ＭＳ Ｐゴシック" pitchFamily="-97" charset="-128"/>
          <a:cs typeface="ＭＳ Ｐゴシック" pitchFamily="-97" charset="-128"/>
        </a:defRPr>
      </a:lvl2pPr>
      <a:lvl3pPr algn="l" rtl="0" eaLnBrk="0" fontAlgn="base" hangingPunct="0">
        <a:lnSpc>
          <a:spcPct val="106000"/>
        </a:lnSpc>
        <a:spcBef>
          <a:spcPct val="0"/>
        </a:spcBef>
        <a:spcAft>
          <a:spcPct val="0"/>
        </a:spcAft>
        <a:defRPr sz="1600" b="1">
          <a:solidFill>
            <a:schemeClr val="tx1"/>
          </a:solidFill>
          <a:latin typeface="Arial" pitchFamily="-97" charset="0"/>
          <a:ea typeface="ＭＳ Ｐゴシック" pitchFamily="-97" charset="-128"/>
          <a:cs typeface="ＭＳ Ｐゴシック" pitchFamily="-97" charset="-128"/>
        </a:defRPr>
      </a:lvl3pPr>
      <a:lvl4pPr algn="l" rtl="0" eaLnBrk="0" fontAlgn="base" hangingPunct="0">
        <a:lnSpc>
          <a:spcPct val="106000"/>
        </a:lnSpc>
        <a:spcBef>
          <a:spcPct val="0"/>
        </a:spcBef>
        <a:spcAft>
          <a:spcPct val="0"/>
        </a:spcAft>
        <a:defRPr sz="1600" b="1">
          <a:solidFill>
            <a:schemeClr val="tx1"/>
          </a:solidFill>
          <a:latin typeface="Arial" pitchFamily="-97" charset="0"/>
          <a:ea typeface="ＭＳ Ｐゴシック" pitchFamily="-97" charset="-128"/>
          <a:cs typeface="ＭＳ Ｐゴシック" pitchFamily="-97" charset="-128"/>
        </a:defRPr>
      </a:lvl4pPr>
      <a:lvl5pPr algn="l" rtl="0" eaLnBrk="0" fontAlgn="base" hangingPunct="0">
        <a:lnSpc>
          <a:spcPct val="106000"/>
        </a:lnSpc>
        <a:spcBef>
          <a:spcPct val="0"/>
        </a:spcBef>
        <a:spcAft>
          <a:spcPct val="0"/>
        </a:spcAft>
        <a:defRPr sz="1600" b="1">
          <a:solidFill>
            <a:schemeClr val="tx1"/>
          </a:solidFill>
          <a:latin typeface="Arial" pitchFamily="-97" charset="0"/>
          <a:ea typeface="ＭＳ Ｐゴシック" pitchFamily="-97" charset="-128"/>
          <a:cs typeface="ＭＳ Ｐゴシック" pitchFamily="-97" charset="-128"/>
        </a:defRPr>
      </a:lvl5pPr>
      <a:lvl6pPr marL="457200" algn="l" rtl="0" fontAlgn="base">
        <a:lnSpc>
          <a:spcPct val="106000"/>
        </a:lnSpc>
        <a:spcBef>
          <a:spcPct val="0"/>
        </a:spcBef>
        <a:spcAft>
          <a:spcPct val="0"/>
        </a:spcAft>
        <a:defRPr sz="1600" b="1">
          <a:solidFill>
            <a:schemeClr val="tx1"/>
          </a:solidFill>
          <a:latin typeface="Arial" pitchFamily="-97" charset="0"/>
        </a:defRPr>
      </a:lvl6pPr>
      <a:lvl7pPr marL="914400" algn="l" rtl="0" fontAlgn="base">
        <a:lnSpc>
          <a:spcPct val="106000"/>
        </a:lnSpc>
        <a:spcBef>
          <a:spcPct val="0"/>
        </a:spcBef>
        <a:spcAft>
          <a:spcPct val="0"/>
        </a:spcAft>
        <a:defRPr sz="1600" b="1">
          <a:solidFill>
            <a:schemeClr val="tx1"/>
          </a:solidFill>
          <a:latin typeface="Arial" pitchFamily="-97" charset="0"/>
        </a:defRPr>
      </a:lvl7pPr>
      <a:lvl8pPr marL="1371600" algn="l" rtl="0" fontAlgn="base">
        <a:lnSpc>
          <a:spcPct val="106000"/>
        </a:lnSpc>
        <a:spcBef>
          <a:spcPct val="0"/>
        </a:spcBef>
        <a:spcAft>
          <a:spcPct val="0"/>
        </a:spcAft>
        <a:defRPr sz="1600" b="1">
          <a:solidFill>
            <a:schemeClr val="tx1"/>
          </a:solidFill>
          <a:latin typeface="Arial" pitchFamily="-97" charset="0"/>
        </a:defRPr>
      </a:lvl8pPr>
      <a:lvl9pPr marL="1828800" algn="l" rtl="0" fontAlgn="base">
        <a:lnSpc>
          <a:spcPct val="106000"/>
        </a:lnSpc>
        <a:spcBef>
          <a:spcPct val="0"/>
        </a:spcBef>
        <a:spcAft>
          <a:spcPct val="0"/>
        </a:spcAft>
        <a:defRPr sz="1600" b="1">
          <a:solidFill>
            <a:schemeClr val="tx1"/>
          </a:solidFill>
          <a:latin typeface="Arial" pitchFamily="-97" charset="0"/>
        </a:defRPr>
      </a:lvl9pPr>
    </p:titleStyle>
    <p:bodyStyle>
      <a:lvl1pPr marL="342900" indent="-342900" algn="l" rtl="0" eaLnBrk="0" fontAlgn="base" hangingPunct="0">
        <a:lnSpc>
          <a:spcPct val="106000"/>
        </a:lnSpc>
        <a:spcBef>
          <a:spcPct val="80000"/>
        </a:spcBef>
        <a:spcAft>
          <a:spcPct val="0"/>
        </a:spcAft>
        <a:buClr>
          <a:schemeClr val="tx1"/>
        </a:buClr>
        <a:buSzPct val="80000"/>
        <a:buFont typeface="Wingdings" pitchFamily="-97" charset="2"/>
        <a:buChar char="•"/>
        <a:defRPr sz="1100">
          <a:solidFill>
            <a:schemeClr val="tx1"/>
          </a:solidFill>
          <a:latin typeface="+mn-lt"/>
          <a:ea typeface="ＭＳ Ｐゴシック" pitchFamily="-97" charset="-128"/>
          <a:cs typeface="ＭＳ Ｐゴシック" pitchFamily="-97" charset="-128"/>
        </a:defRPr>
      </a:lvl1pPr>
      <a:lvl2pPr marL="169863" indent="-168275" algn="l" rtl="0" eaLnBrk="0" fontAlgn="base" hangingPunct="0">
        <a:lnSpc>
          <a:spcPct val="106000"/>
        </a:lnSpc>
        <a:spcBef>
          <a:spcPct val="80000"/>
        </a:spcBef>
        <a:spcAft>
          <a:spcPct val="0"/>
        </a:spcAft>
        <a:buClr>
          <a:schemeClr val="tx1"/>
        </a:buClr>
        <a:buFont typeface="Wingdings 2" pitchFamily="-97" charset="2"/>
        <a:buChar char="¡"/>
        <a:defRPr sz="1100">
          <a:solidFill>
            <a:schemeClr val="tx1"/>
          </a:solidFill>
          <a:latin typeface="+mn-lt"/>
          <a:ea typeface="ＭＳ Ｐゴシック" pitchFamily="-97" charset="-128"/>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ea typeface="ＭＳ Ｐゴシック" pitchFamily="-97" charset="-128"/>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ea typeface="ＭＳ Ｐゴシック" pitchFamily="-97" charset="-128"/>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ea typeface="ＭＳ Ｐゴシック" pitchFamily="-97" charset="-128"/>
        </a:defRPr>
      </a:lvl5pPr>
      <a:lvl6pPr marL="1903413" indent="-236538" algn="l" rtl="0" fontAlgn="base">
        <a:spcBef>
          <a:spcPct val="20000"/>
        </a:spcBef>
        <a:spcAft>
          <a:spcPct val="0"/>
        </a:spcAft>
        <a:buClr>
          <a:schemeClr val="tx1"/>
        </a:buClr>
        <a:buChar char="–"/>
        <a:defRPr sz="1200">
          <a:solidFill>
            <a:schemeClr val="tx1"/>
          </a:solidFill>
          <a:latin typeface="+mn-lt"/>
          <a:ea typeface="ＭＳ Ｐゴシック" pitchFamily="-97" charset="-128"/>
        </a:defRPr>
      </a:lvl6pPr>
      <a:lvl7pPr marL="2360613" indent="-236538" algn="l" rtl="0" fontAlgn="base">
        <a:spcBef>
          <a:spcPct val="20000"/>
        </a:spcBef>
        <a:spcAft>
          <a:spcPct val="0"/>
        </a:spcAft>
        <a:buClr>
          <a:schemeClr val="tx1"/>
        </a:buClr>
        <a:buChar char="–"/>
        <a:defRPr sz="1200">
          <a:solidFill>
            <a:schemeClr val="tx1"/>
          </a:solidFill>
          <a:latin typeface="+mn-lt"/>
          <a:ea typeface="ＭＳ Ｐゴシック" pitchFamily="-97" charset="-128"/>
        </a:defRPr>
      </a:lvl7pPr>
      <a:lvl8pPr marL="2817813" indent="-236538" algn="l" rtl="0" fontAlgn="base">
        <a:spcBef>
          <a:spcPct val="20000"/>
        </a:spcBef>
        <a:spcAft>
          <a:spcPct val="0"/>
        </a:spcAft>
        <a:buClr>
          <a:schemeClr val="tx1"/>
        </a:buClr>
        <a:buChar char="–"/>
        <a:defRPr sz="1200">
          <a:solidFill>
            <a:schemeClr val="tx1"/>
          </a:solidFill>
          <a:latin typeface="+mn-lt"/>
          <a:ea typeface="ＭＳ Ｐゴシック" pitchFamily="-97" charset="-128"/>
        </a:defRPr>
      </a:lvl8pPr>
      <a:lvl9pPr marL="3275013" indent="-236538" algn="l" rtl="0" fontAlgn="base">
        <a:spcBef>
          <a:spcPct val="20000"/>
        </a:spcBef>
        <a:spcAft>
          <a:spcPct val="0"/>
        </a:spcAft>
        <a:buClr>
          <a:schemeClr val="tx1"/>
        </a:buClr>
        <a:buChar char="–"/>
        <a:defRPr sz="1200">
          <a:solidFill>
            <a:schemeClr val="tx1"/>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bwMode="gray">
          <a:xfrm>
            <a:off x="401638" y="514350"/>
            <a:ext cx="8345487" cy="25876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55300" name="Rectangle 3"/>
          <p:cNvSpPr>
            <a:spLocks noGrp="1" noChangeArrowheads="1"/>
          </p:cNvSpPr>
          <p:nvPr>
            <p:ph type="body" idx="1"/>
          </p:nvPr>
        </p:nvSpPr>
        <p:spPr bwMode="gray">
          <a:xfrm>
            <a:off x="396875" y="1154113"/>
            <a:ext cx="4008438" cy="5135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699717" name="Text Box 5"/>
          <p:cNvSpPr txBox="1">
            <a:spLocks noChangeArrowheads="1"/>
          </p:cNvSpPr>
          <p:nvPr/>
        </p:nvSpPr>
        <p:spPr bwMode="gray">
          <a:xfrm>
            <a:off x="4432300" y="6664325"/>
            <a:ext cx="279400" cy="144463"/>
          </a:xfrm>
          <a:prstGeom prst="rect">
            <a:avLst/>
          </a:prstGeom>
          <a:noFill/>
          <a:ln w="12700">
            <a:noFill/>
            <a:miter lim="800000"/>
            <a:headEnd/>
            <a:tailEnd/>
          </a:ln>
          <a:effectLst>
            <a:prstShdw prst="shdw17" dist="17961" dir="2700000">
              <a:srgbClr val="DDDDDD">
                <a:gamma/>
                <a:shade val="60000"/>
                <a:invGamma/>
                <a:alpha val="74998"/>
              </a:srgbClr>
            </a:prstShdw>
          </a:effectLst>
        </p:spPr>
        <p:txBody>
          <a:bodyPr wrap="none" lIns="0" tIns="0" rIns="0" bIns="0" anchor="b" anchorCtr="1">
            <a:spAutoFit/>
          </a:bodyPr>
          <a:lstStyle/>
          <a:p>
            <a:pPr>
              <a:buClr>
                <a:schemeClr val="tx1"/>
              </a:buClr>
              <a:buSzPct val="65000"/>
              <a:buFont typeface="Wingdings" pitchFamily="-97" charset="2"/>
              <a:buNone/>
            </a:pPr>
            <a:r>
              <a:rPr lang="en-US">
                <a:solidFill>
                  <a:srgbClr val="000000"/>
                </a:solidFill>
              </a:rPr>
              <a:t>- </a:t>
            </a:r>
            <a:fld id="{F9742065-407D-41E0-8013-64FFE02D1DC9}" type="slidenum">
              <a:rPr lang="en-US">
                <a:solidFill>
                  <a:srgbClr val="000000"/>
                </a:solidFill>
              </a:rPr>
              <a:pPr>
                <a:buClr>
                  <a:schemeClr val="tx1"/>
                </a:buClr>
                <a:buSzPct val="65000"/>
                <a:buFont typeface="Wingdings" pitchFamily="-97" charset="2"/>
                <a:buNone/>
              </a:pPr>
              <a:t>‹#›</a:t>
            </a:fld>
            <a:r>
              <a:rPr lang="en-US">
                <a:solidFill>
                  <a:srgbClr val="000000"/>
                </a:solidFill>
              </a:rPr>
              <a:t> -</a:t>
            </a:r>
          </a:p>
        </p:txBody>
      </p:sp>
      <p:graphicFrame>
        <p:nvGraphicFramePr>
          <p:cNvPr id="55298" name="Base" hidden="1"/>
          <p:cNvGraphicFramePr>
            <a:graphicFrameLocks/>
          </p:cNvGraphicFramePr>
          <p:nvPr/>
        </p:nvGraphicFramePr>
        <p:xfrm>
          <a:off x="1524000" y="1397000"/>
          <a:ext cx="6096000" cy="4064000"/>
        </p:xfrm>
        <a:graphic>
          <a:graphicData uri="http://schemas.openxmlformats.org/presentationml/2006/ole">
            <p:oleObj spid="_x0000_s55298" r:id="rId3" imgW="0" imgH="0" progId="PowerPoint.Show.8">
              <p:embed/>
            </p:oleObj>
          </a:graphicData>
        </a:graphic>
      </p:graphicFrame>
      <p:sp>
        <p:nvSpPr>
          <p:cNvPr id="3699748" name="Line 36"/>
          <p:cNvSpPr>
            <a:spLocks noChangeShapeType="1"/>
          </p:cNvSpPr>
          <p:nvPr userDrawn="1"/>
        </p:nvSpPr>
        <p:spPr bwMode="gray">
          <a:xfrm>
            <a:off x="392113" y="806450"/>
            <a:ext cx="8355012" cy="0"/>
          </a:xfrm>
          <a:prstGeom prst="line">
            <a:avLst/>
          </a:prstGeom>
          <a:noFill/>
          <a:ln w="19050">
            <a:solidFill>
              <a:schemeClr val="accent1"/>
            </a:solidFill>
            <a:round/>
            <a:headEnd/>
            <a:tailEnd/>
          </a:ln>
          <a:effectLst/>
        </p:spPr>
        <p:txBody>
          <a:bodyPr wrap="none" anchor="ctr"/>
          <a:lstStyle/>
          <a:p>
            <a:pPr>
              <a:defRPr/>
            </a:pPr>
            <a:endParaRPr lang="en-US" dirty="0">
              <a:latin typeface="Arial" pitchFamily="-97" charset="0"/>
              <a:ea typeface="+mn-ea"/>
            </a:endParaRPr>
          </a:p>
        </p:txBody>
      </p:sp>
    </p:spTree>
  </p:cSld>
  <p:clrMap bg1="lt1" tx1="dk1" bg2="lt2" tx2="dk2" accent1="accent1" accent2="accent2" accent3="accent3" accent4="accent4" accent5="accent5" accent6="accent6" hlink="hlink" folHlink="folHlink"/>
  <p:txStyles>
    <p:titleStyle>
      <a:lvl1pPr algn="l" rtl="0" eaLnBrk="0" fontAlgn="base" hangingPunct="0">
        <a:lnSpc>
          <a:spcPct val="106000"/>
        </a:lnSpc>
        <a:spcBef>
          <a:spcPct val="0"/>
        </a:spcBef>
        <a:spcAft>
          <a:spcPct val="0"/>
        </a:spcAft>
        <a:defRPr sz="1600" b="1">
          <a:solidFill>
            <a:schemeClr val="tx1"/>
          </a:solidFill>
          <a:latin typeface="+mj-lt"/>
          <a:ea typeface="ＭＳ Ｐゴシック" pitchFamily="-97" charset="-128"/>
          <a:cs typeface="ＭＳ Ｐゴシック" pitchFamily="-97" charset="-128"/>
        </a:defRPr>
      </a:lvl1pPr>
      <a:lvl2pPr algn="l" rtl="0" eaLnBrk="0" fontAlgn="base" hangingPunct="0">
        <a:lnSpc>
          <a:spcPct val="106000"/>
        </a:lnSpc>
        <a:spcBef>
          <a:spcPct val="0"/>
        </a:spcBef>
        <a:spcAft>
          <a:spcPct val="0"/>
        </a:spcAft>
        <a:defRPr sz="1600" b="1">
          <a:solidFill>
            <a:schemeClr val="tx1"/>
          </a:solidFill>
          <a:latin typeface="Arial" pitchFamily="-97" charset="0"/>
          <a:ea typeface="ＭＳ Ｐゴシック" pitchFamily="-97" charset="-128"/>
          <a:cs typeface="ＭＳ Ｐゴシック" pitchFamily="-97" charset="-128"/>
        </a:defRPr>
      </a:lvl2pPr>
      <a:lvl3pPr algn="l" rtl="0" eaLnBrk="0" fontAlgn="base" hangingPunct="0">
        <a:lnSpc>
          <a:spcPct val="106000"/>
        </a:lnSpc>
        <a:spcBef>
          <a:spcPct val="0"/>
        </a:spcBef>
        <a:spcAft>
          <a:spcPct val="0"/>
        </a:spcAft>
        <a:defRPr sz="1600" b="1">
          <a:solidFill>
            <a:schemeClr val="tx1"/>
          </a:solidFill>
          <a:latin typeface="Arial" pitchFamily="-97" charset="0"/>
          <a:ea typeface="ＭＳ Ｐゴシック" pitchFamily="-97" charset="-128"/>
          <a:cs typeface="ＭＳ Ｐゴシック" pitchFamily="-97" charset="-128"/>
        </a:defRPr>
      </a:lvl3pPr>
      <a:lvl4pPr algn="l" rtl="0" eaLnBrk="0" fontAlgn="base" hangingPunct="0">
        <a:lnSpc>
          <a:spcPct val="106000"/>
        </a:lnSpc>
        <a:spcBef>
          <a:spcPct val="0"/>
        </a:spcBef>
        <a:spcAft>
          <a:spcPct val="0"/>
        </a:spcAft>
        <a:defRPr sz="1600" b="1">
          <a:solidFill>
            <a:schemeClr val="tx1"/>
          </a:solidFill>
          <a:latin typeface="Arial" pitchFamily="-97" charset="0"/>
          <a:ea typeface="ＭＳ Ｐゴシック" pitchFamily="-97" charset="-128"/>
          <a:cs typeface="ＭＳ Ｐゴシック" pitchFamily="-97" charset="-128"/>
        </a:defRPr>
      </a:lvl4pPr>
      <a:lvl5pPr algn="l" rtl="0" eaLnBrk="0" fontAlgn="base" hangingPunct="0">
        <a:lnSpc>
          <a:spcPct val="106000"/>
        </a:lnSpc>
        <a:spcBef>
          <a:spcPct val="0"/>
        </a:spcBef>
        <a:spcAft>
          <a:spcPct val="0"/>
        </a:spcAft>
        <a:defRPr sz="1600" b="1">
          <a:solidFill>
            <a:schemeClr val="tx1"/>
          </a:solidFill>
          <a:latin typeface="Arial" pitchFamily="-97" charset="0"/>
          <a:ea typeface="ＭＳ Ｐゴシック" pitchFamily="-97" charset="-128"/>
          <a:cs typeface="ＭＳ Ｐゴシック" pitchFamily="-97" charset="-128"/>
        </a:defRPr>
      </a:lvl5pPr>
      <a:lvl6pPr marL="457200" algn="l" rtl="0" fontAlgn="base">
        <a:lnSpc>
          <a:spcPct val="106000"/>
        </a:lnSpc>
        <a:spcBef>
          <a:spcPct val="0"/>
        </a:spcBef>
        <a:spcAft>
          <a:spcPct val="0"/>
        </a:spcAft>
        <a:defRPr sz="1600" b="1">
          <a:solidFill>
            <a:schemeClr val="tx1"/>
          </a:solidFill>
          <a:latin typeface="Arial" pitchFamily="-97" charset="0"/>
        </a:defRPr>
      </a:lvl6pPr>
      <a:lvl7pPr marL="914400" algn="l" rtl="0" fontAlgn="base">
        <a:lnSpc>
          <a:spcPct val="106000"/>
        </a:lnSpc>
        <a:spcBef>
          <a:spcPct val="0"/>
        </a:spcBef>
        <a:spcAft>
          <a:spcPct val="0"/>
        </a:spcAft>
        <a:defRPr sz="1600" b="1">
          <a:solidFill>
            <a:schemeClr val="tx1"/>
          </a:solidFill>
          <a:latin typeface="Arial" pitchFamily="-97" charset="0"/>
        </a:defRPr>
      </a:lvl7pPr>
      <a:lvl8pPr marL="1371600" algn="l" rtl="0" fontAlgn="base">
        <a:lnSpc>
          <a:spcPct val="106000"/>
        </a:lnSpc>
        <a:spcBef>
          <a:spcPct val="0"/>
        </a:spcBef>
        <a:spcAft>
          <a:spcPct val="0"/>
        </a:spcAft>
        <a:defRPr sz="1600" b="1">
          <a:solidFill>
            <a:schemeClr val="tx1"/>
          </a:solidFill>
          <a:latin typeface="Arial" pitchFamily="-97" charset="0"/>
        </a:defRPr>
      </a:lvl8pPr>
      <a:lvl9pPr marL="1828800" algn="l" rtl="0" fontAlgn="base">
        <a:lnSpc>
          <a:spcPct val="106000"/>
        </a:lnSpc>
        <a:spcBef>
          <a:spcPct val="0"/>
        </a:spcBef>
        <a:spcAft>
          <a:spcPct val="0"/>
        </a:spcAft>
        <a:defRPr sz="1600" b="1">
          <a:solidFill>
            <a:schemeClr val="tx1"/>
          </a:solidFill>
          <a:latin typeface="Arial" pitchFamily="-97" charset="0"/>
        </a:defRPr>
      </a:lvl9pPr>
    </p:titleStyle>
    <p:bodyStyle>
      <a:lvl1pPr marL="342900" indent="-342900" algn="l" rtl="0" eaLnBrk="0" fontAlgn="base" hangingPunct="0">
        <a:lnSpc>
          <a:spcPct val="106000"/>
        </a:lnSpc>
        <a:spcBef>
          <a:spcPct val="80000"/>
        </a:spcBef>
        <a:spcAft>
          <a:spcPct val="0"/>
        </a:spcAft>
        <a:buClr>
          <a:schemeClr val="tx1"/>
        </a:buClr>
        <a:buSzPct val="80000"/>
        <a:buFont typeface="Wingdings" pitchFamily="-97" charset="2"/>
        <a:buChar char="•"/>
        <a:defRPr sz="1100">
          <a:solidFill>
            <a:schemeClr val="tx1"/>
          </a:solidFill>
          <a:latin typeface="+mn-lt"/>
          <a:ea typeface="ＭＳ Ｐゴシック" pitchFamily="-97" charset="-128"/>
          <a:cs typeface="ＭＳ Ｐゴシック" pitchFamily="-97" charset="-128"/>
        </a:defRPr>
      </a:lvl1pPr>
      <a:lvl2pPr marL="169863" indent="-168275" algn="l" rtl="0" eaLnBrk="0" fontAlgn="base" hangingPunct="0">
        <a:lnSpc>
          <a:spcPct val="106000"/>
        </a:lnSpc>
        <a:spcBef>
          <a:spcPct val="80000"/>
        </a:spcBef>
        <a:spcAft>
          <a:spcPct val="0"/>
        </a:spcAft>
        <a:buClr>
          <a:schemeClr val="tx1"/>
        </a:buClr>
        <a:buFont typeface="Wingdings 2" pitchFamily="-97" charset="2"/>
        <a:buChar char="¡"/>
        <a:defRPr sz="1100">
          <a:solidFill>
            <a:schemeClr val="tx1"/>
          </a:solidFill>
          <a:latin typeface="+mn-lt"/>
          <a:ea typeface="ＭＳ Ｐゴシック" pitchFamily="-97" charset="-128"/>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ea typeface="ＭＳ Ｐゴシック" pitchFamily="-97" charset="-128"/>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ea typeface="ＭＳ Ｐゴシック" pitchFamily="-97" charset="-128"/>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ea typeface="ＭＳ Ｐゴシック" pitchFamily="-97" charset="-128"/>
        </a:defRPr>
      </a:lvl5pPr>
      <a:lvl6pPr marL="1903413" indent="-236538" algn="l" rtl="0" fontAlgn="base">
        <a:spcBef>
          <a:spcPct val="20000"/>
        </a:spcBef>
        <a:spcAft>
          <a:spcPct val="0"/>
        </a:spcAft>
        <a:buClr>
          <a:schemeClr val="tx1"/>
        </a:buClr>
        <a:buChar char="–"/>
        <a:defRPr sz="1200">
          <a:solidFill>
            <a:schemeClr val="tx1"/>
          </a:solidFill>
          <a:latin typeface="+mn-lt"/>
          <a:ea typeface="ＭＳ Ｐゴシック" pitchFamily="-97" charset="-128"/>
        </a:defRPr>
      </a:lvl6pPr>
      <a:lvl7pPr marL="2360613" indent="-236538" algn="l" rtl="0" fontAlgn="base">
        <a:spcBef>
          <a:spcPct val="20000"/>
        </a:spcBef>
        <a:spcAft>
          <a:spcPct val="0"/>
        </a:spcAft>
        <a:buClr>
          <a:schemeClr val="tx1"/>
        </a:buClr>
        <a:buChar char="–"/>
        <a:defRPr sz="1200">
          <a:solidFill>
            <a:schemeClr val="tx1"/>
          </a:solidFill>
          <a:latin typeface="+mn-lt"/>
          <a:ea typeface="ＭＳ Ｐゴシック" pitchFamily="-97" charset="-128"/>
        </a:defRPr>
      </a:lvl7pPr>
      <a:lvl8pPr marL="2817813" indent="-236538" algn="l" rtl="0" fontAlgn="base">
        <a:spcBef>
          <a:spcPct val="20000"/>
        </a:spcBef>
        <a:spcAft>
          <a:spcPct val="0"/>
        </a:spcAft>
        <a:buClr>
          <a:schemeClr val="tx1"/>
        </a:buClr>
        <a:buChar char="–"/>
        <a:defRPr sz="1200">
          <a:solidFill>
            <a:schemeClr val="tx1"/>
          </a:solidFill>
          <a:latin typeface="+mn-lt"/>
          <a:ea typeface="ＭＳ Ｐゴシック" pitchFamily="-97" charset="-128"/>
        </a:defRPr>
      </a:lvl8pPr>
      <a:lvl9pPr marL="3275013" indent="-236538" algn="l" rtl="0" fontAlgn="base">
        <a:spcBef>
          <a:spcPct val="20000"/>
        </a:spcBef>
        <a:spcAft>
          <a:spcPct val="0"/>
        </a:spcAft>
        <a:buClr>
          <a:schemeClr val="tx1"/>
        </a:buClr>
        <a:buChar char="–"/>
        <a:defRPr sz="1200">
          <a:solidFill>
            <a:schemeClr val="tx1"/>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lawtoons.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en.wikipedia.org/wiki/Boutique_law_firm"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Boutique_law_fir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3" Type="http://schemas.openxmlformats.org/officeDocument/2006/relationships/hyperlink" Target="http://adverselling.typepad.com/how_law_firms_sell/2009/03/alternative-fees-part-10-today-and-tomorrow.html" TargetMode="External"/><Relationship Id="rId2" Type="http://schemas.openxmlformats.org/officeDocument/2006/relationships/hyperlink" Target="http://www.lawcrossing.com/article/627/Creative-Billing:-Is-the-Reign-of-the-Almighty-Billable-Hour-Over?/"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business.timesonline.co.uk/tol/business/law/article2931356.ece"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business.timesonline.co.uk/tol/business/law/article2931356.ece" TargetMode="External"/><Relationship Id="rId5" Type="http://schemas.openxmlformats.org/officeDocument/2006/relationships/hyperlink" Target="http://www.law.duke.edu/journals/dltr/articles/2003dltr0004.html" TargetMode="Externa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hubbardone.com/company/pressdetail/?news=178" TargetMode="External"/><Relationship Id="rId5" Type="http://schemas.openxmlformats.org/officeDocument/2006/relationships/hyperlink" Target="http://www.law.com/jsp/legaltechnology/pubArticleLT.jsp?id=1204287434436" TargetMode="Externa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hyperlink" Target="http://www.law.com/jsp/law/careercenter/lawArticleCareerCenter.jsp?id=120242955834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law.com/jsp/legaltechnology/pubArticleLT.jsp?id=1190192571364" TargetMode="External"/><Relationship Id="rId4" Type="http://schemas.openxmlformats.org/officeDocument/2006/relationships/hyperlink" Target="http://jurylaw.typepad.com/deliberations/social_networking.htm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papers.ssrn.com/sol3/papers.cfm?abstract_id=112123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senseient.com/publications/articles/article23.asp" TargetMode="External"/><Relationship Id="rId4" Type="http://schemas.openxmlformats.org/officeDocument/2006/relationships/hyperlink" Target="http://www.law.com/jsp/article.jsp?id=1202423430490"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foley.com/news/news_detail.aspx?newsid=864" TargetMode="External"/><Relationship Id="rId2" Type="http://schemas.openxmlformats.org/officeDocument/2006/relationships/hyperlink" Target="http://www.lawmarketing.com/pages/articles.asp?Action=Article&amp;ArticleCategoryID=58&amp;ArticleID=85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gray">
          <a:xfrm>
            <a:off x="585788" y="774700"/>
            <a:ext cx="7972425" cy="4795838"/>
          </a:xfrm>
          <a:prstGeom prst="rect">
            <a:avLst/>
          </a:prstGeom>
          <a:solidFill>
            <a:schemeClr val="bg1"/>
          </a:solidFill>
          <a:ln w="12700">
            <a:solidFill>
              <a:schemeClr val="accent1"/>
            </a:solidFill>
            <a:miter lim="800000"/>
            <a:headEnd/>
            <a:tailEnd/>
          </a:ln>
        </p:spPr>
        <p:txBody>
          <a:bodyPr lIns="90000" tIns="90000" rIns="90000" bIns="90000" anchor="ctr"/>
          <a:lstStyle/>
          <a:p>
            <a:pPr marL="119063" indent="-119063" algn="l">
              <a:lnSpc>
                <a:spcPct val="100000"/>
              </a:lnSpc>
              <a:spcBef>
                <a:spcPct val="50000"/>
              </a:spcBef>
            </a:pPr>
            <a:endParaRPr lang="en-US"/>
          </a:p>
        </p:txBody>
      </p:sp>
      <p:sp>
        <p:nvSpPr>
          <p:cNvPr id="57347" name="Text Box 4"/>
          <p:cNvSpPr txBox="1">
            <a:spLocks noChangeArrowheads="1"/>
          </p:cNvSpPr>
          <p:nvPr/>
        </p:nvSpPr>
        <p:spPr bwMode="gray">
          <a:xfrm>
            <a:off x="838200" y="4800600"/>
            <a:ext cx="1890713" cy="200025"/>
          </a:xfrm>
          <a:prstGeom prst="rect">
            <a:avLst/>
          </a:prstGeom>
          <a:noFill/>
          <a:ln w="12700" cap="rnd">
            <a:noFill/>
            <a:miter lim="800000"/>
            <a:headEnd/>
            <a:tailEnd/>
          </a:ln>
        </p:spPr>
        <p:txBody>
          <a:bodyPr wrap="none" lIns="0" tIns="0" rIns="0" bIns="0">
            <a:spAutoFit/>
          </a:bodyPr>
          <a:lstStyle/>
          <a:p>
            <a:pPr algn="l">
              <a:lnSpc>
                <a:spcPct val="110000"/>
              </a:lnSpc>
            </a:pPr>
            <a:r>
              <a:rPr lang="en-US" sz="1200" b="0"/>
              <a:t>Business, Law &amp; Innovation</a:t>
            </a:r>
          </a:p>
        </p:txBody>
      </p:sp>
      <p:sp>
        <p:nvSpPr>
          <p:cNvPr id="57348" name="Rectangle 5"/>
          <p:cNvSpPr>
            <a:spLocks noGrp="1" noChangeArrowheads="1"/>
          </p:cNvSpPr>
          <p:nvPr>
            <p:ph type="ctrTitle" idx="4294967295"/>
          </p:nvPr>
        </p:nvSpPr>
        <p:spPr>
          <a:xfrm>
            <a:off x="876300" y="2514600"/>
            <a:ext cx="7658100" cy="579438"/>
          </a:xfrm>
        </p:spPr>
        <p:txBody>
          <a:bodyPr/>
          <a:lstStyle/>
          <a:p>
            <a:pPr eaLnBrk="1" hangingPunct="1">
              <a:lnSpc>
                <a:spcPts val="2200"/>
              </a:lnSpc>
              <a:spcBef>
                <a:spcPct val="100000"/>
              </a:spcBef>
              <a:buClr>
                <a:schemeClr val="tx2"/>
              </a:buClr>
              <a:buSzPct val="85000"/>
              <a:buFont typeface="Wingdings" pitchFamily="-97" charset="2"/>
              <a:buNone/>
            </a:pPr>
            <a:r>
              <a:rPr lang="en-US" sz="2400" smtClean="0"/>
              <a:t>Disruptive Innovation and the Future of Large Law Firms</a:t>
            </a:r>
          </a:p>
        </p:txBody>
      </p:sp>
      <p:sp>
        <p:nvSpPr>
          <p:cNvPr id="57349" name="Rectangle 6"/>
          <p:cNvSpPr>
            <a:spLocks noGrp="1" noChangeArrowheads="1"/>
          </p:cNvSpPr>
          <p:nvPr>
            <p:ph type="subTitle" idx="4294967295"/>
          </p:nvPr>
        </p:nvSpPr>
        <p:spPr>
          <a:xfrm>
            <a:off x="892175" y="3294063"/>
            <a:ext cx="6583363" cy="439737"/>
          </a:xfrm>
        </p:spPr>
        <p:txBody>
          <a:bodyPr/>
          <a:lstStyle/>
          <a:p>
            <a:pPr marL="0" indent="0" eaLnBrk="1" hangingPunct="1">
              <a:lnSpc>
                <a:spcPts val="1600"/>
              </a:lnSpc>
              <a:spcBef>
                <a:spcPct val="15000"/>
              </a:spcBef>
              <a:buClrTx/>
              <a:buFont typeface="Wingdings" pitchFamily="-97" charset="2"/>
              <a:buNone/>
            </a:pPr>
            <a:r>
              <a:rPr lang="en-US" sz="1800" b="1" smtClean="0"/>
              <a:t>An Overview of the Problems, Models, and Innovations</a:t>
            </a:r>
          </a:p>
        </p:txBody>
      </p:sp>
      <p:sp>
        <p:nvSpPr>
          <p:cNvPr id="57350" name="Rectangle 7"/>
          <p:cNvSpPr>
            <a:spLocks noChangeArrowheads="1"/>
          </p:cNvSpPr>
          <p:nvPr/>
        </p:nvSpPr>
        <p:spPr bwMode="gray">
          <a:xfrm>
            <a:off x="838200" y="5181600"/>
            <a:ext cx="882650" cy="198438"/>
          </a:xfrm>
          <a:prstGeom prst="rect">
            <a:avLst/>
          </a:prstGeom>
          <a:noFill/>
          <a:ln w="9525">
            <a:noFill/>
            <a:miter lim="800000"/>
            <a:headEnd/>
            <a:tailEnd/>
          </a:ln>
        </p:spPr>
        <p:txBody>
          <a:bodyPr wrap="none" lIns="0" tIns="0" rIns="0" bIns="0">
            <a:spAutoFit/>
          </a:bodyPr>
          <a:lstStyle/>
          <a:p>
            <a:pPr algn="l" eaLnBrk="1" hangingPunct="1">
              <a:lnSpc>
                <a:spcPts val="1600"/>
              </a:lnSpc>
              <a:spcBef>
                <a:spcPct val="15000"/>
              </a:spcBef>
              <a:buSzPct val="80000"/>
              <a:buFont typeface="Wingdings" pitchFamily="-97" charset="2"/>
              <a:buNone/>
            </a:pPr>
            <a:r>
              <a:rPr lang="en-US" b="0"/>
              <a:t>April 21, 2009</a:t>
            </a:r>
          </a:p>
        </p:txBody>
      </p:sp>
      <p:pic>
        <p:nvPicPr>
          <p:cNvPr id="57351" name="Picture 8" descr="UT LAw Logo.tiff"/>
          <p:cNvPicPr>
            <a:picLocks noChangeAspect="1"/>
          </p:cNvPicPr>
          <p:nvPr/>
        </p:nvPicPr>
        <p:blipFill>
          <a:blip r:embed="rId3"/>
          <a:srcRect/>
          <a:stretch>
            <a:fillRect/>
          </a:stretch>
        </p:blipFill>
        <p:spPr bwMode="auto">
          <a:xfrm>
            <a:off x="595313" y="5867400"/>
            <a:ext cx="2528887" cy="66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81000" y="439738"/>
            <a:ext cx="8345488" cy="290512"/>
          </a:xfrm>
        </p:spPr>
        <p:txBody>
          <a:bodyPr/>
          <a:lstStyle/>
          <a:p>
            <a:r>
              <a:rPr lang="en-US" sz="1800" smtClean="0"/>
              <a:t>The big firm model is the base from which all the other models are built</a:t>
            </a:r>
          </a:p>
        </p:txBody>
      </p:sp>
      <p:sp>
        <p:nvSpPr>
          <p:cNvPr id="9" name="Freeform 2"/>
          <p:cNvSpPr>
            <a:spLocks/>
          </p:cNvSpPr>
          <p:nvPr/>
        </p:nvSpPr>
        <p:spPr bwMode="blackWhite">
          <a:xfrm>
            <a:off x="5997575" y="1754188"/>
            <a:ext cx="2335213" cy="4195762"/>
          </a:xfrm>
          <a:custGeom>
            <a:avLst/>
            <a:gdLst>
              <a:gd name="T0" fmla="*/ 0 w 1331"/>
              <a:gd name="T1" fmla="*/ 2187 h 2591"/>
              <a:gd name="T2" fmla="*/ 784 w 1331"/>
              <a:gd name="T3" fmla="*/ 2187 h 2591"/>
              <a:gd name="T4" fmla="*/ 784 w 1331"/>
              <a:gd name="T5" fmla="*/ 2590 h 2591"/>
              <a:gd name="T6" fmla="*/ 1330 w 1331"/>
              <a:gd name="T7" fmla="*/ 1295 h 2591"/>
              <a:gd name="T8" fmla="*/ 784 w 1331"/>
              <a:gd name="T9" fmla="*/ 0 h 2591"/>
              <a:gd name="T10" fmla="*/ 784 w 1331"/>
              <a:gd name="T11" fmla="*/ 393 h 2591"/>
              <a:gd name="T12" fmla="*/ 0 w 1331"/>
              <a:gd name="T13" fmla="*/ 393 h 2591"/>
              <a:gd name="T14" fmla="*/ 352 w 1331"/>
              <a:gd name="T15" fmla="*/ 1295 h 2591"/>
              <a:gd name="T16" fmla="*/ 0 w 1331"/>
              <a:gd name="T17" fmla="*/ 2187 h 25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1"/>
              <a:gd name="T28" fmla="*/ 0 h 2591"/>
              <a:gd name="T29" fmla="*/ 1331 w 1331"/>
              <a:gd name="T30" fmla="*/ 2591 h 25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1" h="2591">
                <a:moveTo>
                  <a:pt x="0" y="2187"/>
                </a:moveTo>
                <a:lnTo>
                  <a:pt x="784" y="2187"/>
                </a:lnTo>
                <a:lnTo>
                  <a:pt x="784" y="2590"/>
                </a:lnTo>
                <a:lnTo>
                  <a:pt x="1330" y="1295"/>
                </a:lnTo>
                <a:lnTo>
                  <a:pt x="784" y="0"/>
                </a:lnTo>
                <a:lnTo>
                  <a:pt x="784" y="393"/>
                </a:lnTo>
                <a:lnTo>
                  <a:pt x="0" y="393"/>
                </a:lnTo>
                <a:lnTo>
                  <a:pt x="352" y="1295"/>
                </a:lnTo>
                <a:lnTo>
                  <a:pt x="0" y="2187"/>
                </a:lnTo>
              </a:path>
            </a:pathLst>
          </a:custGeom>
          <a:solidFill>
            <a:schemeClr val="accent6"/>
          </a:solidFill>
          <a:ln w="12700" cap="rnd">
            <a:noFill/>
            <a:round/>
            <a:headEnd/>
            <a:tailEnd/>
          </a:ln>
        </p:spPr>
        <p:txBody>
          <a:bodyPr/>
          <a:lstStyle/>
          <a:p>
            <a:endParaRPr lang="en-US"/>
          </a:p>
        </p:txBody>
      </p:sp>
      <p:sp>
        <p:nvSpPr>
          <p:cNvPr id="10" name="Freeform 3"/>
          <p:cNvSpPr>
            <a:spLocks/>
          </p:cNvSpPr>
          <p:nvPr/>
        </p:nvSpPr>
        <p:spPr bwMode="blackWhite">
          <a:xfrm>
            <a:off x="3565525" y="2390775"/>
            <a:ext cx="2870200" cy="1403350"/>
          </a:xfrm>
          <a:custGeom>
            <a:avLst/>
            <a:gdLst>
              <a:gd name="T0" fmla="*/ 1298 w 1636"/>
              <a:gd name="T1" fmla="*/ 0 h 867"/>
              <a:gd name="T2" fmla="*/ 1635 w 1636"/>
              <a:gd name="T3" fmla="*/ 866 h 867"/>
              <a:gd name="T4" fmla="*/ 368 w 1636"/>
              <a:gd name="T5" fmla="*/ 866 h 867"/>
              <a:gd name="T6" fmla="*/ 0 w 1636"/>
              <a:gd name="T7" fmla="*/ 0 h 867"/>
              <a:gd name="T8" fmla="*/ 1298 w 1636"/>
              <a:gd name="T9" fmla="*/ 0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0"/>
                </a:moveTo>
                <a:lnTo>
                  <a:pt x="1635" y="866"/>
                </a:lnTo>
                <a:lnTo>
                  <a:pt x="368" y="866"/>
                </a:lnTo>
                <a:lnTo>
                  <a:pt x="0" y="0"/>
                </a:lnTo>
                <a:lnTo>
                  <a:pt x="1298" y="0"/>
                </a:lnTo>
              </a:path>
            </a:pathLst>
          </a:custGeom>
          <a:solidFill>
            <a:schemeClr val="accent6"/>
          </a:solidFill>
          <a:ln w="12700" cap="rnd">
            <a:noFill/>
            <a:round/>
            <a:headEnd/>
            <a:tailEnd/>
          </a:ln>
        </p:spPr>
        <p:txBody>
          <a:bodyPr/>
          <a:lstStyle/>
          <a:p>
            <a:endParaRPr lang="en-US"/>
          </a:p>
        </p:txBody>
      </p:sp>
      <p:sp>
        <p:nvSpPr>
          <p:cNvPr id="11" name="Freeform 4"/>
          <p:cNvSpPr>
            <a:spLocks/>
          </p:cNvSpPr>
          <p:nvPr/>
        </p:nvSpPr>
        <p:spPr bwMode="blackWhite">
          <a:xfrm>
            <a:off x="3565525" y="3895725"/>
            <a:ext cx="2870200" cy="1403350"/>
          </a:xfrm>
          <a:custGeom>
            <a:avLst/>
            <a:gdLst>
              <a:gd name="T0" fmla="*/ 1298 w 1636"/>
              <a:gd name="T1" fmla="*/ 866 h 867"/>
              <a:gd name="T2" fmla="*/ 1635 w 1636"/>
              <a:gd name="T3" fmla="*/ 0 h 867"/>
              <a:gd name="T4" fmla="*/ 352 w 1636"/>
              <a:gd name="T5" fmla="*/ 0 h 867"/>
              <a:gd name="T6" fmla="*/ 0 w 1636"/>
              <a:gd name="T7" fmla="*/ 866 h 867"/>
              <a:gd name="T8" fmla="*/ 1298 w 1636"/>
              <a:gd name="T9" fmla="*/ 866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866"/>
                </a:moveTo>
                <a:lnTo>
                  <a:pt x="1635" y="0"/>
                </a:lnTo>
                <a:lnTo>
                  <a:pt x="352" y="0"/>
                </a:lnTo>
                <a:lnTo>
                  <a:pt x="0" y="866"/>
                </a:lnTo>
                <a:lnTo>
                  <a:pt x="1298" y="866"/>
                </a:lnTo>
              </a:path>
            </a:pathLst>
          </a:custGeom>
          <a:solidFill>
            <a:schemeClr val="accent6"/>
          </a:solidFill>
          <a:ln w="12700" cap="rnd">
            <a:noFill/>
            <a:round/>
            <a:headEnd/>
            <a:tailEnd/>
          </a:ln>
        </p:spPr>
        <p:txBody>
          <a:bodyPr/>
          <a:lstStyle/>
          <a:p>
            <a:endParaRPr lang="en-US">
              <a:solidFill>
                <a:schemeClr val="bg1"/>
              </a:solidFill>
            </a:endParaRPr>
          </a:p>
        </p:txBody>
      </p:sp>
      <p:sp>
        <p:nvSpPr>
          <p:cNvPr id="12" name="Freeform 5"/>
          <p:cNvSpPr>
            <a:spLocks/>
          </p:cNvSpPr>
          <p:nvPr/>
        </p:nvSpPr>
        <p:spPr bwMode="blackWhite">
          <a:xfrm>
            <a:off x="1600200" y="2390775"/>
            <a:ext cx="2460625" cy="2894013"/>
          </a:xfrm>
          <a:custGeom>
            <a:avLst/>
            <a:gdLst>
              <a:gd name="T0" fmla="*/ 1401 w 1402"/>
              <a:gd name="T1" fmla="*/ 884 h 1787"/>
              <a:gd name="T2" fmla="*/ 1032 w 1402"/>
              <a:gd name="T3" fmla="*/ 0 h 1787"/>
              <a:gd name="T4" fmla="*/ 0 w 1402"/>
              <a:gd name="T5" fmla="*/ 0 h 1787"/>
              <a:gd name="T6" fmla="*/ 0 w 1402"/>
              <a:gd name="T7" fmla="*/ 1786 h 1787"/>
              <a:gd name="T8" fmla="*/ 1032 w 1402"/>
              <a:gd name="T9" fmla="*/ 1786 h 1787"/>
              <a:gd name="T10" fmla="*/ 1401 w 1402"/>
              <a:gd name="T11" fmla="*/ 884 h 1787"/>
              <a:gd name="T12" fmla="*/ 0 60000 65536"/>
              <a:gd name="T13" fmla="*/ 0 60000 65536"/>
              <a:gd name="T14" fmla="*/ 0 60000 65536"/>
              <a:gd name="T15" fmla="*/ 0 60000 65536"/>
              <a:gd name="T16" fmla="*/ 0 60000 65536"/>
              <a:gd name="T17" fmla="*/ 0 60000 65536"/>
              <a:gd name="T18" fmla="*/ 0 w 1402"/>
              <a:gd name="T19" fmla="*/ 0 h 1787"/>
              <a:gd name="T20" fmla="*/ 1402 w 1402"/>
              <a:gd name="T21" fmla="*/ 1787 h 1787"/>
            </a:gdLst>
            <a:ahLst/>
            <a:cxnLst>
              <a:cxn ang="T12">
                <a:pos x="T0" y="T1"/>
              </a:cxn>
              <a:cxn ang="T13">
                <a:pos x="T2" y="T3"/>
              </a:cxn>
              <a:cxn ang="T14">
                <a:pos x="T4" y="T5"/>
              </a:cxn>
              <a:cxn ang="T15">
                <a:pos x="T6" y="T7"/>
              </a:cxn>
              <a:cxn ang="T16">
                <a:pos x="T8" y="T9"/>
              </a:cxn>
              <a:cxn ang="T17">
                <a:pos x="T10" y="T11"/>
              </a:cxn>
            </a:cxnLst>
            <a:rect l="T18" t="T19" r="T20" b="T21"/>
            <a:pathLst>
              <a:path w="1402" h="1787">
                <a:moveTo>
                  <a:pt x="1401" y="884"/>
                </a:moveTo>
                <a:lnTo>
                  <a:pt x="1032" y="0"/>
                </a:lnTo>
                <a:lnTo>
                  <a:pt x="0" y="0"/>
                </a:lnTo>
                <a:lnTo>
                  <a:pt x="0" y="1786"/>
                </a:lnTo>
                <a:lnTo>
                  <a:pt x="1032" y="1786"/>
                </a:lnTo>
                <a:lnTo>
                  <a:pt x="1401" y="884"/>
                </a:lnTo>
              </a:path>
            </a:pathLst>
          </a:custGeom>
          <a:solidFill>
            <a:schemeClr val="accent6"/>
          </a:solidFill>
          <a:ln w="12700" cap="rnd">
            <a:noFill/>
            <a:round/>
            <a:headEnd/>
            <a:tailEnd/>
          </a:ln>
        </p:spPr>
        <p:txBody>
          <a:bodyPr/>
          <a:lstStyle/>
          <a:p>
            <a:endParaRPr lang="en-US"/>
          </a:p>
        </p:txBody>
      </p:sp>
      <p:sp>
        <p:nvSpPr>
          <p:cNvPr id="13" name="Rectangle 6"/>
          <p:cNvSpPr>
            <a:spLocks noChangeArrowheads="1"/>
          </p:cNvSpPr>
          <p:nvPr/>
        </p:nvSpPr>
        <p:spPr bwMode="auto">
          <a:xfrm>
            <a:off x="1771650" y="3770313"/>
            <a:ext cx="1858963" cy="265112"/>
          </a:xfrm>
          <a:prstGeom prst="rect">
            <a:avLst/>
          </a:prstGeom>
          <a:solidFill>
            <a:schemeClr val="accent6"/>
          </a:solidFill>
          <a:ln w="9525">
            <a:noFill/>
            <a:miter lim="800000"/>
            <a:headEnd/>
            <a:tailEnd/>
          </a:ln>
        </p:spPr>
        <p:txBody>
          <a:bodyPr lIns="0" tIns="0" rIns="0" bIns="0" anchor="ctr">
            <a:spAutoFit/>
          </a:bodyPr>
          <a:lstStyle/>
          <a:p>
            <a:pPr algn="l" defTabSz="787400">
              <a:lnSpc>
                <a:spcPct val="95000"/>
              </a:lnSpc>
              <a:spcAft>
                <a:spcPct val="37000"/>
              </a:spcAft>
            </a:pPr>
            <a:r>
              <a:rPr lang="de-DE" sz="1800">
                <a:solidFill>
                  <a:schemeClr val="bg1"/>
                </a:solidFill>
              </a:rPr>
              <a:t>Big Firm Model</a:t>
            </a:r>
          </a:p>
        </p:txBody>
      </p:sp>
      <p:sp>
        <p:nvSpPr>
          <p:cNvPr id="14" name="Rectangle 7"/>
          <p:cNvSpPr>
            <a:spLocks noChangeArrowheads="1"/>
          </p:cNvSpPr>
          <p:nvPr/>
        </p:nvSpPr>
        <p:spPr bwMode="auto">
          <a:xfrm>
            <a:off x="4083050" y="2971800"/>
            <a:ext cx="1860550" cy="265113"/>
          </a:xfrm>
          <a:prstGeom prst="rect">
            <a:avLst/>
          </a:prstGeom>
          <a:solidFill>
            <a:schemeClr val="accent6"/>
          </a:solidFill>
          <a:ln w="9525">
            <a:noFill/>
            <a:miter lim="800000"/>
            <a:headEnd/>
            <a:tailEnd/>
          </a:ln>
        </p:spPr>
        <p:txBody>
          <a:bodyPr lIns="0" tIns="0" rIns="0" bIns="0">
            <a:spAutoFit/>
          </a:bodyPr>
          <a:lstStyle/>
          <a:p>
            <a:pPr defTabSz="787400">
              <a:lnSpc>
                <a:spcPct val="95000"/>
              </a:lnSpc>
              <a:spcAft>
                <a:spcPct val="37000"/>
              </a:spcAft>
            </a:pPr>
            <a:r>
              <a:rPr lang="de-DE" sz="1800">
                <a:solidFill>
                  <a:schemeClr val="bg1"/>
                </a:solidFill>
              </a:rPr>
              <a:t>Demand Model</a:t>
            </a:r>
          </a:p>
        </p:txBody>
      </p:sp>
      <p:sp>
        <p:nvSpPr>
          <p:cNvPr id="15" name="Rectangle 8"/>
          <p:cNvSpPr>
            <a:spLocks noChangeArrowheads="1"/>
          </p:cNvSpPr>
          <p:nvPr/>
        </p:nvSpPr>
        <p:spPr bwMode="auto">
          <a:xfrm>
            <a:off x="4038600" y="4459288"/>
            <a:ext cx="1860550" cy="265112"/>
          </a:xfrm>
          <a:prstGeom prst="rect">
            <a:avLst/>
          </a:prstGeom>
          <a:solidFill>
            <a:schemeClr val="accent6"/>
          </a:solidFill>
          <a:ln w="9525">
            <a:noFill/>
            <a:miter lim="800000"/>
            <a:headEnd/>
            <a:tailEnd/>
          </a:ln>
        </p:spPr>
        <p:txBody>
          <a:bodyPr lIns="0" tIns="0" rIns="0" bIns="0">
            <a:spAutoFit/>
          </a:bodyPr>
          <a:lstStyle/>
          <a:p>
            <a:pPr defTabSz="787400">
              <a:lnSpc>
                <a:spcPct val="95000"/>
              </a:lnSpc>
              <a:spcAft>
                <a:spcPct val="37000"/>
              </a:spcAft>
            </a:pPr>
            <a:r>
              <a:rPr lang="de-DE" sz="1800">
                <a:solidFill>
                  <a:schemeClr val="bg1"/>
                </a:solidFill>
              </a:rPr>
              <a:t>Supply Model</a:t>
            </a:r>
          </a:p>
        </p:txBody>
      </p:sp>
      <p:sp>
        <p:nvSpPr>
          <p:cNvPr id="16" name="Rectangle 9"/>
          <p:cNvSpPr>
            <a:spLocks noChangeArrowheads="1"/>
          </p:cNvSpPr>
          <p:nvPr/>
        </p:nvSpPr>
        <p:spPr bwMode="auto">
          <a:xfrm>
            <a:off x="6705600" y="3482975"/>
            <a:ext cx="1393825" cy="631825"/>
          </a:xfrm>
          <a:prstGeom prst="rect">
            <a:avLst/>
          </a:prstGeom>
          <a:solidFill>
            <a:schemeClr val="accent6"/>
          </a:solidFill>
          <a:ln w="9525">
            <a:noFill/>
            <a:miter lim="800000"/>
            <a:headEnd/>
            <a:tailEnd/>
          </a:ln>
        </p:spPr>
        <p:txBody>
          <a:bodyPr lIns="0" tIns="0" rIns="0" bIns="0" anchor="ctr">
            <a:spAutoFit/>
          </a:bodyPr>
          <a:lstStyle/>
          <a:p>
            <a:pPr defTabSz="787400">
              <a:lnSpc>
                <a:spcPct val="95000"/>
              </a:lnSpc>
              <a:spcAft>
                <a:spcPct val="37000"/>
              </a:spcAft>
            </a:pPr>
            <a:r>
              <a:rPr lang="de-DE" sz="1800">
                <a:solidFill>
                  <a:schemeClr val="bg1"/>
                </a:solidFill>
              </a:rPr>
              <a:t>Disruptive </a:t>
            </a:r>
          </a:p>
          <a:p>
            <a:pPr defTabSz="787400">
              <a:lnSpc>
                <a:spcPct val="95000"/>
              </a:lnSpc>
              <a:spcAft>
                <a:spcPct val="37000"/>
              </a:spcAft>
            </a:pPr>
            <a:r>
              <a:rPr lang="de-DE" sz="1800">
                <a:solidFill>
                  <a:schemeClr val="bg1"/>
                </a:solidFill>
              </a:rPr>
              <a:t>Innovations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01638" y="152400"/>
            <a:ext cx="8345487" cy="584200"/>
          </a:xfrm>
          <a:noFill/>
        </p:spPr>
        <p:txBody>
          <a:bodyPr/>
          <a:lstStyle/>
          <a:p>
            <a:pPr eaLnBrk="1" hangingPunct="1"/>
            <a:r>
              <a:rPr lang="en-US" sz="1800" smtClean="0"/>
              <a:t>Big law firms hire the best students from the best schools and pay</a:t>
            </a:r>
            <a:br>
              <a:rPr lang="en-US" sz="1800" smtClean="0"/>
            </a:br>
            <a:r>
              <a:rPr lang="en-US" sz="1800" smtClean="0"/>
              <a:t>them the best money, the firm prospers on its scale and brand</a:t>
            </a:r>
            <a:r>
              <a:rPr lang="en-US" sz="1800" b="0" baseline="30000" smtClean="0"/>
              <a:t>1</a:t>
            </a:r>
            <a:r>
              <a:rPr lang="en-US" sz="1800" smtClean="0"/>
              <a:t> </a:t>
            </a:r>
            <a:endParaRPr lang="en-US" sz="1800" b="0" baseline="30000" smtClean="0"/>
          </a:p>
        </p:txBody>
      </p:sp>
      <p:sp>
        <p:nvSpPr>
          <p:cNvPr id="70659" name="Rectangle 2"/>
          <p:cNvSpPr>
            <a:spLocks noChangeArrowheads="1"/>
          </p:cNvSpPr>
          <p:nvPr/>
        </p:nvSpPr>
        <p:spPr bwMode="gray">
          <a:xfrm>
            <a:off x="838200" y="1981200"/>
            <a:ext cx="3505200" cy="3657600"/>
          </a:xfrm>
          <a:prstGeom prst="rect">
            <a:avLst/>
          </a:prstGeom>
          <a:noFill/>
          <a:ln w="12700">
            <a:solidFill>
              <a:schemeClr val="accent2"/>
            </a:solidFill>
            <a:miter lim="800000"/>
            <a:headEnd/>
            <a:tailEnd/>
          </a:ln>
        </p:spPr>
        <p:txBody>
          <a:bodyPr lIns="72000" tIns="72000" rIns="72000" bIns="72000" anchor="ctr"/>
          <a:lstStyle/>
          <a:p>
            <a:pPr marL="176213" lvl="1" indent="-174625" algn="l" eaLnBrk="1" hangingPunct="1">
              <a:spcBef>
                <a:spcPct val="80000"/>
              </a:spcBef>
              <a:buClr>
                <a:schemeClr val="tx1"/>
              </a:buClr>
              <a:buFont typeface="Wingdings" charset="2"/>
              <a:buChar char="§"/>
            </a:pPr>
            <a:r>
              <a:rPr lang="en-US" sz="1600" b="0"/>
              <a:t>Scale: over 100 lawyers and can have upwards of 1000 lawyers</a:t>
            </a:r>
          </a:p>
          <a:p>
            <a:pPr marL="176213" lvl="1" indent="-174625" algn="l" eaLnBrk="1" hangingPunct="1">
              <a:spcBef>
                <a:spcPct val="80000"/>
              </a:spcBef>
              <a:buClr>
                <a:schemeClr val="tx1"/>
              </a:buClr>
              <a:buFont typeface="Wingdings" charset="2"/>
              <a:buChar char="§"/>
            </a:pPr>
            <a:r>
              <a:rPr lang="en-US" sz="1600" b="0"/>
              <a:t>“All-in-one” Services: provides many services and practice areas to its clients</a:t>
            </a:r>
          </a:p>
          <a:p>
            <a:pPr marL="176213" lvl="1" indent="-174625" algn="l" eaLnBrk="1" hangingPunct="1">
              <a:spcBef>
                <a:spcPct val="80000"/>
              </a:spcBef>
              <a:buClr>
                <a:schemeClr val="tx1"/>
              </a:buClr>
              <a:buFont typeface="Wingdings" charset="2"/>
              <a:buChar char="§"/>
            </a:pPr>
            <a:r>
              <a:rPr lang="en-US" sz="1600" b="0"/>
              <a:t>Legal Brain Surgery: hires the best people and willing to take on the most challenging problems</a:t>
            </a:r>
          </a:p>
          <a:p>
            <a:pPr marL="176213" lvl="1" indent="-174625" algn="l" eaLnBrk="1" hangingPunct="1">
              <a:spcBef>
                <a:spcPct val="80000"/>
              </a:spcBef>
              <a:buClr>
                <a:schemeClr val="tx1"/>
              </a:buClr>
              <a:buFont typeface="Wingdings" charset="2"/>
              <a:buChar char="§"/>
            </a:pPr>
            <a:r>
              <a:rPr lang="en-US" sz="1600" b="0"/>
              <a:t>Highest fees, highest profits per attorney and profits per partner</a:t>
            </a:r>
          </a:p>
        </p:txBody>
      </p:sp>
      <p:sp>
        <p:nvSpPr>
          <p:cNvPr id="70660" name="Text Box 12"/>
          <p:cNvSpPr txBox="1">
            <a:spLocks noChangeArrowheads="1"/>
          </p:cNvSpPr>
          <p:nvPr/>
        </p:nvSpPr>
        <p:spPr bwMode="gray">
          <a:xfrm>
            <a:off x="838200" y="6297612"/>
            <a:ext cx="8458200" cy="407988"/>
          </a:xfrm>
          <a:prstGeom prst="rect">
            <a:avLst/>
          </a:prstGeom>
          <a:noFill/>
          <a:ln w="12700">
            <a:noFill/>
            <a:miter lim="800000"/>
            <a:headEnd/>
            <a:tailEnd/>
          </a:ln>
        </p:spPr>
        <p:txBody>
          <a:bodyPr wrap="none" lIns="73152" tIns="73152" rIns="73152" bIns="73152" anchorCtr="1">
            <a:spAutoFit/>
          </a:bodyPr>
          <a:lstStyle/>
          <a:p>
            <a:pPr algn="l"/>
            <a:r>
              <a:rPr lang="en-US" sz="800" baseline="30000" dirty="0"/>
              <a:t>1</a:t>
            </a:r>
            <a:r>
              <a:rPr lang="en-US" sz="800" dirty="0"/>
              <a:t> Source: Marc S. </a:t>
            </a:r>
            <a:r>
              <a:rPr lang="en-US" sz="800" dirty="0" err="1"/>
              <a:t>Galanter</a:t>
            </a:r>
            <a:r>
              <a:rPr lang="en-US" sz="800" dirty="0"/>
              <a:t> &amp; William D. Henderson, </a:t>
            </a:r>
            <a:r>
              <a:rPr lang="en-US" sz="800" u="sng" dirty="0"/>
              <a:t>The Elastic Tournament: The Second Transformation of the Big Law Firm</a:t>
            </a:r>
            <a:r>
              <a:rPr lang="en-US" sz="800" dirty="0"/>
              <a:t>, STANFORD LAW REVIEW, Vol. 60, April 2008</a:t>
            </a:r>
          </a:p>
          <a:p>
            <a:pPr algn="l"/>
            <a:r>
              <a:rPr lang="en-US" sz="800" baseline="30000" dirty="0"/>
              <a:t>2</a:t>
            </a:r>
            <a:r>
              <a:rPr lang="en-US" sz="800" dirty="0"/>
              <a:t> Source: </a:t>
            </a:r>
            <a:r>
              <a:rPr lang="en-US" sz="800" dirty="0">
                <a:hlinkClick r:id="rId2"/>
              </a:rPr>
              <a:t>http://www.lawtoons.com</a:t>
            </a:r>
            <a:r>
              <a:rPr lang="en-US" sz="800" dirty="0" smtClean="0">
                <a:hlinkClick r:id="rId2"/>
              </a:rPr>
              <a:t>/</a:t>
            </a:r>
            <a:r>
              <a:rPr lang="en-US" sz="800" dirty="0" smtClean="0"/>
              <a:t> </a:t>
            </a:r>
            <a:endParaRPr lang="en-US" sz="800" baseline="30000" dirty="0"/>
          </a:p>
        </p:txBody>
      </p:sp>
      <p:grpSp>
        <p:nvGrpSpPr>
          <p:cNvPr id="70661" name="Group 68"/>
          <p:cNvGrpSpPr>
            <a:grpSpLocks/>
          </p:cNvGrpSpPr>
          <p:nvPr/>
        </p:nvGrpSpPr>
        <p:grpSpPr bwMode="auto">
          <a:xfrm>
            <a:off x="762000" y="1668463"/>
            <a:ext cx="7696200" cy="236537"/>
            <a:chOff x="3126" y="777"/>
            <a:chExt cx="2528" cy="77"/>
          </a:xfrm>
        </p:grpSpPr>
        <p:sp>
          <p:nvSpPr>
            <p:cNvPr id="70669" name="Line 44"/>
            <p:cNvSpPr>
              <a:spLocks noChangeShapeType="1"/>
            </p:cNvSpPr>
            <p:nvPr/>
          </p:nvSpPr>
          <p:spPr bwMode="gray">
            <a:xfrm>
              <a:off x="3126" y="815"/>
              <a:ext cx="2528" cy="0"/>
            </a:xfrm>
            <a:prstGeom prst="line">
              <a:avLst/>
            </a:prstGeom>
            <a:noFill/>
            <a:ln w="12700" cap="rnd">
              <a:solidFill>
                <a:schemeClr val="accent1"/>
              </a:solidFill>
              <a:round/>
              <a:headEnd/>
              <a:tailEnd/>
            </a:ln>
          </p:spPr>
          <p:txBody>
            <a:bodyPr wrap="none" anchor="ctr"/>
            <a:lstStyle/>
            <a:p>
              <a:endParaRPr lang="en-US"/>
            </a:p>
          </p:txBody>
        </p:sp>
        <p:sp>
          <p:nvSpPr>
            <p:cNvPr id="70670" name="Rectangle 45"/>
            <p:cNvSpPr>
              <a:spLocks noChangeArrowheads="1"/>
            </p:cNvSpPr>
            <p:nvPr/>
          </p:nvSpPr>
          <p:spPr bwMode="gray">
            <a:xfrm>
              <a:off x="3988" y="777"/>
              <a:ext cx="815" cy="77"/>
            </a:xfrm>
            <a:prstGeom prst="rect">
              <a:avLst/>
            </a:prstGeom>
            <a:solidFill>
              <a:schemeClr val="bg1"/>
            </a:solidFill>
            <a:ln w="12700" cap="rnd">
              <a:noFill/>
              <a:miter lim="800000"/>
              <a:headEnd/>
              <a:tailEnd/>
            </a:ln>
          </p:spPr>
          <p:txBody>
            <a:bodyPr wrap="none" lIns="72000" tIns="0" rIns="72000" bIns="0" anchor="b" anchorCtr="1">
              <a:spAutoFit/>
            </a:bodyPr>
            <a:lstStyle/>
            <a:p>
              <a:pPr>
                <a:lnSpc>
                  <a:spcPct val="95000"/>
                </a:lnSpc>
              </a:pPr>
              <a:r>
                <a:rPr lang="en-US" sz="1600"/>
                <a:t>Distinguishing Features</a:t>
              </a:r>
            </a:p>
          </p:txBody>
        </p:sp>
      </p:grpSp>
      <p:sp>
        <p:nvSpPr>
          <p:cNvPr id="70662" name="TextBox 43"/>
          <p:cNvSpPr txBox="1">
            <a:spLocks noChangeArrowheads="1"/>
          </p:cNvSpPr>
          <p:nvPr/>
        </p:nvSpPr>
        <p:spPr bwMode="auto">
          <a:xfrm>
            <a:off x="685800" y="838200"/>
            <a:ext cx="7848600" cy="774700"/>
          </a:xfrm>
          <a:prstGeom prst="rect">
            <a:avLst/>
          </a:prstGeom>
          <a:noFill/>
          <a:ln w="9525">
            <a:noFill/>
            <a:miter lim="800000"/>
            <a:headEnd/>
            <a:tailEnd/>
          </a:ln>
        </p:spPr>
        <p:txBody>
          <a:bodyPr>
            <a:spAutoFit/>
          </a:bodyPr>
          <a:lstStyle/>
          <a:p>
            <a:r>
              <a:rPr lang="en-US" sz="1400"/>
              <a:t>A Big Law Firm is an “all-in-one” service provider to its client. It gains more revenue by relying on its brand to cross-sell and survives in down markets by having scale large enough to accommodate up and down market legal services. </a:t>
            </a:r>
          </a:p>
        </p:txBody>
      </p:sp>
      <p:sp>
        <p:nvSpPr>
          <p:cNvPr id="49" name="Freeform 2"/>
          <p:cNvSpPr>
            <a:spLocks/>
          </p:cNvSpPr>
          <p:nvPr/>
        </p:nvSpPr>
        <p:spPr bwMode="blackWhite">
          <a:xfrm>
            <a:off x="8612188" y="61913"/>
            <a:ext cx="406400" cy="700087"/>
          </a:xfrm>
          <a:custGeom>
            <a:avLst/>
            <a:gdLst>
              <a:gd name="T0" fmla="*/ 0 w 1331"/>
              <a:gd name="T1" fmla="*/ 2187 h 2591"/>
              <a:gd name="T2" fmla="*/ 784 w 1331"/>
              <a:gd name="T3" fmla="*/ 2187 h 2591"/>
              <a:gd name="T4" fmla="*/ 784 w 1331"/>
              <a:gd name="T5" fmla="*/ 2590 h 2591"/>
              <a:gd name="T6" fmla="*/ 1330 w 1331"/>
              <a:gd name="T7" fmla="*/ 1295 h 2591"/>
              <a:gd name="T8" fmla="*/ 784 w 1331"/>
              <a:gd name="T9" fmla="*/ 0 h 2591"/>
              <a:gd name="T10" fmla="*/ 784 w 1331"/>
              <a:gd name="T11" fmla="*/ 393 h 2591"/>
              <a:gd name="T12" fmla="*/ 0 w 1331"/>
              <a:gd name="T13" fmla="*/ 393 h 2591"/>
              <a:gd name="T14" fmla="*/ 352 w 1331"/>
              <a:gd name="T15" fmla="*/ 1295 h 2591"/>
              <a:gd name="T16" fmla="*/ 0 w 1331"/>
              <a:gd name="T17" fmla="*/ 2187 h 25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1"/>
              <a:gd name="T28" fmla="*/ 0 h 2591"/>
              <a:gd name="T29" fmla="*/ 1331 w 1331"/>
              <a:gd name="T30" fmla="*/ 2591 h 25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1" h="2591">
                <a:moveTo>
                  <a:pt x="0" y="2187"/>
                </a:moveTo>
                <a:lnTo>
                  <a:pt x="784" y="2187"/>
                </a:lnTo>
                <a:lnTo>
                  <a:pt x="784" y="2590"/>
                </a:lnTo>
                <a:lnTo>
                  <a:pt x="1330" y="1295"/>
                </a:lnTo>
                <a:lnTo>
                  <a:pt x="784" y="0"/>
                </a:lnTo>
                <a:lnTo>
                  <a:pt x="784" y="393"/>
                </a:lnTo>
                <a:lnTo>
                  <a:pt x="0" y="393"/>
                </a:lnTo>
                <a:lnTo>
                  <a:pt x="352" y="1295"/>
                </a:lnTo>
                <a:lnTo>
                  <a:pt x="0" y="2187"/>
                </a:lnTo>
              </a:path>
            </a:pathLst>
          </a:custGeom>
          <a:solidFill>
            <a:schemeClr val="accent6">
              <a:alpha val="50000"/>
            </a:schemeClr>
          </a:solidFill>
          <a:ln w="12700" cap="rnd">
            <a:noFill/>
            <a:round/>
            <a:headEnd/>
            <a:tailEnd/>
          </a:ln>
        </p:spPr>
        <p:txBody>
          <a:bodyPr/>
          <a:lstStyle/>
          <a:p>
            <a:endParaRPr lang="en-US"/>
          </a:p>
        </p:txBody>
      </p:sp>
      <p:sp>
        <p:nvSpPr>
          <p:cNvPr id="50" name="Freeform 3"/>
          <p:cNvSpPr>
            <a:spLocks/>
          </p:cNvSpPr>
          <p:nvPr/>
        </p:nvSpPr>
        <p:spPr bwMode="blackWhite">
          <a:xfrm>
            <a:off x="8189913" y="168275"/>
            <a:ext cx="498475" cy="233363"/>
          </a:xfrm>
          <a:custGeom>
            <a:avLst/>
            <a:gdLst>
              <a:gd name="T0" fmla="*/ 1298 w 1636"/>
              <a:gd name="T1" fmla="*/ 0 h 867"/>
              <a:gd name="T2" fmla="*/ 1635 w 1636"/>
              <a:gd name="T3" fmla="*/ 866 h 867"/>
              <a:gd name="T4" fmla="*/ 368 w 1636"/>
              <a:gd name="T5" fmla="*/ 866 h 867"/>
              <a:gd name="T6" fmla="*/ 0 w 1636"/>
              <a:gd name="T7" fmla="*/ 0 h 867"/>
              <a:gd name="T8" fmla="*/ 1298 w 1636"/>
              <a:gd name="T9" fmla="*/ 0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0"/>
                </a:moveTo>
                <a:lnTo>
                  <a:pt x="1635" y="866"/>
                </a:lnTo>
                <a:lnTo>
                  <a:pt x="368" y="866"/>
                </a:lnTo>
                <a:lnTo>
                  <a:pt x="0" y="0"/>
                </a:lnTo>
                <a:lnTo>
                  <a:pt x="1298" y="0"/>
                </a:lnTo>
              </a:path>
            </a:pathLst>
          </a:custGeom>
          <a:solidFill>
            <a:schemeClr val="accent6">
              <a:alpha val="50000"/>
            </a:schemeClr>
          </a:solidFill>
          <a:ln w="12700" cap="rnd">
            <a:noFill/>
            <a:round/>
            <a:headEnd/>
            <a:tailEnd/>
          </a:ln>
        </p:spPr>
        <p:txBody>
          <a:bodyPr/>
          <a:lstStyle/>
          <a:p>
            <a:endParaRPr lang="en-US"/>
          </a:p>
        </p:txBody>
      </p:sp>
      <p:sp>
        <p:nvSpPr>
          <p:cNvPr id="51" name="Freeform 4"/>
          <p:cNvSpPr>
            <a:spLocks/>
          </p:cNvSpPr>
          <p:nvPr/>
        </p:nvSpPr>
        <p:spPr bwMode="blackWhite">
          <a:xfrm>
            <a:off x="8189913" y="419100"/>
            <a:ext cx="498475" cy="234950"/>
          </a:xfrm>
          <a:custGeom>
            <a:avLst/>
            <a:gdLst>
              <a:gd name="T0" fmla="*/ 1298 w 1636"/>
              <a:gd name="T1" fmla="*/ 866 h 867"/>
              <a:gd name="T2" fmla="*/ 1635 w 1636"/>
              <a:gd name="T3" fmla="*/ 0 h 867"/>
              <a:gd name="T4" fmla="*/ 352 w 1636"/>
              <a:gd name="T5" fmla="*/ 0 h 867"/>
              <a:gd name="T6" fmla="*/ 0 w 1636"/>
              <a:gd name="T7" fmla="*/ 866 h 867"/>
              <a:gd name="T8" fmla="*/ 1298 w 1636"/>
              <a:gd name="T9" fmla="*/ 866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866"/>
                </a:moveTo>
                <a:lnTo>
                  <a:pt x="1635" y="0"/>
                </a:lnTo>
                <a:lnTo>
                  <a:pt x="352" y="0"/>
                </a:lnTo>
                <a:lnTo>
                  <a:pt x="0" y="866"/>
                </a:lnTo>
                <a:lnTo>
                  <a:pt x="1298" y="866"/>
                </a:lnTo>
              </a:path>
            </a:pathLst>
          </a:custGeom>
          <a:solidFill>
            <a:schemeClr val="accent6">
              <a:alpha val="50000"/>
            </a:schemeClr>
          </a:solidFill>
          <a:ln w="12700" cap="rnd">
            <a:noFill/>
            <a:round/>
            <a:headEnd/>
            <a:tailEnd/>
          </a:ln>
        </p:spPr>
        <p:txBody>
          <a:bodyPr/>
          <a:lstStyle/>
          <a:p>
            <a:endParaRPr lang="en-US"/>
          </a:p>
        </p:txBody>
      </p:sp>
      <p:sp>
        <p:nvSpPr>
          <p:cNvPr id="70666" name="Freeform 5"/>
          <p:cNvSpPr>
            <a:spLocks/>
          </p:cNvSpPr>
          <p:nvPr/>
        </p:nvSpPr>
        <p:spPr bwMode="blackWhite">
          <a:xfrm>
            <a:off x="7848600" y="168275"/>
            <a:ext cx="427038" cy="482600"/>
          </a:xfrm>
          <a:custGeom>
            <a:avLst/>
            <a:gdLst>
              <a:gd name="T0" fmla="*/ 2147483647 w 1402"/>
              <a:gd name="T1" fmla="*/ 2147483647 h 1787"/>
              <a:gd name="T2" fmla="*/ 2147483647 w 1402"/>
              <a:gd name="T3" fmla="*/ 0 h 1787"/>
              <a:gd name="T4" fmla="*/ 0 w 1402"/>
              <a:gd name="T5" fmla="*/ 0 h 1787"/>
              <a:gd name="T6" fmla="*/ 0 w 1402"/>
              <a:gd name="T7" fmla="*/ 2147483647 h 1787"/>
              <a:gd name="T8" fmla="*/ 2147483647 w 1402"/>
              <a:gd name="T9" fmla="*/ 2147483647 h 1787"/>
              <a:gd name="T10" fmla="*/ 2147483647 w 1402"/>
              <a:gd name="T11" fmla="*/ 2147483647 h 1787"/>
              <a:gd name="T12" fmla="*/ 0 60000 65536"/>
              <a:gd name="T13" fmla="*/ 0 60000 65536"/>
              <a:gd name="T14" fmla="*/ 0 60000 65536"/>
              <a:gd name="T15" fmla="*/ 0 60000 65536"/>
              <a:gd name="T16" fmla="*/ 0 60000 65536"/>
              <a:gd name="T17" fmla="*/ 0 60000 65536"/>
              <a:gd name="T18" fmla="*/ 0 w 1402"/>
              <a:gd name="T19" fmla="*/ 0 h 1787"/>
              <a:gd name="T20" fmla="*/ 1402 w 1402"/>
              <a:gd name="T21" fmla="*/ 1787 h 1787"/>
            </a:gdLst>
            <a:ahLst/>
            <a:cxnLst>
              <a:cxn ang="T12">
                <a:pos x="T0" y="T1"/>
              </a:cxn>
              <a:cxn ang="T13">
                <a:pos x="T2" y="T3"/>
              </a:cxn>
              <a:cxn ang="T14">
                <a:pos x="T4" y="T5"/>
              </a:cxn>
              <a:cxn ang="T15">
                <a:pos x="T6" y="T7"/>
              </a:cxn>
              <a:cxn ang="T16">
                <a:pos x="T8" y="T9"/>
              </a:cxn>
              <a:cxn ang="T17">
                <a:pos x="T10" y="T11"/>
              </a:cxn>
            </a:cxnLst>
            <a:rect l="T18" t="T19" r="T20" b="T21"/>
            <a:pathLst>
              <a:path w="1402" h="1787">
                <a:moveTo>
                  <a:pt x="1401" y="884"/>
                </a:moveTo>
                <a:lnTo>
                  <a:pt x="1032" y="0"/>
                </a:lnTo>
                <a:lnTo>
                  <a:pt x="0" y="0"/>
                </a:lnTo>
                <a:lnTo>
                  <a:pt x="0" y="1786"/>
                </a:lnTo>
                <a:lnTo>
                  <a:pt x="1032" y="1786"/>
                </a:lnTo>
                <a:lnTo>
                  <a:pt x="1401" y="884"/>
                </a:lnTo>
              </a:path>
            </a:pathLst>
          </a:custGeom>
          <a:solidFill>
            <a:schemeClr val="accent1"/>
          </a:solidFill>
          <a:ln w="12700" cap="rnd">
            <a:noFill/>
            <a:round/>
            <a:headEnd/>
            <a:tailEnd/>
          </a:ln>
        </p:spPr>
        <p:txBody>
          <a:bodyPr/>
          <a:lstStyle/>
          <a:p>
            <a:endParaRPr lang="en-US"/>
          </a:p>
        </p:txBody>
      </p:sp>
      <p:pic>
        <p:nvPicPr>
          <p:cNvPr id="70667" name="Picture 16" descr="big law cartoon.tiff"/>
          <p:cNvPicPr>
            <a:picLocks noChangeAspect="1"/>
          </p:cNvPicPr>
          <p:nvPr/>
        </p:nvPicPr>
        <p:blipFill>
          <a:blip r:embed="rId3"/>
          <a:srcRect/>
          <a:stretch>
            <a:fillRect/>
          </a:stretch>
        </p:blipFill>
        <p:spPr bwMode="auto">
          <a:xfrm>
            <a:off x="4800600" y="1981200"/>
            <a:ext cx="3559175" cy="3657600"/>
          </a:xfrm>
          <a:prstGeom prst="rect">
            <a:avLst/>
          </a:prstGeom>
          <a:noFill/>
          <a:ln w="9525">
            <a:noFill/>
            <a:miter lim="800000"/>
            <a:headEnd/>
            <a:tailEnd/>
          </a:ln>
        </p:spPr>
      </p:pic>
      <p:sp>
        <p:nvSpPr>
          <p:cNvPr id="70668" name="TextBox 17"/>
          <p:cNvSpPr txBox="1">
            <a:spLocks noChangeArrowheads="1"/>
          </p:cNvSpPr>
          <p:nvPr/>
        </p:nvSpPr>
        <p:spPr bwMode="auto">
          <a:xfrm>
            <a:off x="8229600" y="1828800"/>
            <a:ext cx="304800" cy="269875"/>
          </a:xfrm>
          <a:prstGeom prst="rect">
            <a:avLst/>
          </a:prstGeom>
          <a:noFill/>
          <a:ln w="9525">
            <a:noFill/>
            <a:miter lim="800000"/>
            <a:headEnd/>
            <a:tailEnd/>
          </a:ln>
        </p:spPr>
        <p:txBody>
          <a:bodyPr>
            <a:spAutoFit/>
          </a:bodyPr>
          <a:lstStyle/>
          <a:p>
            <a:r>
              <a:rPr lang="en-US"/>
              <a:t>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01638" y="152400"/>
            <a:ext cx="8345487" cy="584200"/>
          </a:xfrm>
          <a:noFill/>
        </p:spPr>
        <p:txBody>
          <a:bodyPr/>
          <a:lstStyle/>
          <a:p>
            <a:pPr eaLnBrk="1" hangingPunct="1"/>
            <a:r>
              <a:rPr lang="en-US" sz="1800" smtClean="0"/>
              <a:t>Big law firms are the “fastest-growing, most prosperous, and </a:t>
            </a:r>
            <a:br>
              <a:rPr lang="en-US" sz="1800" smtClean="0"/>
            </a:br>
            <a:r>
              <a:rPr lang="en-US" sz="1800" smtClean="0"/>
              <a:t>most dynamic sector of the profession”</a:t>
            </a:r>
            <a:r>
              <a:rPr lang="en-US" sz="1800" baseline="30000" smtClean="0"/>
              <a:t>1</a:t>
            </a:r>
          </a:p>
        </p:txBody>
      </p:sp>
      <p:sp>
        <p:nvSpPr>
          <p:cNvPr id="71683" name="Rectangle 12"/>
          <p:cNvSpPr>
            <a:spLocks noChangeArrowheads="1"/>
          </p:cNvSpPr>
          <p:nvPr/>
        </p:nvSpPr>
        <p:spPr bwMode="auto">
          <a:xfrm>
            <a:off x="609600" y="1219200"/>
            <a:ext cx="7924800" cy="1371600"/>
          </a:xfrm>
          <a:prstGeom prst="rect">
            <a:avLst/>
          </a:prstGeom>
          <a:noFill/>
          <a:ln w="9525">
            <a:solidFill>
              <a:schemeClr val="accent2"/>
            </a:solidFill>
            <a:miter lim="800000"/>
            <a:headEnd/>
            <a:tailEnd/>
          </a:ln>
        </p:spPr>
        <p:txBody>
          <a:bodyPr/>
          <a:lstStyle/>
          <a:p>
            <a:pPr marL="176213" lvl="1" indent="-174625" algn="l" eaLnBrk="1" hangingPunct="1">
              <a:spcBef>
                <a:spcPct val="80000"/>
              </a:spcBef>
              <a:buClr>
                <a:schemeClr val="tx1"/>
              </a:buClr>
              <a:buFont typeface="Wingdings" charset="2"/>
              <a:buChar char="§"/>
            </a:pPr>
            <a:r>
              <a:rPr lang="en-US" sz="1600" b="0"/>
              <a:t>Only 1% of law firms have 100+ lawyers</a:t>
            </a:r>
          </a:p>
          <a:p>
            <a:pPr marL="176213" lvl="1" indent="-174625" algn="l" eaLnBrk="1" hangingPunct="1">
              <a:spcBef>
                <a:spcPct val="80000"/>
              </a:spcBef>
              <a:buClr>
                <a:schemeClr val="tx1"/>
              </a:buClr>
              <a:buFont typeface="Wingdings" charset="2"/>
              <a:buChar char="§"/>
            </a:pPr>
            <a:r>
              <a:rPr lang="en-US" sz="1600" b="0"/>
              <a:t>As of 2000 14% of lawyers in private practice worked at firms with 100+ lawyers</a:t>
            </a:r>
            <a:r>
              <a:rPr lang="en-US" sz="1600" b="0" baseline="30000"/>
              <a:t>2</a:t>
            </a:r>
            <a:r>
              <a:rPr lang="en-US" sz="1600" b="0"/>
              <a:t> </a:t>
            </a:r>
          </a:p>
          <a:p>
            <a:pPr marL="176213" lvl="1" indent="-174625" algn="l" eaLnBrk="1" hangingPunct="1">
              <a:spcBef>
                <a:spcPct val="80000"/>
              </a:spcBef>
              <a:buClr>
                <a:schemeClr val="tx1"/>
              </a:buClr>
              <a:buFont typeface="Wingdings" charset="2"/>
              <a:buChar char="§"/>
            </a:pPr>
            <a:r>
              <a:rPr lang="en-US" sz="1600" b="0"/>
              <a:t>Big law firms were estimated to hire ten thousand new associates in Fall 2008</a:t>
            </a:r>
            <a:r>
              <a:rPr lang="en-US" sz="1600" b="0" baseline="30000"/>
              <a:t>3</a:t>
            </a:r>
          </a:p>
        </p:txBody>
      </p:sp>
      <p:sp>
        <p:nvSpPr>
          <p:cNvPr id="71684" name="Text Box 12"/>
          <p:cNvSpPr txBox="1">
            <a:spLocks noChangeArrowheads="1"/>
          </p:cNvSpPr>
          <p:nvPr/>
        </p:nvSpPr>
        <p:spPr bwMode="gray">
          <a:xfrm>
            <a:off x="838200" y="6172200"/>
            <a:ext cx="8458200" cy="538163"/>
          </a:xfrm>
          <a:prstGeom prst="rect">
            <a:avLst/>
          </a:prstGeom>
          <a:noFill/>
          <a:ln w="12700">
            <a:noFill/>
            <a:miter lim="800000"/>
            <a:headEnd/>
            <a:tailEnd/>
          </a:ln>
        </p:spPr>
        <p:txBody>
          <a:bodyPr wrap="none" lIns="73152" tIns="73152" rIns="73152" bIns="73152" anchorCtr="1">
            <a:spAutoFit/>
          </a:bodyPr>
          <a:lstStyle/>
          <a:p>
            <a:pPr algn="l"/>
            <a:r>
              <a:rPr lang="en-US" sz="800" baseline="30000" dirty="0"/>
              <a:t>1</a:t>
            </a:r>
            <a:r>
              <a:rPr lang="en-US" sz="800" dirty="0"/>
              <a:t> Source: Marc S. </a:t>
            </a:r>
            <a:r>
              <a:rPr lang="en-US" sz="800" dirty="0" err="1"/>
              <a:t>Galanter</a:t>
            </a:r>
            <a:r>
              <a:rPr lang="en-US" sz="800" dirty="0"/>
              <a:t> &amp; William D. Henderson, </a:t>
            </a:r>
            <a:r>
              <a:rPr lang="en-US" sz="800" u="sng" dirty="0"/>
              <a:t>The Elastic Tournament: The Second Transformation of the Big Law Firm</a:t>
            </a:r>
            <a:r>
              <a:rPr lang="en-US" sz="800" dirty="0"/>
              <a:t>, STANFORD LAW REVIEW, Vol. 60, April 2008</a:t>
            </a:r>
          </a:p>
          <a:p>
            <a:pPr algn="l"/>
            <a:r>
              <a:rPr lang="en-US" sz="800" baseline="30000" dirty="0"/>
              <a:t>2 </a:t>
            </a:r>
            <a:r>
              <a:rPr lang="en-US" sz="800" dirty="0"/>
              <a:t>Source: Clara N. Clarkson, THE LAWYER STATISTICAL REPORT: THE U.S. LEGAL PROFESSION IN 2000 , (2004).</a:t>
            </a:r>
          </a:p>
          <a:p>
            <a:pPr algn="l"/>
            <a:r>
              <a:rPr lang="en-US" sz="800" baseline="30000" dirty="0"/>
              <a:t>3</a:t>
            </a:r>
            <a:r>
              <a:rPr lang="en-US" sz="800" dirty="0"/>
              <a:t> Source: </a:t>
            </a:r>
            <a:r>
              <a:rPr lang="en-US" sz="800" dirty="0" err="1"/>
              <a:t>Aric</a:t>
            </a:r>
            <a:r>
              <a:rPr lang="en-US" sz="800" dirty="0"/>
              <a:t> Press, </a:t>
            </a:r>
            <a:r>
              <a:rPr lang="en-US" sz="800" i="1" dirty="0"/>
              <a:t>The New Reality</a:t>
            </a:r>
            <a:r>
              <a:rPr lang="en-US" sz="800" dirty="0"/>
              <a:t>, Am. Law., Aug. 2007, at 91.</a:t>
            </a:r>
            <a:endParaRPr lang="en-US" sz="800" baseline="30000" dirty="0"/>
          </a:p>
        </p:txBody>
      </p:sp>
      <p:grpSp>
        <p:nvGrpSpPr>
          <p:cNvPr id="71685" name="Group 68"/>
          <p:cNvGrpSpPr>
            <a:grpSpLocks/>
          </p:cNvGrpSpPr>
          <p:nvPr/>
        </p:nvGrpSpPr>
        <p:grpSpPr bwMode="auto">
          <a:xfrm>
            <a:off x="762000" y="914400"/>
            <a:ext cx="7696200" cy="236538"/>
            <a:chOff x="3126" y="777"/>
            <a:chExt cx="2528" cy="77"/>
          </a:xfrm>
        </p:grpSpPr>
        <p:sp>
          <p:nvSpPr>
            <p:cNvPr id="71692" name="Line 44"/>
            <p:cNvSpPr>
              <a:spLocks noChangeShapeType="1"/>
            </p:cNvSpPr>
            <p:nvPr/>
          </p:nvSpPr>
          <p:spPr bwMode="gray">
            <a:xfrm>
              <a:off x="3126" y="815"/>
              <a:ext cx="2528" cy="0"/>
            </a:xfrm>
            <a:prstGeom prst="line">
              <a:avLst/>
            </a:prstGeom>
            <a:noFill/>
            <a:ln w="12700" cap="rnd">
              <a:solidFill>
                <a:schemeClr val="accent1"/>
              </a:solidFill>
              <a:round/>
              <a:headEnd/>
              <a:tailEnd/>
            </a:ln>
          </p:spPr>
          <p:txBody>
            <a:bodyPr wrap="none" anchor="ctr"/>
            <a:lstStyle/>
            <a:p>
              <a:endParaRPr lang="en-US"/>
            </a:p>
          </p:txBody>
        </p:sp>
        <p:sp>
          <p:nvSpPr>
            <p:cNvPr id="71693" name="Rectangle 45"/>
            <p:cNvSpPr>
              <a:spLocks noChangeArrowheads="1"/>
            </p:cNvSpPr>
            <p:nvPr/>
          </p:nvSpPr>
          <p:spPr bwMode="gray">
            <a:xfrm>
              <a:off x="4139" y="777"/>
              <a:ext cx="590" cy="77"/>
            </a:xfrm>
            <a:prstGeom prst="rect">
              <a:avLst/>
            </a:prstGeom>
            <a:solidFill>
              <a:schemeClr val="bg1"/>
            </a:solidFill>
            <a:ln w="12700" cap="rnd">
              <a:noFill/>
              <a:miter lim="800000"/>
              <a:headEnd/>
              <a:tailEnd/>
            </a:ln>
          </p:spPr>
          <p:txBody>
            <a:bodyPr wrap="none" lIns="72000" tIns="0" rIns="72000" bIns="0" anchor="b" anchorCtr="1">
              <a:spAutoFit/>
            </a:bodyPr>
            <a:lstStyle/>
            <a:p>
              <a:pPr>
                <a:lnSpc>
                  <a:spcPct val="95000"/>
                </a:lnSpc>
              </a:pPr>
              <a:r>
                <a:rPr lang="en-US" sz="1600"/>
                <a:t>By the Numbers</a:t>
              </a:r>
              <a:r>
                <a:rPr lang="en-US" sz="1600" b="0" baseline="30000"/>
                <a:t>1</a:t>
              </a:r>
              <a:endParaRPr lang="en-US" sz="1600"/>
            </a:p>
          </p:txBody>
        </p:sp>
      </p:grpSp>
      <p:sp>
        <p:nvSpPr>
          <p:cNvPr id="49" name="Freeform 2"/>
          <p:cNvSpPr>
            <a:spLocks/>
          </p:cNvSpPr>
          <p:nvPr/>
        </p:nvSpPr>
        <p:spPr bwMode="blackWhite">
          <a:xfrm>
            <a:off x="8612188" y="61913"/>
            <a:ext cx="406400" cy="700087"/>
          </a:xfrm>
          <a:custGeom>
            <a:avLst/>
            <a:gdLst>
              <a:gd name="T0" fmla="*/ 0 w 1331"/>
              <a:gd name="T1" fmla="*/ 2187 h 2591"/>
              <a:gd name="T2" fmla="*/ 784 w 1331"/>
              <a:gd name="T3" fmla="*/ 2187 h 2591"/>
              <a:gd name="T4" fmla="*/ 784 w 1331"/>
              <a:gd name="T5" fmla="*/ 2590 h 2591"/>
              <a:gd name="T6" fmla="*/ 1330 w 1331"/>
              <a:gd name="T7" fmla="*/ 1295 h 2591"/>
              <a:gd name="T8" fmla="*/ 784 w 1331"/>
              <a:gd name="T9" fmla="*/ 0 h 2591"/>
              <a:gd name="T10" fmla="*/ 784 w 1331"/>
              <a:gd name="T11" fmla="*/ 393 h 2591"/>
              <a:gd name="T12" fmla="*/ 0 w 1331"/>
              <a:gd name="T13" fmla="*/ 393 h 2591"/>
              <a:gd name="T14" fmla="*/ 352 w 1331"/>
              <a:gd name="T15" fmla="*/ 1295 h 2591"/>
              <a:gd name="T16" fmla="*/ 0 w 1331"/>
              <a:gd name="T17" fmla="*/ 2187 h 25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1"/>
              <a:gd name="T28" fmla="*/ 0 h 2591"/>
              <a:gd name="T29" fmla="*/ 1331 w 1331"/>
              <a:gd name="T30" fmla="*/ 2591 h 25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1" h="2591">
                <a:moveTo>
                  <a:pt x="0" y="2187"/>
                </a:moveTo>
                <a:lnTo>
                  <a:pt x="784" y="2187"/>
                </a:lnTo>
                <a:lnTo>
                  <a:pt x="784" y="2590"/>
                </a:lnTo>
                <a:lnTo>
                  <a:pt x="1330" y="1295"/>
                </a:lnTo>
                <a:lnTo>
                  <a:pt x="784" y="0"/>
                </a:lnTo>
                <a:lnTo>
                  <a:pt x="784" y="393"/>
                </a:lnTo>
                <a:lnTo>
                  <a:pt x="0" y="393"/>
                </a:lnTo>
                <a:lnTo>
                  <a:pt x="352" y="1295"/>
                </a:lnTo>
                <a:lnTo>
                  <a:pt x="0" y="2187"/>
                </a:lnTo>
              </a:path>
            </a:pathLst>
          </a:custGeom>
          <a:solidFill>
            <a:schemeClr val="accent6">
              <a:alpha val="50000"/>
            </a:schemeClr>
          </a:solidFill>
          <a:ln w="12700" cap="rnd">
            <a:noFill/>
            <a:round/>
            <a:headEnd/>
            <a:tailEnd/>
          </a:ln>
        </p:spPr>
        <p:txBody>
          <a:bodyPr/>
          <a:lstStyle/>
          <a:p>
            <a:endParaRPr lang="en-US"/>
          </a:p>
        </p:txBody>
      </p:sp>
      <p:sp>
        <p:nvSpPr>
          <p:cNvPr id="50" name="Freeform 3"/>
          <p:cNvSpPr>
            <a:spLocks/>
          </p:cNvSpPr>
          <p:nvPr/>
        </p:nvSpPr>
        <p:spPr bwMode="blackWhite">
          <a:xfrm>
            <a:off x="8189913" y="168275"/>
            <a:ext cx="498475" cy="233363"/>
          </a:xfrm>
          <a:custGeom>
            <a:avLst/>
            <a:gdLst>
              <a:gd name="T0" fmla="*/ 1298 w 1636"/>
              <a:gd name="T1" fmla="*/ 0 h 867"/>
              <a:gd name="T2" fmla="*/ 1635 w 1636"/>
              <a:gd name="T3" fmla="*/ 866 h 867"/>
              <a:gd name="T4" fmla="*/ 368 w 1636"/>
              <a:gd name="T5" fmla="*/ 866 h 867"/>
              <a:gd name="T6" fmla="*/ 0 w 1636"/>
              <a:gd name="T7" fmla="*/ 0 h 867"/>
              <a:gd name="T8" fmla="*/ 1298 w 1636"/>
              <a:gd name="T9" fmla="*/ 0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0"/>
                </a:moveTo>
                <a:lnTo>
                  <a:pt x="1635" y="866"/>
                </a:lnTo>
                <a:lnTo>
                  <a:pt x="368" y="866"/>
                </a:lnTo>
                <a:lnTo>
                  <a:pt x="0" y="0"/>
                </a:lnTo>
                <a:lnTo>
                  <a:pt x="1298" y="0"/>
                </a:lnTo>
              </a:path>
            </a:pathLst>
          </a:custGeom>
          <a:solidFill>
            <a:schemeClr val="accent6">
              <a:alpha val="50000"/>
            </a:schemeClr>
          </a:solidFill>
          <a:ln w="12700" cap="rnd">
            <a:noFill/>
            <a:round/>
            <a:headEnd/>
            <a:tailEnd/>
          </a:ln>
        </p:spPr>
        <p:txBody>
          <a:bodyPr/>
          <a:lstStyle/>
          <a:p>
            <a:endParaRPr lang="en-US"/>
          </a:p>
        </p:txBody>
      </p:sp>
      <p:sp>
        <p:nvSpPr>
          <p:cNvPr id="51" name="Freeform 4"/>
          <p:cNvSpPr>
            <a:spLocks/>
          </p:cNvSpPr>
          <p:nvPr/>
        </p:nvSpPr>
        <p:spPr bwMode="blackWhite">
          <a:xfrm>
            <a:off x="8189913" y="419100"/>
            <a:ext cx="498475" cy="234950"/>
          </a:xfrm>
          <a:custGeom>
            <a:avLst/>
            <a:gdLst>
              <a:gd name="T0" fmla="*/ 1298 w 1636"/>
              <a:gd name="T1" fmla="*/ 866 h 867"/>
              <a:gd name="T2" fmla="*/ 1635 w 1636"/>
              <a:gd name="T3" fmla="*/ 0 h 867"/>
              <a:gd name="T4" fmla="*/ 352 w 1636"/>
              <a:gd name="T5" fmla="*/ 0 h 867"/>
              <a:gd name="T6" fmla="*/ 0 w 1636"/>
              <a:gd name="T7" fmla="*/ 866 h 867"/>
              <a:gd name="T8" fmla="*/ 1298 w 1636"/>
              <a:gd name="T9" fmla="*/ 866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866"/>
                </a:moveTo>
                <a:lnTo>
                  <a:pt x="1635" y="0"/>
                </a:lnTo>
                <a:lnTo>
                  <a:pt x="352" y="0"/>
                </a:lnTo>
                <a:lnTo>
                  <a:pt x="0" y="866"/>
                </a:lnTo>
                <a:lnTo>
                  <a:pt x="1298" y="866"/>
                </a:lnTo>
              </a:path>
            </a:pathLst>
          </a:custGeom>
          <a:solidFill>
            <a:schemeClr val="accent6">
              <a:alpha val="50000"/>
            </a:schemeClr>
          </a:solidFill>
          <a:ln w="12700" cap="rnd">
            <a:noFill/>
            <a:round/>
            <a:headEnd/>
            <a:tailEnd/>
          </a:ln>
        </p:spPr>
        <p:txBody>
          <a:bodyPr/>
          <a:lstStyle/>
          <a:p>
            <a:endParaRPr lang="en-US"/>
          </a:p>
        </p:txBody>
      </p:sp>
      <p:sp>
        <p:nvSpPr>
          <p:cNvPr id="71689" name="Freeform 5"/>
          <p:cNvSpPr>
            <a:spLocks/>
          </p:cNvSpPr>
          <p:nvPr/>
        </p:nvSpPr>
        <p:spPr bwMode="blackWhite">
          <a:xfrm>
            <a:off x="7848600" y="168275"/>
            <a:ext cx="427038" cy="482600"/>
          </a:xfrm>
          <a:custGeom>
            <a:avLst/>
            <a:gdLst>
              <a:gd name="T0" fmla="*/ 2147483647 w 1402"/>
              <a:gd name="T1" fmla="*/ 2147483647 h 1787"/>
              <a:gd name="T2" fmla="*/ 2147483647 w 1402"/>
              <a:gd name="T3" fmla="*/ 0 h 1787"/>
              <a:gd name="T4" fmla="*/ 0 w 1402"/>
              <a:gd name="T5" fmla="*/ 0 h 1787"/>
              <a:gd name="T6" fmla="*/ 0 w 1402"/>
              <a:gd name="T7" fmla="*/ 2147483647 h 1787"/>
              <a:gd name="T8" fmla="*/ 2147483647 w 1402"/>
              <a:gd name="T9" fmla="*/ 2147483647 h 1787"/>
              <a:gd name="T10" fmla="*/ 2147483647 w 1402"/>
              <a:gd name="T11" fmla="*/ 2147483647 h 1787"/>
              <a:gd name="T12" fmla="*/ 0 60000 65536"/>
              <a:gd name="T13" fmla="*/ 0 60000 65536"/>
              <a:gd name="T14" fmla="*/ 0 60000 65536"/>
              <a:gd name="T15" fmla="*/ 0 60000 65536"/>
              <a:gd name="T16" fmla="*/ 0 60000 65536"/>
              <a:gd name="T17" fmla="*/ 0 60000 65536"/>
              <a:gd name="T18" fmla="*/ 0 w 1402"/>
              <a:gd name="T19" fmla="*/ 0 h 1787"/>
              <a:gd name="T20" fmla="*/ 1402 w 1402"/>
              <a:gd name="T21" fmla="*/ 1787 h 1787"/>
            </a:gdLst>
            <a:ahLst/>
            <a:cxnLst>
              <a:cxn ang="T12">
                <a:pos x="T0" y="T1"/>
              </a:cxn>
              <a:cxn ang="T13">
                <a:pos x="T2" y="T3"/>
              </a:cxn>
              <a:cxn ang="T14">
                <a:pos x="T4" y="T5"/>
              </a:cxn>
              <a:cxn ang="T15">
                <a:pos x="T6" y="T7"/>
              </a:cxn>
              <a:cxn ang="T16">
                <a:pos x="T8" y="T9"/>
              </a:cxn>
              <a:cxn ang="T17">
                <a:pos x="T10" y="T11"/>
              </a:cxn>
            </a:cxnLst>
            <a:rect l="T18" t="T19" r="T20" b="T21"/>
            <a:pathLst>
              <a:path w="1402" h="1787">
                <a:moveTo>
                  <a:pt x="1401" y="884"/>
                </a:moveTo>
                <a:lnTo>
                  <a:pt x="1032" y="0"/>
                </a:lnTo>
                <a:lnTo>
                  <a:pt x="0" y="0"/>
                </a:lnTo>
                <a:lnTo>
                  <a:pt x="0" y="1786"/>
                </a:lnTo>
                <a:lnTo>
                  <a:pt x="1032" y="1786"/>
                </a:lnTo>
                <a:lnTo>
                  <a:pt x="1401" y="884"/>
                </a:lnTo>
              </a:path>
            </a:pathLst>
          </a:custGeom>
          <a:solidFill>
            <a:schemeClr val="accent1"/>
          </a:solidFill>
          <a:ln w="12700" cap="rnd">
            <a:noFill/>
            <a:round/>
            <a:headEnd/>
            <a:tailEnd/>
          </a:ln>
        </p:spPr>
        <p:txBody>
          <a:bodyPr/>
          <a:lstStyle/>
          <a:p>
            <a:endParaRPr lang="en-US"/>
          </a:p>
        </p:txBody>
      </p:sp>
      <p:pic>
        <p:nvPicPr>
          <p:cNvPr id="71690" name="Picture 16" descr="Growth of law firms.tiff"/>
          <p:cNvPicPr>
            <a:picLocks noChangeAspect="1"/>
          </p:cNvPicPr>
          <p:nvPr/>
        </p:nvPicPr>
        <p:blipFill>
          <a:blip r:embed="rId2"/>
          <a:srcRect/>
          <a:stretch>
            <a:fillRect/>
          </a:stretch>
        </p:blipFill>
        <p:spPr bwMode="auto">
          <a:xfrm>
            <a:off x="1828800" y="2974975"/>
            <a:ext cx="5486400" cy="3197225"/>
          </a:xfrm>
          <a:prstGeom prst="rect">
            <a:avLst/>
          </a:prstGeom>
          <a:noFill/>
          <a:ln w="9525">
            <a:noFill/>
            <a:miter lim="800000"/>
            <a:headEnd/>
            <a:tailEnd/>
          </a:ln>
        </p:spPr>
      </p:pic>
      <p:sp>
        <p:nvSpPr>
          <p:cNvPr id="71691" name="TextBox 43"/>
          <p:cNvSpPr txBox="1">
            <a:spLocks noChangeArrowheads="1"/>
          </p:cNvSpPr>
          <p:nvPr/>
        </p:nvSpPr>
        <p:spPr bwMode="auto">
          <a:xfrm>
            <a:off x="647700" y="2667000"/>
            <a:ext cx="7848600" cy="350838"/>
          </a:xfrm>
          <a:prstGeom prst="rect">
            <a:avLst/>
          </a:prstGeom>
          <a:noFill/>
          <a:ln w="9525">
            <a:noFill/>
            <a:miter lim="800000"/>
            <a:headEnd/>
            <a:tailEnd/>
          </a:ln>
        </p:spPr>
        <p:txBody>
          <a:bodyPr>
            <a:spAutoFit/>
          </a:bodyPr>
          <a:lstStyle/>
          <a:p>
            <a:r>
              <a:rPr lang="en-US" sz="1600"/>
              <a:t>Growth of Large Law Firms</a:t>
            </a:r>
            <a:r>
              <a:rPr lang="en-US" sz="1600" baseline="30000"/>
              <a:t>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81000" y="457200"/>
            <a:ext cx="8345488" cy="290513"/>
          </a:xfrm>
        </p:spPr>
        <p:txBody>
          <a:bodyPr/>
          <a:lstStyle/>
          <a:p>
            <a:r>
              <a:rPr lang="en-US" sz="1800" smtClean="0"/>
              <a:t>The old big firm model …</a:t>
            </a:r>
          </a:p>
        </p:txBody>
      </p:sp>
      <p:sp>
        <p:nvSpPr>
          <p:cNvPr id="9" name="Freeform 2"/>
          <p:cNvSpPr>
            <a:spLocks/>
          </p:cNvSpPr>
          <p:nvPr/>
        </p:nvSpPr>
        <p:spPr bwMode="blackWhite">
          <a:xfrm>
            <a:off x="8612188" y="61913"/>
            <a:ext cx="406400" cy="700087"/>
          </a:xfrm>
          <a:custGeom>
            <a:avLst/>
            <a:gdLst>
              <a:gd name="T0" fmla="*/ 0 w 1331"/>
              <a:gd name="T1" fmla="*/ 2187 h 2591"/>
              <a:gd name="T2" fmla="*/ 784 w 1331"/>
              <a:gd name="T3" fmla="*/ 2187 h 2591"/>
              <a:gd name="T4" fmla="*/ 784 w 1331"/>
              <a:gd name="T5" fmla="*/ 2590 h 2591"/>
              <a:gd name="T6" fmla="*/ 1330 w 1331"/>
              <a:gd name="T7" fmla="*/ 1295 h 2591"/>
              <a:gd name="T8" fmla="*/ 784 w 1331"/>
              <a:gd name="T9" fmla="*/ 0 h 2591"/>
              <a:gd name="T10" fmla="*/ 784 w 1331"/>
              <a:gd name="T11" fmla="*/ 393 h 2591"/>
              <a:gd name="T12" fmla="*/ 0 w 1331"/>
              <a:gd name="T13" fmla="*/ 393 h 2591"/>
              <a:gd name="T14" fmla="*/ 352 w 1331"/>
              <a:gd name="T15" fmla="*/ 1295 h 2591"/>
              <a:gd name="T16" fmla="*/ 0 w 1331"/>
              <a:gd name="T17" fmla="*/ 2187 h 25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1"/>
              <a:gd name="T28" fmla="*/ 0 h 2591"/>
              <a:gd name="T29" fmla="*/ 1331 w 1331"/>
              <a:gd name="T30" fmla="*/ 2591 h 25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1" h="2591">
                <a:moveTo>
                  <a:pt x="0" y="2187"/>
                </a:moveTo>
                <a:lnTo>
                  <a:pt x="784" y="2187"/>
                </a:lnTo>
                <a:lnTo>
                  <a:pt x="784" y="2590"/>
                </a:lnTo>
                <a:lnTo>
                  <a:pt x="1330" y="1295"/>
                </a:lnTo>
                <a:lnTo>
                  <a:pt x="784" y="0"/>
                </a:lnTo>
                <a:lnTo>
                  <a:pt x="784" y="393"/>
                </a:lnTo>
                <a:lnTo>
                  <a:pt x="0" y="393"/>
                </a:lnTo>
                <a:lnTo>
                  <a:pt x="352" y="1295"/>
                </a:lnTo>
                <a:lnTo>
                  <a:pt x="0" y="2187"/>
                </a:lnTo>
              </a:path>
            </a:pathLst>
          </a:custGeom>
          <a:solidFill>
            <a:schemeClr val="accent6">
              <a:alpha val="50000"/>
            </a:schemeClr>
          </a:solidFill>
          <a:ln w="12700" cap="rnd">
            <a:noFill/>
            <a:round/>
            <a:headEnd/>
            <a:tailEnd/>
          </a:ln>
        </p:spPr>
        <p:txBody>
          <a:bodyPr/>
          <a:lstStyle/>
          <a:p>
            <a:endParaRPr lang="en-US"/>
          </a:p>
        </p:txBody>
      </p:sp>
      <p:sp>
        <p:nvSpPr>
          <p:cNvPr id="10" name="Freeform 3"/>
          <p:cNvSpPr>
            <a:spLocks/>
          </p:cNvSpPr>
          <p:nvPr/>
        </p:nvSpPr>
        <p:spPr bwMode="blackWhite">
          <a:xfrm>
            <a:off x="8189913" y="168275"/>
            <a:ext cx="498475" cy="233363"/>
          </a:xfrm>
          <a:custGeom>
            <a:avLst/>
            <a:gdLst>
              <a:gd name="T0" fmla="*/ 1298 w 1636"/>
              <a:gd name="T1" fmla="*/ 0 h 867"/>
              <a:gd name="T2" fmla="*/ 1635 w 1636"/>
              <a:gd name="T3" fmla="*/ 866 h 867"/>
              <a:gd name="T4" fmla="*/ 368 w 1636"/>
              <a:gd name="T5" fmla="*/ 866 h 867"/>
              <a:gd name="T6" fmla="*/ 0 w 1636"/>
              <a:gd name="T7" fmla="*/ 0 h 867"/>
              <a:gd name="T8" fmla="*/ 1298 w 1636"/>
              <a:gd name="T9" fmla="*/ 0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0"/>
                </a:moveTo>
                <a:lnTo>
                  <a:pt x="1635" y="866"/>
                </a:lnTo>
                <a:lnTo>
                  <a:pt x="368" y="866"/>
                </a:lnTo>
                <a:lnTo>
                  <a:pt x="0" y="0"/>
                </a:lnTo>
                <a:lnTo>
                  <a:pt x="1298" y="0"/>
                </a:lnTo>
              </a:path>
            </a:pathLst>
          </a:custGeom>
          <a:solidFill>
            <a:schemeClr val="accent6">
              <a:alpha val="50000"/>
            </a:schemeClr>
          </a:solidFill>
          <a:ln w="12700" cap="rnd">
            <a:noFill/>
            <a:round/>
            <a:headEnd/>
            <a:tailEnd/>
          </a:ln>
        </p:spPr>
        <p:txBody>
          <a:bodyPr/>
          <a:lstStyle/>
          <a:p>
            <a:endParaRPr lang="en-US"/>
          </a:p>
        </p:txBody>
      </p:sp>
      <p:sp>
        <p:nvSpPr>
          <p:cNvPr id="11" name="Freeform 4"/>
          <p:cNvSpPr>
            <a:spLocks/>
          </p:cNvSpPr>
          <p:nvPr/>
        </p:nvSpPr>
        <p:spPr bwMode="blackWhite">
          <a:xfrm>
            <a:off x="8189913" y="419100"/>
            <a:ext cx="498475" cy="234950"/>
          </a:xfrm>
          <a:custGeom>
            <a:avLst/>
            <a:gdLst>
              <a:gd name="T0" fmla="*/ 1298 w 1636"/>
              <a:gd name="T1" fmla="*/ 866 h 867"/>
              <a:gd name="T2" fmla="*/ 1635 w 1636"/>
              <a:gd name="T3" fmla="*/ 0 h 867"/>
              <a:gd name="T4" fmla="*/ 352 w 1636"/>
              <a:gd name="T5" fmla="*/ 0 h 867"/>
              <a:gd name="T6" fmla="*/ 0 w 1636"/>
              <a:gd name="T7" fmla="*/ 866 h 867"/>
              <a:gd name="T8" fmla="*/ 1298 w 1636"/>
              <a:gd name="T9" fmla="*/ 866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866"/>
                </a:moveTo>
                <a:lnTo>
                  <a:pt x="1635" y="0"/>
                </a:lnTo>
                <a:lnTo>
                  <a:pt x="352" y="0"/>
                </a:lnTo>
                <a:lnTo>
                  <a:pt x="0" y="866"/>
                </a:lnTo>
                <a:lnTo>
                  <a:pt x="1298" y="866"/>
                </a:lnTo>
              </a:path>
            </a:pathLst>
          </a:custGeom>
          <a:solidFill>
            <a:schemeClr val="accent6">
              <a:alpha val="50000"/>
            </a:schemeClr>
          </a:solidFill>
          <a:ln w="12700" cap="rnd">
            <a:noFill/>
            <a:round/>
            <a:headEnd/>
            <a:tailEnd/>
          </a:ln>
        </p:spPr>
        <p:txBody>
          <a:bodyPr/>
          <a:lstStyle/>
          <a:p>
            <a:endParaRPr lang="en-US"/>
          </a:p>
        </p:txBody>
      </p:sp>
      <p:sp>
        <p:nvSpPr>
          <p:cNvPr id="72710" name="Freeform 5"/>
          <p:cNvSpPr>
            <a:spLocks/>
          </p:cNvSpPr>
          <p:nvPr/>
        </p:nvSpPr>
        <p:spPr bwMode="blackWhite">
          <a:xfrm>
            <a:off x="7848600" y="168275"/>
            <a:ext cx="427038" cy="482600"/>
          </a:xfrm>
          <a:custGeom>
            <a:avLst/>
            <a:gdLst>
              <a:gd name="T0" fmla="*/ 2147483647 w 1402"/>
              <a:gd name="T1" fmla="*/ 2147483647 h 1787"/>
              <a:gd name="T2" fmla="*/ 2147483647 w 1402"/>
              <a:gd name="T3" fmla="*/ 0 h 1787"/>
              <a:gd name="T4" fmla="*/ 0 w 1402"/>
              <a:gd name="T5" fmla="*/ 0 h 1787"/>
              <a:gd name="T6" fmla="*/ 0 w 1402"/>
              <a:gd name="T7" fmla="*/ 2147483647 h 1787"/>
              <a:gd name="T8" fmla="*/ 2147483647 w 1402"/>
              <a:gd name="T9" fmla="*/ 2147483647 h 1787"/>
              <a:gd name="T10" fmla="*/ 2147483647 w 1402"/>
              <a:gd name="T11" fmla="*/ 2147483647 h 1787"/>
              <a:gd name="T12" fmla="*/ 0 60000 65536"/>
              <a:gd name="T13" fmla="*/ 0 60000 65536"/>
              <a:gd name="T14" fmla="*/ 0 60000 65536"/>
              <a:gd name="T15" fmla="*/ 0 60000 65536"/>
              <a:gd name="T16" fmla="*/ 0 60000 65536"/>
              <a:gd name="T17" fmla="*/ 0 60000 65536"/>
              <a:gd name="T18" fmla="*/ 0 w 1402"/>
              <a:gd name="T19" fmla="*/ 0 h 1787"/>
              <a:gd name="T20" fmla="*/ 1402 w 1402"/>
              <a:gd name="T21" fmla="*/ 1787 h 1787"/>
            </a:gdLst>
            <a:ahLst/>
            <a:cxnLst>
              <a:cxn ang="T12">
                <a:pos x="T0" y="T1"/>
              </a:cxn>
              <a:cxn ang="T13">
                <a:pos x="T2" y="T3"/>
              </a:cxn>
              <a:cxn ang="T14">
                <a:pos x="T4" y="T5"/>
              </a:cxn>
              <a:cxn ang="T15">
                <a:pos x="T6" y="T7"/>
              </a:cxn>
              <a:cxn ang="T16">
                <a:pos x="T8" y="T9"/>
              </a:cxn>
              <a:cxn ang="T17">
                <a:pos x="T10" y="T11"/>
              </a:cxn>
            </a:cxnLst>
            <a:rect l="T18" t="T19" r="T20" b="T21"/>
            <a:pathLst>
              <a:path w="1402" h="1787">
                <a:moveTo>
                  <a:pt x="1401" y="884"/>
                </a:moveTo>
                <a:lnTo>
                  <a:pt x="1032" y="0"/>
                </a:lnTo>
                <a:lnTo>
                  <a:pt x="0" y="0"/>
                </a:lnTo>
                <a:lnTo>
                  <a:pt x="0" y="1786"/>
                </a:lnTo>
                <a:lnTo>
                  <a:pt x="1032" y="1786"/>
                </a:lnTo>
                <a:lnTo>
                  <a:pt x="1401" y="884"/>
                </a:lnTo>
              </a:path>
            </a:pathLst>
          </a:custGeom>
          <a:solidFill>
            <a:schemeClr val="accent1"/>
          </a:solidFill>
          <a:ln w="12700" cap="rnd">
            <a:noFill/>
            <a:round/>
            <a:headEnd/>
            <a:tailEnd/>
          </a:ln>
        </p:spPr>
        <p:txBody>
          <a:bodyPr/>
          <a:lstStyle/>
          <a:p>
            <a:endParaRPr lang="en-US"/>
          </a:p>
        </p:txBody>
      </p:sp>
      <p:pic>
        <p:nvPicPr>
          <p:cNvPr id="72711" name="Picture 6" descr="Classic Tournament Funned.tiff"/>
          <p:cNvPicPr>
            <a:picLocks noChangeAspect="1"/>
          </p:cNvPicPr>
          <p:nvPr/>
        </p:nvPicPr>
        <p:blipFill>
          <a:blip r:embed="rId2"/>
          <a:srcRect l="3825" t="9830" r="9563"/>
          <a:stretch>
            <a:fillRect/>
          </a:stretch>
        </p:blipFill>
        <p:spPr bwMode="auto">
          <a:xfrm>
            <a:off x="685800" y="914400"/>
            <a:ext cx="7239000" cy="5502275"/>
          </a:xfrm>
          <a:prstGeom prst="rect">
            <a:avLst/>
          </a:prstGeom>
          <a:noFill/>
          <a:ln w="9525">
            <a:noFill/>
            <a:miter lim="800000"/>
            <a:headEnd/>
            <a:tailEnd/>
          </a:ln>
        </p:spPr>
      </p:pic>
      <p:sp>
        <p:nvSpPr>
          <p:cNvPr id="72712" name="Text Box 12"/>
          <p:cNvSpPr txBox="1">
            <a:spLocks noChangeArrowheads="1"/>
          </p:cNvSpPr>
          <p:nvPr/>
        </p:nvSpPr>
        <p:spPr bwMode="gray">
          <a:xfrm>
            <a:off x="914400" y="6429375"/>
            <a:ext cx="8180387" cy="276225"/>
          </a:xfrm>
          <a:prstGeom prst="rect">
            <a:avLst/>
          </a:prstGeom>
          <a:noFill/>
          <a:ln w="12700">
            <a:noFill/>
            <a:miter lim="800000"/>
            <a:headEnd/>
            <a:tailEnd/>
          </a:ln>
        </p:spPr>
        <p:txBody>
          <a:bodyPr wrap="none" lIns="73152" tIns="73152" rIns="73152" bIns="73152" anchorCtr="1">
            <a:spAutoFit/>
          </a:bodyPr>
          <a:lstStyle/>
          <a:p>
            <a:r>
              <a:rPr lang="en-US" sz="800" dirty="0"/>
              <a:t>Source: Marc S. </a:t>
            </a:r>
            <a:r>
              <a:rPr lang="en-US" sz="800" dirty="0" err="1"/>
              <a:t>Galanter</a:t>
            </a:r>
            <a:r>
              <a:rPr lang="en-US" sz="800" dirty="0"/>
              <a:t> &amp; William D. Henderson, </a:t>
            </a:r>
            <a:r>
              <a:rPr lang="en-US" sz="800" u="sng" dirty="0"/>
              <a:t>The Elastic Tournament: The Second Transformation of the Big Law Firm</a:t>
            </a:r>
            <a:r>
              <a:rPr lang="en-US" sz="800" dirty="0"/>
              <a:t>, STANFORD LAW REVIEW, Vol. 60, April 2008</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81000" y="457200"/>
            <a:ext cx="8345488" cy="290513"/>
          </a:xfrm>
        </p:spPr>
        <p:txBody>
          <a:bodyPr/>
          <a:lstStyle/>
          <a:p>
            <a:r>
              <a:rPr lang="en-US" sz="1800" smtClean="0"/>
              <a:t>The new big firm model …</a:t>
            </a:r>
          </a:p>
        </p:txBody>
      </p:sp>
      <p:sp>
        <p:nvSpPr>
          <p:cNvPr id="9" name="Freeform 2"/>
          <p:cNvSpPr>
            <a:spLocks/>
          </p:cNvSpPr>
          <p:nvPr/>
        </p:nvSpPr>
        <p:spPr bwMode="blackWhite">
          <a:xfrm>
            <a:off x="8612188" y="61913"/>
            <a:ext cx="406400" cy="700087"/>
          </a:xfrm>
          <a:custGeom>
            <a:avLst/>
            <a:gdLst>
              <a:gd name="T0" fmla="*/ 0 w 1331"/>
              <a:gd name="T1" fmla="*/ 2187 h 2591"/>
              <a:gd name="T2" fmla="*/ 784 w 1331"/>
              <a:gd name="T3" fmla="*/ 2187 h 2591"/>
              <a:gd name="T4" fmla="*/ 784 w 1331"/>
              <a:gd name="T5" fmla="*/ 2590 h 2591"/>
              <a:gd name="T6" fmla="*/ 1330 w 1331"/>
              <a:gd name="T7" fmla="*/ 1295 h 2591"/>
              <a:gd name="T8" fmla="*/ 784 w 1331"/>
              <a:gd name="T9" fmla="*/ 0 h 2591"/>
              <a:gd name="T10" fmla="*/ 784 w 1331"/>
              <a:gd name="T11" fmla="*/ 393 h 2591"/>
              <a:gd name="T12" fmla="*/ 0 w 1331"/>
              <a:gd name="T13" fmla="*/ 393 h 2591"/>
              <a:gd name="T14" fmla="*/ 352 w 1331"/>
              <a:gd name="T15" fmla="*/ 1295 h 2591"/>
              <a:gd name="T16" fmla="*/ 0 w 1331"/>
              <a:gd name="T17" fmla="*/ 2187 h 25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1"/>
              <a:gd name="T28" fmla="*/ 0 h 2591"/>
              <a:gd name="T29" fmla="*/ 1331 w 1331"/>
              <a:gd name="T30" fmla="*/ 2591 h 25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1" h="2591">
                <a:moveTo>
                  <a:pt x="0" y="2187"/>
                </a:moveTo>
                <a:lnTo>
                  <a:pt x="784" y="2187"/>
                </a:lnTo>
                <a:lnTo>
                  <a:pt x="784" y="2590"/>
                </a:lnTo>
                <a:lnTo>
                  <a:pt x="1330" y="1295"/>
                </a:lnTo>
                <a:lnTo>
                  <a:pt x="784" y="0"/>
                </a:lnTo>
                <a:lnTo>
                  <a:pt x="784" y="393"/>
                </a:lnTo>
                <a:lnTo>
                  <a:pt x="0" y="393"/>
                </a:lnTo>
                <a:lnTo>
                  <a:pt x="352" y="1295"/>
                </a:lnTo>
                <a:lnTo>
                  <a:pt x="0" y="2187"/>
                </a:lnTo>
              </a:path>
            </a:pathLst>
          </a:custGeom>
          <a:solidFill>
            <a:schemeClr val="accent6">
              <a:alpha val="50000"/>
            </a:schemeClr>
          </a:solidFill>
          <a:ln w="12700" cap="rnd">
            <a:noFill/>
            <a:round/>
            <a:headEnd/>
            <a:tailEnd/>
          </a:ln>
        </p:spPr>
        <p:txBody>
          <a:bodyPr/>
          <a:lstStyle/>
          <a:p>
            <a:endParaRPr lang="en-US"/>
          </a:p>
        </p:txBody>
      </p:sp>
      <p:sp>
        <p:nvSpPr>
          <p:cNvPr id="10" name="Freeform 3"/>
          <p:cNvSpPr>
            <a:spLocks/>
          </p:cNvSpPr>
          <p:nvPr/>
        </p:nvSpPr>
        <p:spPr bwMode="blackWhite">
          <a:xfrm>
            <a:off x="8189913" y="168275"/>
            <a:ext cx="498475" cy="233363"/>
          </a:xfrm>
          <a:custGeom>
            <a:avLst/>
            <a:gdLst>
              <a:gd name="T0" fmla="*/ 1298 w 1636"/>
              <a:gd name="T1" fmla="*/ 0 h 867"/>
              <a:gd name="T2" fmla="*/ 1635 w 1636"/>
              <a:gd name="T3" fmla="*/ 866 h 867"/>
              <a:gd name="T4" fmla="*/ 368 w 1636"/>
              <a:gd name="T5" fmla="*/ 866 h 867"/>
              <a:gd name="T6" fmla="*/ 0 w 1636"/>
              <a:gd name="T7" fmla="*/ 0 h 867"/>
              <a:gd name="T8" fmla="*/ 1298 w 1636"/>
              <a:gd name="T9" fmla="*/ 0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0"/>
                </a:moveTo>
                <a:lnTo>
                  <a:pt x="1635" y="866"/>
                </a:lnTo>
                <a:lnTo>
                  <a:pt x="368" y="866"/>
                </a:lnTo>
                <a:lnTo>
                  <a:pt x="0" y="0"/>
                </a:lnTo>
                <a:lnTo>
                  <a:pt x="1298" y="0"/>
                </a:lnTo>
              </a:path>
            </a:pathLst>
          </a:custGeom>
          <a:solidFill>
            <a:schemeClr val="accent6">
              <a:alpha val="50000"/>
            </a:schemeClr>
          </a:solidFill>
          <a:ln w="12700" cap="rnd">
            <a:noFill/>
            <a:round/>
            <a:headEnd/>
            <a:tailEnd/>
          </a:ln>
        </p:spPr>
        <p:txBody>
          <a:bodyPr/>
          <a:lstStyle/>
          <a:p>
            <a:endParaRPr lang="en-US"/>
          </a:p>
        </p:txBody>
      </p:sp>
      <p:sp>
        <p:nvSpPr>
          <p:cNvPr id="11" name="Freeform 4"/>
          <p:cNvSpPr>
            <a:spLocks/>
          </p:cNvSpPr>
          <p:nvPr/>
        </p:nvSpPr>
        <p:spPr bwMode="blackWhite">
          <a:xfrm>
            <a:off x="8189913" y="419100"/>
            <a:ext cx="498475" cy="234950"/>
          </a:xfrm>
          <a:custGeom>
            <a:avLst/>
            <a:gdLst>
              <a:gd name="T0" fmla="*/ 1298 w 1636"/>
              <a:gd name="T1" fmla="*/ 866 h 867"/>
              <a:gd name="T2" fmla="*/ 1635 w 1636"/>
              <a:gd name="T3" fmla="*/ 0 h 867"/>
              <a:gd name="T4" fmla="*/ 352 w 1636"/>
              <a:gd name="T5" fmla="*/ 0 h 867"/>
              <a:gd name="T6" fmla="*/ 0 w 1636"/>
              <a:gd name="T7" fmla="*/ 866 h 867"/>
              <a:gd name="T8" fmla="*/ 1298 w 1636"/>
              <a:gd name="T9" fmla="*/ 866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866"/>
                </a:moveTo>
                <a:lnTo>
                  <a:pt x="1635" y="0"/>
                </a:lnTo>
                <a:lnTo>
                  <a:pt x="352" y="0"/>
                </a:lnTo>
                <a:lnTo>
                  <a:pt x="0" y="866"/>
                </a:lnTo>
                <a:lnTo>
                  <a:pt x="1298" y="866"/>
                </a:lnTo>
              </a:path>
            </a:pathLst>
          </a:custGeom>
          <a:solidFill>
            <a:schemeClr val="accent6">
              <a:alpha val="50000"/>
            </a:schemeClr>
          </a:solidFill>
          <a:ln w="12700" cap="rnd">
            <a:noFill/>
            <a:round/>
            <a:headEnd/>
            <a:tailEnd/>
          </a:ln>
        </p:spPr>
        <p:txBody>
          <a:bodyPr/>
          <a:lstStyle/>
          <a:p>
            <a:endParaRPr lang="en-US"/>
          </a:p>
        </p:txBody>
      </p:sp>
      <p:sp>
        <p:nvSpPr>
          <p:cNvPr id="73734" name="Freeform 5"/>
          <p:cNvSpPr>
            <a:spLocks/>
          </p:cNvSpPr>
          <p:nvPr/>
        </p:nvSpPr>
        <p:spPr bwMode="blackWhite">
          <a:xfrm>
            <a:off x="7848600" y="168275"/>
            <a:ext cx="427038" cy="482600"/>
          </a:xfrm>
          <a:custGeom>
            <a:avLst/>
            <a:gdLst>
              <a:gd name="T0" fmla="*/ 2147483647 w 1402"/>
              <a:gd name="T1" fmla="*/ 2147483647 h 1787"/>
              <a:gd name="T2" fmla="*/ 2147483647 w 1402"/>
              <a:gd name="T3" fmla="*/ 0 h 1787"/>
              <a:gd name="T4" fmla="*/ 0 w 1402"/>
              <a:gd name="T5" fmla="*/ 0 h 1787"/>
              <a:gd name="T6" fmla="*/ 0 w 1402"/>
              <a:gd name="T7" fmla="*/ 2147483647 h 1787"/>
              <a:gd name="T8" fmla="*/ 2147483647 w 1402"/>
              <a:gd name="T9" fmla="*/ 2147483647 h 1787"/>
              <a:gd name="T10" fmla="*/ 2147483647 w 1402"/>
              <a:gd name="T11" fmla="*/ 2147483647 h 1787"/>
              <a:gd name="T12" fmla="*/ 0 60000 65536"/>
              <a:gd name="T13" fmla="*/ 0 60000 65536"/>
              <a:gd name="T14" fmla="*/ 0 60000 65536"/>
              <a:gd name="T15" fmla="*/ 0 60000 65536"/>
              <a:gd name="T16" fmla="*/ 0 60000 65536"/>
              <a:gd name="T17" fmla="*/ 0 60000 65536"/>
              <a:gd name="T18" fmla="*/ 0 w 1402"/>
              <a:gd name="T19" fmla="*/ 0 h 1787"/>
              <a:gd name="T20" fmla="*/ 1402 w 1402"/>
              <a:gd name="T21" fmla="*/ 1787 h 1787"/>
            </a:gdLst>
            <a:ahLst/>
            <a:cxnLst>
              <a:cxn ang="T12">
                <a:pos x="T0" y="T1"/>
              </a:cxn>
              <a:cxn ang="T13">
                <a:pos x="T2" y="T3"/>
              </a:cxn>
              <a:cxn ang="T14">
                <a:pos x="T4" y="T5"/>
              </a:cxn>
              <a:cxn ang="T15">
                <a:pos x="T6" y="T7"/>
              </a:cxn>
              <a:cxn ang="T16">
                <a:pos x="T8" y="T9"/>
              </a:cxn>
              <a:cxn ang="T17">
                <a:pos x="T10" y="T11"/>
              </a:cxn>
            </a:cxnLst>
            <a:rect l="T18" t="T19" r="T20" b="T21"/>
            <a:pathLst>
              <a:path w="1402" h="1787">
                <a:moveTo>
                  <a:pt x="1401" y="884"/>
                </a:moveTo>
                <a:lnTo>
                  <a:pt x="1032" y="0"/>
                </a:lnTo>
                <a:lnTo>
                  <a:pt x="0" y="0"/>
                </a:lnTo>
                <a:lnTo>
                  <a:pt x="0" y="1786"/>
                </a:lnTo>
                <a:lnTo>
                  <a:pt x="1032" y="1786"/>
                </a:lnTo>
                <a:lnTo>
                  <a:pt x="1401" y="884"/>
                </a:lnTo>
              </a:path>
            </a:pathLst>
          </a:custGeom>
          <a:solidFill>
            <a:schemeClr val="accent1"/>
          </a:solidFill>
          <a:ln w="12700" cap="rnd">
            <a:noFill/>
            <a:round/>
            <a:headEnd/>
            <a:tailEnd/>
          </a:ln>
        </p:spPr>
        <p:txBody>
          <a:bodyPr/>
          <a:lstStyle/>
          <a:p>
            <a:endParaRPr lang="en-US"/>
          </a:p>
        </p:txBody>
      </p:sp>
      <p:pic>
        <p:nvPicPr>
          <p:cNvPr id="73735" name="Picture 6" descr="Advanced Tournament Funnel.tiff"/>
          <p:cNvPicPr>
            <a:picLocks noChangeAspect="1"/>
          </p:cNvPicPr>
          <p:nvPr/>
        </p:nvPicPr>
        <p:blipFill>
          <a:blip r:embed="rId2"/>
          <a:srcRect l="5814" t="9474" r="8720"/>
          <a:stretch>
            <a:fillRect/>
          </a:stretch>
        </p:blipFill>
        <p:spPr bwMode="auto">
          <a:xfrm>
            <a:off x="911225" y="990600"/>
            <a:ext cx="7318375" cy="5549900"/>
          </a:xfrm>
          <a:prstGeom prst="rect">
            <a:avLst/>
          </a:prstGeom>
          <a:noFill/>
          <a:ln w="9525">
            <a:noFill/>
            <a:miter lim="800000"/>
            <a:headEnd/>
            <a:tailEnd/>
          </a:ln>
        </p:spPr>
      </p:pic>
      <p:sp>
        <p:nvSpPr>
          <p:cNvPr id="73736" name="Text Box 12"/>
          <p:cNvSpPr txBox="1">
            <a:spLocks noChangeArrowheads="1"/>
          </p:cNvSpPr>
          <p:nvPr/>
        </p:nvSpPr>
        <p:spPr bwMode="gray">
          <a:xfrm>
            <a:off x="914400" y="6429375"/>
            <a:ext cx="8180387" cy="276225"/>
          </a:xfrm>
          <a:prstGeom prst="rect">
            <a:avLst/>
          </a:prstGeom>
          <a:noFill/>
          <a:ln w="12700">
            <a:noFill/>
            <a:miter lim="800000"/>
            <a:headEnd/>
            <a:tailEnd/>
          </a:ln>
        </p:spPr>
        <p:txBody>
          <a:bodyPr wrap="none" lIns="73152" tIns="73152" rIns="73152" bIns="73152" anchorCtr="1">
            <a:spAutoFit/>
          </a:bodyPr>
          <a:lstStyle/>
          <a:p>
            <a:r>
              <a:rPr lang="en-US" sz="800" dirty="0"/>
              <a:t>Source: Marc S. </a:t>
            </a:r>
            <a:r>
              <a:rPr lang="en-US" sz="800" dirty="0" err="1"/>
              <a:t>Galanter</a:t>
            </a:r>
            <a:r>
              <a:rPr lang="en-US" sz="800" dirty="0"/>
              <a:t> &amp; William D. Henderson, </a:t>
            </a:r>
            <a:r>
              <a:rPr lang="en-US" sz="800" u="sng" dirty="0"/>
              <a:t>The Elastic Tournament: The Second Transformation of the Big Law Firm</a:t>
            </a:r>
            <a:r>
              <a:rPr lang="en-US" sz="800" dirty="0"/>
              <a:t>, STANFORD LAW REVIEW, Vol. 60, April 2008</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81000" y="152400"/>
            <a:ext cx="8345488" cy="584200"/>
          </a:xfrm>
        </p:spPr>
        <p:txBody>
          <a:bodyPr/>
          <a:lstStyle/>
          <a:p>
            <a:r>
              <a:rPr lang="en-US" sz="1800" smtClean="0"/>
              <a:t>In order to stay competitive the big firm model needs to change: </a:t>
            </a:r>
            <a:br>
              <a:rPr lang="en-US" sz="1800" smtClean="0"/>
            </a:br>
            <a:r>
              <a:rPr lang="en-US" sz="1800" smtClean="0"/>
              <a:t>the old “up or out” model needs to change</a:t>
            </a:r>
          </a:p>
        </p:txBody>
      </p:sp>
      <p:sp>
        <p:nvSpPr>
          <p:cNvPr id="9" name="Freeform 2"/>
          <p:cNvSpPr>
            <a:spLocks/>
          </p:cNvSpPr>
          <p:nvPr/>
        </p:nvSpPr>
        <p:spPr bwMode="blackWhite">
          <a:xfrm>
            <a:off x="8612188" y="61913"/>
            <a:ext cx="406400" cy="700087"/>
          </a:xfrm>
          <a:custGeom>
            <a:avLst/>
            <a:gdLst>
              <a:gd name="T0" fmla="*/ 0 w 1331"/>
              <a:gd name="T1" fmla="*/ 2187 h 2591"/>
              <a:gd name="T2" fmla="*/ 784 w 1331"/>
              <a:gd name="T3" fmla="*/ 2187 h 2591"/>
              <a:gd name="T4" fmla="*/ 784 w 1331"/>
              <a:gd name="T5" fmla="*/ 2590 h 2591"/>
              <a:gd name="T6" fmla="*/ 1330 w 1331"/>
              <a:gd name="T7" fmla="*/ 1295 h 2591"/>
              <a:gd name="T8" fmla="*/ 784 w 1331"/>
              <a:gd name="T9" fmla="*/ 0 h 2591"/>
              <a:gd name="T10" fmla="*/ 784 w 1331"/>
              <a:gd name="T11" fmla="*/ 393 h 2591"/>
              <a:gd name="T12" fmla="*/ 0 w 1331"/>
              <a:gd name="T13" fmla="*/ 393 h 2591"/>
              <a:gd name="T14" fmla="*/ 352 w 1331"/>
              <a:gd name="T15" fmla="*/ 1295 h 2591"/>
              <a:gd name="T16" fmla="*/ 0 w 1331"/>
              <a:gd name="T17" fmla="*/ 2187 h 25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1"/>
              <a:gd name="T28" fmla="*/ 0 h 2591"/>
              <a:gd name="T29" fmla="*/ 1331 w 1331"/>
              <a:gd name="T30" fmla="*/ 2591 h 25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1" h="2591">
                <a:moveTo>
                  <a:pt x="0" y="2187"/>
                </a:moveTo>
                <a:lnTo>
                  <a:pt x="784" y="2187"/>
                </a:lnTo>
                <a:lnTo>
                  <a:pt x="784" y="2590"/>
                </a:lnTo>
                <a:lnTo>
                  <a:pt x="1330" y="1295"/>
                </a:lnTo>
                <a:lnTo>
                  <a:pt x="784" y="0"/>
                </a:lnTo>
                <a:lnTo>
                  <a:pt x="784" y="393"/>
                </a:lnTo>
                <a:lnTo>
                  <a:pt x="0" y="393"/>
                </a:lnTo>
                <a:lnTo>
                  <a:pt x="352" y="1295"/>
                </a:lnTo>
                <a:lnTo>
                  <a:pt x="0" y="2187"/>
                </a:lnTo>
              </a:path>
            </a:pathLst>
          </a:custGeom>
          <a:solidFill>
            <a:schemeClr val="accent6">
              <a:alpha val="50000"/>
            </a:schemeClr>
          </a:solidFill>
          <a:ln w="12700" cap="rnd">
            <a:noFill/>
            <a:round/>
            <a:headEnd/>
            <a:tailEnd/>
          </a:ln>
        </p:spPr>
        <p:txBody>
          <a:bodyPr/>
          <a:lstStyle/>
          <a:p>
            <a:endParaRPr lang="en-US"/>
          </a:p>
        </p:txBody>
      </p:sp>
      <p:sp>
        <p:nvSpPr>
          <p:cNvPr id="10" name="Freeform 3"/>
          <p:cNvSpPr>
            <a:spLocks/>
          </p:cNvSpPr>
          <p:nvPr/>
        </p:nvSpPr>
        <p:spPr bwMode="blackWhite">
          <a:xfrm>
            <a:off x="8189913" y="168275"/>
            <a:ext cx="498475" cy="233363"/>
          </a:xfrm>
          <a:custGeom>
            <a:avLst/>
            <a:gdLst>
              <a:gd name="T0" fmla="*/ 1298 w 1636"/>
              <a:gd name="T1" fmla="*/ 0 h 867"/>
              <a:gd name="T2" fmla="*/ 1635 w 1636"/>
              <a:gd name="T3" fmla="*/ 866 h 867"/>
              <a:gd name="T4" fmla="*/ 368 w 1636"/>
              <a:gd name="T5" fmla="*/ 866 h 867"/>
              <a:gd name="T6" fmla="*/ 0 w 1636"/>
              <a:gd name="T7" fmla="*/ 0 h 867"/>
              <a:gd name="T8" fmla="*/ 1298 w 1636"/>
              <a:gd name="T9" fmla="*/ 0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0"/>
                </a:moveTo>
                <a:lnTo>
                  <a:pt x="1635" y="866"/>
                </a:lnTo>
                <a:lnTo>
                  <a:pt x="368" y="866"/>
                </a:lnTo>
                <a:lnTo>
                  <a:pt x="0" y="0"/>
                </a:lnTo>
                <a:lnTo>
                  <a:pt x="1298" y="0"/>
                </a:lnTo>
              </a:path>
            </a:pathLst>
          </a:custGeom>
          <a:solidFill>
            <a:schemeClr val="accent6">
              <a:alpha val="50000"/>
            </a:schemeClr>
          </a:solidFill>
          <a:ln w="12700" cap="rnd">
            <a:noFill/>
            <a:round/>
            <a:headEnd/>
            <a:tailEnd/>
          </a:ln>
        </p:spPr>
        <p:txBody>
          <a:bodyPr/>
          <a:lstStyle/>
          <a:p>
            <a:endParaRPr lang="en-US"/>
          </a:p>
        </p:txBody>
      </p:sp>
      <p:sp>
        <p:nvSpPr>
          <p:cNvPr id="11" name="Freeform 4"/>
          <p:cNvSpPr>
            <a:spLocks/>
          </p:cNvSpPr>
          <p:nvPr/>
        </p:nvSpPr>
        <p:spPr bwMode="blackWhite">
          <a:xfrm>
            <a:off x="8189913" y="419100"/>
            <a:ext cx="498475" cy="234950"/>
          </a:xfrm>
          <a:custGeom>
            <a:avLst/>
            <a:gdLst>
              <a:gd name="T0" fmla="*/ 1298 w 1636"/>
              <a:gd name="T1" fmla="*/ 866 h 867"/>
              <a:gd name="T2" fmla="*/ 1635 w 1636"/>
              <a:gd name="T3" fmla="*/ 0 h 867"/>
              <a:gd name="T4" fmla="*/ 352 w 1636"/>
              <a:gd name="T5" fmla="*/ 0 h 867"/>
              <a:gd name="T6" fmla="*/ 0 w 1636"/>
              <a:gd name="T7" fmla="*/ 866 h 867"/>
              <a:gd name="T8" fmla="*/ 1298 w 1636"/>
              <a:gd name="T9" fmla="*/ 866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866"/>
                </a:moveTo>
                <a:lnTo>
                  <a:pt x="1635" y="0"/>
                </a:lnTo>
                <a:lnTo>
                  <a:pt x="352" y="0"/>
                </a:lnTo>
                <a:lnTo>
                  <a:pt x="0" y="866"/>
                </a:lnTo>
                <a:lnTo>
                  <a:pt x="1298" y="866"/>
                </a:lnTo>
              </a:path>
            </a:pathLst>
          </a:custGeom>
          <a:solidFill>
            <a:schemeClr val="accent6">
              <a:alpha val="50000"/>
            </a:schemeClr>
          </a:solidFill>
          <a:ln w="12700" cap="rnd">
            <a:noFill/>
            <a:round/>
            <a:headEnd/>
            <a:tailEnd/>
          </a:ln>
        </p:spPr>
        <p:txBody>
          <a:bodyPr/>
          <a:lstStyle/>
          <a:p>
            <a:endParaRPr lang="en-US"/>
          </a:p>
        </p:txBody>
      </p:sp>
      <p:sp>
        <p:nvSpPr>
          <p:cNvPr id="74758" name="Freeform 5"/>
          <p:cNvSpPr>
            <a:spLocks/>
          </p:cNvSpPr>
          <p:nvPr/>
        </p:nvSpPr>
        <p:spPr bwMode="blackWhite">
          <a:xfrm>
            <a:off x="7848600" y="168275"/>
            <a:ext cx="427038" cy="482600"/>
          </a:xfrm>
          <a:custGeom>
            <a:avLst/>
            <a:gdLst>
              <a:gd name="T0" fmla="*/ 2147483647 w 1402"/>
              <a:gd name="T1" fmla="*/ 2147483647 h 1787"/>
              <a:gd name="T2" fmla="*/ 2147483647 w 1402"/>
              <a:gd name="T3" fmla="*/ 0 h 1787"/>
              <a:gd name="T4" fmla="*/ 0 w 1402"/>
              <a:gd name="T5" fmla="*/ 0 h 1787"/>
              <a:gd name="T6" fmla="*/ 0 w 1402"/>
              <a:gd name="T7" fmla="*/ 2147483647 h 1787"/>
              <a:gd name="T8" fmla="*/ 2147483647 w 1402"/>
              <a:gd name="T9" fmla="*/ 2147483647 h 1787"/>
              <a:gd name="T10" fmla="*/ 2147483647 w 1402"/>
              <a:gd name="T11" fmla="*/ 2147483647 h 1787"/>
              <a:gd name="T12" fmla="*/ 0 60000 65536"/>
              <a:gd name="T13" fmla="*/ 0 60000 65536"/>
              <a:gd name="T14" fmla="*/ 0 60000 65536"/>
              <a:gd name="T15" fmla="*/ 0 60000 65536"/>
              <a:gd name="T16" fmla="*/ 0 60000 65536"/>
              <a:gd name="T17" fmla="*/ 0 60000 65536"/>
              <a:gd name="T18" fmla="*/ 0 w 1402"/>
              <a:gd name="T19" fmla="*/ 0 h 1787"/>
              <a:gd name="T20" fmla="*/ 1402 w 1402"/>
              <a:gd name="T21" fmla="*/ 1787 h 1787"/>
            </a:gdLst>
            <a:ahLst/>
            <a:cxnLst>
              <a:cxn ang="T12">
                <a:pos x="T0" y="T1"/>
              </a:cxn>
              <a:cxn ang="T13">
                <a:pos x="T2" y="T3"/>
              </a:cxn>
              <a:cxn ang="T14">
                <a:pos x="T4" y="T5"/>
              </a:cxn>
              <a:cxn ang="T15">
                <a:pos x="T6" y="T7"/>
              </a:cxn>
              <a:cxn ang="T16">
                <a:pos x="T8" y="T9"/>
              </a:cxn>
              <a:cxn ang="T17">
                <a:pos x="T10" y="T11"/>
              </a:cxn>
            </a:cxnLst>
            <a:rect l="T18" t="T19" r="T20" b="T21"/>
            <a:pathLst>
              <a:path w="1402" h="1787">
                <a:moveTo>
                  <a:pt x="1401" y="884"/>
                </a:moveTo>
                <a:lnTo>
                  <a:pt x="1032" y="0"/>
                </a:lnTo>
                <a:lnTo>
                  <a:pt x="0" y="0"/>
                </a:lnTo>
                <a:lnTo>
                  <a:pt x="0" y="1786"/>
                </a:lnTo>
                <a:lnTo>
                  <a:pt x="1032" y="1786"/>
                </a:lnTo>
                <a:lnTo>
                  <a:pt x="1401" y="884"/>
                </a:lnTo>
              </a:path>
            </a:pathLst>
          </a:custGeom>
          <a:solidFill>
            <a:schemeClr val="accent1"/>
          </a:solidFill>
          <a:ln w="12700" cap="rnd">
            <a:noFill/>
            <a:round/>
            <a:headEnd/>
            <a:tailEnd/>
          </a:ln>
        </p:spPr>
        <p:txBody>
          <a:bodyPr/>
          <a:lstStyle/>
          <a:p>
            <a:endParaRPr lang="en-US"/>
          </a:p>
        </p:txBody>
      </p:sp>
      <p:sp>
        <p:nvSpPr>
          <p:cNvPr id="19" name="AutoShape 7"/>
          <p:cNvSpPr>
            <a:spLocks noChangeAspect="1" noChangeArrowheads="1"/>
          </p:cNvSpPr>
          <p:nvPr/>
        </p:nvSpPr>
        <p:spPr bwMode="auto">
          <a:xfrm rot="5400000">
            <a:off x="2878931" y="3515519"/>
            <a:ext cx="3386138" cy="317500"/>
          </a:xfrm>
          <a:prstGeom prst="triangle">
            <a:avLst>
              <a:gd name="adj" fmla="val 50000"/>
            </a:avLst>
          </a:prstGeom>
          <a:solidFill>
            <a:schemeClr val="accent5"/>
          </a:solidFill>
          <a:ln w="6350">
            <a:solidFill>
              <a:schemeClr val="accent3">
                <a:lumMod val="75000"/>
              </a:schemeClr>
            </a:solidFill>
            <a:miter lim="800000"/>
            <a:headEnd type="none" w="sm" len="sm"/>
            <a:tailEnd type="none" w="med" len="lg"/>
          </a:ln>
          <a:effectLst/>
        </p:spPr>
        <p:txBody>
          <a:bodyPr tIns="91440" bIns="91440" anchor="ctr"/>
          <a:lstStyle/>
          <a:p>
            <a:endParaRPr lang="en-US" sz="1600" b="0"/>
          </a:p>
        </p:txBody>
      </p:sp>
      <p:sp>
        <p:nvSpPr>
          <p:cNvPr id="74760" name="Rectangle 19"/>
          <p:cNvSpPr>
            <a:spLocks noChangeArrowheads="1"/>
          </p:cNvSpPr>
          <p:nvPr/>
        </p:nvSpPr>
        <p:spPr bwMode="auto">
          <a:xfrm>
            <a:off x="685800" y="1905000"/>
            <a:ext cx="3168650" cy="3743325"/>
          </a:xfrm>
          <a:prstGeom prst="rect">
            <a:avLst/>
          </a:prstGeom>
          <a:solidFill>
            <a:schemeClr val="bg1"/>
          </a:solidFill>
          <a:ln w="6350">
            <a:solidFill>
              <a:schemeClr val="accent2"/>
            </a:solidFill>
            <a:miter lim="800000"/>
            <a:headEnd type="none" w="sm" len="sm"/>
            <a:tailEnd type="none" w="sm" len="sm"/>
          </a:ln>
        </p:spPr>
        <p:txBody>
          <a:bodyPr tIns="91440" bIns="91440"/>
          <a:lstStyle/>
          <a:p>
            <a:pPr marL="177800" indent="-177800" algn="l">
              <a:lnSpc>
                <a:spcPct val="110000"/>
              </a:lnSpc>
              <a:buFont typeface="Wingdings" pitchFamily="-97" charset="2"/>
              <a:buChar char="§"/>
            </a:pPr>
            <a:endParaRPr lang="nl-NL" sz="1600" b="0"/>
          </a:p>
          <a:p>
            <a:pPr marL="177800" indent="-177800" algn="l">
              <a:lnSpc>
                <a:spcPct val="150000"/>
              </a:lnSpc>
              <a:buFont typeface="Wingdings" pitchFamily="-97" charset="2"/>
              <a:buChar char="§"/>
            </a:pPr>
            <a:r>
              <a:rPr lang="nl-NL" sz="1600" b="0"/>
              <a:t>Partnership or exit</a:t>
            </a:r>
          </a:p>
          <a:p>
            <a:pPr marL="177800" indent="-177800" algn="l">
              <a:lnSpc>
                <a:spcPct val="150000"/>
              </a:lnSpc>
            </a:pPr>
            <a:endParaRPr lang="nl-NL" sz="1600" b="0"/>
          </a:p>
          <a:p>
            <a:pPr marL="177800" indent="-177800" algn="l">
              <a:lnSpc>
                <a:spcPct val="150000"/>
              </a:lnSpc>
              <a:buFont typeface="Wingdings" pitchFamily="-97" charset="2"/>
              <a:buChar char="§"/>
            </a:pPr>
            <a:r>
              <a:rPr lang="nl-NL" sz="1600" b="0"/>
              <a:t>Gruelling workload </a:t>
            </a:r>
          </a:p>
          <a:p>
            <a:pPr marL="177800" indent="-177800" algn="l">
              <a:lnSpc>
                <a:spcPct val="150000"/>
              </a:lnSpc>
            </a:pPr>
            <a:endParaRPr lang="nl-NL" sz="1600" b="0"/>
          </a:p>
          <a:p>
            <a:pPr marL="177800" indent="-177800" algn="l">
              <a:lnSpc>
                <a:spcPct val="150000"/>
              </a:lnSpc>
              <a:buFont typeface="Wingdings" pitchFamily="-97" charset="2"/>
              <a:buChar char="§"/>
            </a:pPr>
            <a:r>
              <a:rPr lang="nl-NL" sz="1600" b="0"/>
              <a:t>Challenging assignments</a:t>
            </a:r>
          </a:p>
          <a:p>
            <a:pPr marL="177800" indent="-177800" algn="l">
              <a:lnSpc>
                <a:spcPct val="150000"/>
              </a:lnSpc>
              <a:buFont typeface="Wingdings" pitchFamily="-97" charset="2"/>
              <a:buChar char="§"/>
            </a:pPr>
            <a:endParaRPr lang="nl-NL" sz="1600" b="0"/>
          </a:p>
          <a:p>
            <a:pPr marL="177800" indent="-177800" algn="l">
              <a:lnSpc>
                <a:spcPct val="150000"/>
              </a:lnSpc>
              <a:buFont typeface="Wingdings" pitchFamily="-97" charset="2"/>
              <a:buChar char="§"/>
            </a:pPr>
            <a:r>
              <a:rPr lang="nl-NL" sz="1600" b="0"/>
              <a:t>Basis of brand: the Firm</a:t>
            </a:r>
          </a:p>
          <a:p>
            <a:pPr marL="177800" indent="-177800" algn="l">
              <a:lnSpc>
                <a:spcPct val="110000"/>
              </a:lnSpc>
            </a:pPr>
            <a:endParaRPr lang="nl-NL" sz="1600" b="0"/>
          </a:p>
          <a:p>
            <a:pPr marL="177800" indent="-177800" algn="l">
              <a:lnSpc>
                <a:spcPct val="110000"/>
              </a:lnSpc>
            </a:pPr>
            <a:endParaRPr lang="nl-NL" sz="1600" b="0"/>
          </a:p>
        </p:txBody>
      </p:sp>
      <p:sp>
        <p:nvSpPr>
          <p:cNvPr id="74761" name="Rectangle 20"/>
          <p:cNvSpPr>
            <a:spLocks noChangeArrowheads="1"/>
          </p:cNvSpPr>
          <p:nvPr/>
        </p:nvSpPr>
        <p:spPr bwMode="auto">
          <a:xfrm>
            <a:off x="685800" y="1447800"/>
            <a:ext cx="3171825" cy="471488"/>
          </a:xfrm>
          <a:prstGeom prst="rect">
            <a:avLst/>
          </a:prstGeom>
          <a:solidFill>
            <a:schemeClr val="accent2"/>
          </a:solidFill>
          <a:ln w="6350">
            <a:solidFill>
              <a:schemeClr val="accent2"/>
            </a:solidFill>
            <a:miter lim="800000"/>
            <a:headEnd type="none" w="sm" len="sm"/>
            <a:tailEnd/>
          </a:ln>
        </p:spPr>
        <p:txBody>
          <a:bodyPr tIns="91440" bIns="91440" anchor="ctr"/>
          <a:lstStyle/>
          <a:p>
            <a:r>
              <a:rPr lang="en-GB" sz="1600">
                <a:solidFill>
                  <a:srgbClr val="FFFFFF"/>
                </a:solidFill>
              </a:rPr>
              <a:t>“Old” Big Firm Model</a:t>
            </a:r>
          </a:p>
        </p:txBody>
      </p:sp>
      <p:sp>
        <p:nvSpPr>
          <p:cNvPr id="74762" name="Rectangle 21"/>
          <p:cNvSpPr>
            <a:spLocks noChangeArrowheads="1"/>
          </p:cNvSpPr>
          <p:nvPr/>
        </p:nvSpPr>
        <p:spPr bwMode="auto">
          <a:xfrm>
            <a:off x="5334000" y="1919288"/>
            <a:ext cx="3168650" cy="3743325"/>
          </a:xfrm>
          <a:prstGeom prst="rect">
            <a:avLst/>
          </a:prstGeom>
          <a:solidFill>
            <a:schemeClr val="bg1"/>
          </a:solidFill>
          <a:ln w="6350">
            <a:solidFill>
              <a:schemeClr val="accent2"/>
            </a:solidFill>
            <a:miter lim="800000"/>
            <a:headEnd type="none" w="sm" len="sm"/>
            <a:tailEnd type="none" w="sm" len="sm"/>
          </a:ln>
        </p:spPr>
        <p:txBody>
          <a:bodyPr tIns="91440" bIns="91440"/>
          <a:lstStyle/>
          <a:p>
            <a:pPr marL="177800" indent="-177800" algn="l">
              <a:lnSpc>
                <a:spcPct val="120000"/>
              </a:lnSpc>
              <a:buFont typeface="Wingdings" pitchFamily="-97" charset="2"/>
              <a:buChar char="§"/>
            </a:pPr>
            <a:endParaRPr lang="nl-NL" sz="1600" b="0" dirty="0"/>
          </a:p>
          <a:p>
            <a:pPr marL="177800" indent="-177800" algn="l">
              <a:lnSpc>
                <a:spcPct val="120000"/>
              </a:lnSpc>
              <a:buFont typeface="Wingdings" pitchFamily="-97" charset="2"/>
              <a:buChar char="§"/>
            </a:pPr>
            <a:r>
              <a:rPr lang="nl-NL" sz="1600" b="0" dirty="0" err="1"/>
              <a:t>Alternatives</a:t>
            </a:r>
            <a:r>
              <a:rPr lang="nl-NL" sz="1600" b="0" dirty="0"/>
              <a:t> to “up </a:t>
            </a:r>
            <a:r>
              <a:rPr lang="nl-NL" sz="1600" b="0" dirty="0" err="1"/>
              <a:t>or</a:t>
            </a:r>
            <a:r>
              <a:rPr lang="nl-NL" sz="1600" b="0" dirty="0"/>
              <a:t> out”: </a:t>
            </a:r>
          </a:p>
          <a:p>
            <a:pPr marL="635000" lvl="1" indent="-177800" algn="l">
              <a:lnSpc>
                <a:spcPct val="120000"/>
              </a:lnSpc>
              <a:buFont typeface="Courier New"/>
              <a:buChar char="o"/>
            </a:pPr>
            <a:r>
              <a:rPr lang="nl-NL" sz="1600" b="0" dirty="0"/>
              <a:t>Permanent </a:t>
            </a:r>
            <a:r>
              <a:rPr lang="nl-NL" sz="1600" b="0" dirty="0" err="1"/>
              <a:t>associates</a:t>
            </a:r>
            <a:endParaRPr lang="nl-NL" sz="1600" b="0" dirty="0"/>
          </a:p>
          <a:p>
            <a:pPr marL="635000" lvl="1" indent="-177800" algn="l">
              <a:lnSpc>
                <a:spcPct val="120000"/>
              </a:lnSpc>
              <a:buFont typeface="Courier New"/>
              <a:buChar char="o"/>
            </a:pPr>
            <a:r>
              <a:rPr lang="nl-NL" sz="1600" b="0" dirty="0"/>
              <a:t>Of counsel</a:t>
            </a:r>
          </a:p>
          <a:p>
            <a:pPr marL="635000" lvl="1" indent="-177800" algn="l">
              <a:lnSpc>
                <a:spcPct val="120000"/>
              </a:lnSpc>
              <a:buFont typeface="Courier New"/>
              <a:buChar char="o"/>
            </a:pPr>
            <a:r>
              <a:rPr lang="nl-NL" sz="1600" b="0" dirty="0" err="1"/>
              <a:t>De-equitized</a:t>
            </a:r>
            <a:r>
              <a:rPr lang="nl-NL" sz="1600" b="0" dirty="0"/>
              <a:t> partners</a:t>
            </a:r>
          </a:p>
          <a:p>
            <a:pPr marL="177800" indent="-177800" algn="l">
              <a:lnSpc>
                <a:spcPct val="120000"/>
              </a:lnSpc>
              <a:buFont typeface="Wingdings" pitchFamily="-97" charset="2"/>
              <a:buChar char="§"/>
            </a:pPr>
            <a:endParaRPr lang="nl-NL" sz="1600" b="0" dirty="0"/>
          </a:p>
          <a:p>
            <a:pPr marL="177800" indent="-177800" algn="l">
              <a:lnSpc>
                <a:spcPct val="120000"/>
              </a:lnSpc>
              <a:buFont typeface="Wingdings" pitchFamily="-97" charset="2"/>
              <a:buChar char="§"/>
            </a:pPr>
            <a:r>
              <a:rPr lang="nl-NL" sz="1600" b="0" dirty="0" err="1"/>
              <a:t>Workloads</a:t>
            </a:r>
            <a:r>
              <a:rPr lang="nl-NL" sz="1600" b="0" dirty="0"/>
              <a:t> </a:t>
            </a:r>
            <a:r>
              <a:rPr lang="nl-NL" sz="1600" b="0" dirty="0" err="1"/>
              <a:t>based</a:t>
            </a:r>
            <a:r>
              <a:rPr lang="nl-NL" sz="1600" b="0" dirty="0"/>
              <a:t> </a:t>
            </a:r>
            <a:r>
              <a:rPr lang="nl-NL" sz="1600" b="0" dirty="0" err="1"/>
              <a:t>on</a:t>
            </a:r>
            <a:r>
              <a:rPr lang="nl-NL" sz="1600" b="0" dirty="0"/>
              <a:t> </a:t>
            </a:r>
            <a:r>
              <a:rPr lang="nl-NL" sz="1600" b="0" dirty="0" err="1"/>
              <a:t>path</a:t>
            </a:r>
            <a:endParaRPr lang="nl-NL" sz="1600" b="0" dirty="0"/>
          </a:p>
          <a:p>
            <a:pPr marL="177800" indent="-177800" algn="l">
              <a:lnSpc>
                <a:spcPct val="120000"/>
              </a:lnSpc>
              <a:buFont typeface="Wingdings" pitchFamily="-97" charset="2"/>
              <a:buChar char="§"/>
            </a:pPr>
            <a:endParaRPr lang="nl-NL" sz="1600" b="0" dirty="0"/>
          </a:p>
          <a:p>
            <a:pPr marL="177800" indent="-177800" algn="l">
              <a:lnSpc>
                <a:spcPct val="120000"/>
              </a:lnSpc>
              <a:buFont typeface="Wingdings" pitchFamily="-97" charset="2"/>
              <a:buChar char="§"/>
            </a:pPr>
            <a:r>
              <a:rPr lang="nl-NL" sz="1600" b="0" dirty="0"/>
              <a:t>Basis of brand: the </a:t>
            </a:r>
            <a:r>
              <a:rPr lang="nl-NL" sz="1600" b="0" dirty="0" err="1"/>
              <a:t>attorney</a:t>
            </a:r>
            <a:endParaRPr lang="nl-NL" sz="1600" b="0" dirty="0"/>
          </a:p>
          <a:p>
            <a:pPr marL="177800" indent="-177800" algn="l">
              <a:lnSpc>
                <a:spcPct val="120000"/>
              </a:lnSpc>
              <a:buFont typeface="Wingdings" pitchFamily="-97" charset="2"/>
              <a:buChar char="§"/>
            </a:pPr>
            <a:endParaRPr lang="nl-NL" sz="1600" b="0" dirty="0"/>
          </a:p>
          <a:p>
            <a:pPr marL="177800" indent="-177800" algn="l">
              <a:lnSpc>
                <a:spcPct val="120000"/>
              </a:lnSpc>
              <a:buFont typeface="Wingdings" pitchFamily="-97" charset="2"/>
              <a:buChar char="§"/>
            </a:pPr>
            <a:r>
              <a:rPr lang="nl-NL" sz="1600" b="0" dirty="0" err="1"/>
              <a:t>Outsource</a:t>
            </a:r>
            <a:r>
              <a:rPr lang="nl-NL" sz="1600" b="0" dirty="0"/>
              <a:t> routine </a:t>
            </a:r>
            <a:r>
              <a:rPr lang="nl-NL" sz="1600" b="0" dirty="0" err="1"/>
              <a:t>tasks</a:t>
            </a:r>
            <a:endParaRPr lang="nl-NL" sz="1600" b="0" dirty="0"/>
          </a:p>
          <a:p>
            <a:pPr marL="177800" indent="-177800" algn="l">
              <a:lnSpc>
                <a:spcPct val="110000"/>
              </a:lnSpc>
            </a:pPr>
            <a:endParaRPr lang="nl-NL" sz="1600" b="0" dirty="0"/>
          </a:p>
        </p:txBody>
      </p:sp>
      <p:sp>
        <p:nvSpPr>
          <p:cNvPr id="74763" name="Rectangle 22"/>
          <p:cNvSpPr>
            <a:spLocks noChangeArrowheads="1"/>
          </p:cNvSpPr>
          <p:nvPr/>
        </p:nvSpPr>
        <p:spPr bwMode="auto">
          <a:xfrm>
            <a:off x="5334000" y="1447800"/>
            <a:ext cx="3171825" cy="471488"/>
          </a:xfrm>
          <a:prstGeom prst="rect">
            <a:avLst/>
          </a:prstGeom>
          <a:solidFill>
            <a:schemeClr val="accent2"/>
          </a:solidFill>
          <a:ln w="6350">
            <a:solidFill>
              <a:schemeClr val="accent2"/>
            </a:solidFill>
            <a:miter lim="800000"/>
            <a:headEnd type="none" w="sm" len="sm"/>
            <a:tailEnd/>
          </a:ln>
        </p:spPr>
        <p:txBody>
          <a:bodyPr tIns="91440" bIns="91440" anchor="ctr"/>
          <a:lstStyle/>
          <a:p>
            <a:r>
              <a:rPr lang="en-GB" sz="1600">
                <a:solidFill>
                  <a:srgbClr val="FFFFFF"/>
                </a:solidFill>
              </a:rPr>
              <a:t>“New” Big Firm Model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Line 2"/>
          <p:cNvSpPr>
            <a:spLocks noChangeShapeType="1"/>
          </p:cNvSpPr>
          <p:nvPr/>
        </p:nvSpPr>
        <p:spPr bwMode="gray">
          <a:xfrm>
            <a:off x="1047750" y="3429000"/>
            <a:ext cx="7048500" cy="0"/>
          </a:xfrm>
          <a:prstGeom prst="line">
            <a:avLst/>
          </a:prstGeom>
          <a:noFill/>
          <a:ln w="12700" cap="rnd">
            <a:solidFill>
              <a:schemeClr val="accent1"/>
            </a:solidFill>
            <a:round/>
            <a:headEnd/>
            <a:tailEnd/>
          </a:ln>
        </p:spPr>
        <p:txBody>
          <a:bodyPr wrap="none" anchor="ctr"/>
          <a:lstStyle/>
          <a:p>
            <a:endParaRPr lang="en-US"/>
          </a:p>
        </p:txBody>
      </p:sp>
      <p:sp>
        <p:nvSpPr>
          <p:cNvPr id="75779" name="Rectangle 3"/>
          <p:cNvSpPr>
            <a:spLocks noChangeArrowheads="1"/>
          </p:cNvSpPr>
          <p:nvPr/>
        </p:nvSpPr>
        <p:spPr bwMode="gray">
          <a:xfrm>
            <a:off x="3325813" y="3200400"/>
            <a:ext cx="2465387" cy="400050"/>
          </a:xfrm>
          <a:prstGeom prst="rect">
            <a:avLst/>
          </a:prstGeom>
          <a:solidFill>
            <a:schemeClr val="bg1"/>
          </a:solidFill>
          <a:ln w="12700" cap="rnd">
            <a:noFill/>
            <a:miter lim="800000"/>
            <a:headEnd/>
            <a:tailEnd/>
          </a:ln>
        </p:spPr>
        <p:txBody>
          <a:bodyPr wrap="none" lIns="137160" tIns="0" rIns="137160" bIns="0" anchor="ctr" anchorCtr="1">
            <a:spAutoFit/>
          </a:bodyPr>
          <a:lstStyle/>
          <a:p>
            <a:pPr eaLnBrk="1" hangingPunct="1">
              <a:lnSpc>
                <a:spcPct val="110000"/>
              </a:lnSpc>
              <a:spcBef>
                <a:spcPct val="80000"/>
              </a:spcBef>
              <a:buClr>
                <a:schemeClr val="tx1"/>
              </a:buClr>
              <a:buSzPct val="80000"/>
              <a:buFont typeface="Wingdings" pitchFamily="-97" charset="2"/>
              <a:buNone/>
            </a:pPr>
            <a:r>
              <a:rPr lang="en-US" sz="2400"/>
              <a:t>Demand Model </a:t>
            </a:r>
            <a:endParaRPr lang="en-GB" sz="2400" b="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01638" y="152400"/>
            <a:ext cx="8345487" cy="584200"/>
          </a:xfrm>
          <a:noFill/>
        </p:spPr>
        <p:txBody>
          <a:bodyPr/>
          <a:lstStyle/>
          <a:p>
            <a:pPr eaLnBrk="1" hangingPunct="1"/>
            <a:r>
              <a:rPr lang="en-US" sz="1800" smtClean="0"/>
              <a:t>A boutique law firm is a collection of attorneys specializing in a </a:t>
            </a:r>
            <a:br>
              <a:rPr lang="en-US" sz="1800" smtClean="0"/>
            </a:br>
            <a:r>
              <a:rPr lang="en-US" sz="1800" smtClean="0"/>
              <a:t>niche area of law practice</a:t>
            </a:r>
            <a:r>
              <a:rPr lang="en-US" sz="1800" b="0" baseline="30000" smtClean="0"/>
              <a:t>1 </a:t>
            </a:r>
          </a:p>
        </p:txBody>
      </p:sp>
      <p:sp>
        <p:nvSpPr>
          <p:cNvPr id="76803" name="Rectangle 2"/>
          <p:cNvSpPr>
            <a:spLocks noChangeArrowheads="1"/>
          </p:cNvSpPr>
          <p:nvPr/>
        </p:nvSpPr>
        <p:spPr bwMode="gray">
          <a:xfrm>
            <a:off x="609600" y="1989138"/>
            <a:ext cx="7924800" cy="1752600"/>
          </a:xfrm>
          <a:prstGeom prst="rect">
            <a:avLst/>
          </a:prstGeom>
          <a:noFill/>
          <a:ln w="12700">
            <a:solidFill>
              <a:schemeClr val="accent2"/>
            </a:solidFill>
            <a:miter lim="800000"/>
            <a:headEnd/>
            <a:tailEnd/>
          </a:ln>
        </p:spPr>
        <p:txBody>
          <a:bodyPr lIns="72000" tIns="72000" rIns="72000" bIns="72000" anchor="ctr"/>
          <a:lstStyle/>
          <a:p>
            <a:pPr marL="176213" lvl="1" indent="-174625" algn="l" eaLnBrk="1" hangingPunct="1">
              <a:spcBef>
                <a:spcPct val="80000"/>
              </a:spcBef>
              <a:buClr>
                <a:schemeClr val="tx1"/>
              </a:buClr>
              <a:buFont typeface="Wingdings" charset="2"/>
              <a:buChar char="§"/>
            </a:pPr>
            <a:r>
              <a:rPr lang="en-US" sz="1600" b="0" dirty="0"/>
              <a:t>One, or a select few, practice areas</a:t>
            </a:r>
          </a:p>
          <a:p>
            <a:pPr marL="176213" lvl="1" indent="-174625" algn="l" eaLnBrk="1" hangingPunct="1">
              <a:spcBef>
                <a:spcPct val="80000"/>
              </a:spcBef>
              <a:buClr>
                <a:schemeClr val="tx1"/>
              </a:buClr>
              <a:buFont typeface="Wingdings" charset="2"/>
              <a:buChar char="§"/>
            </a:pPr>
            <a:r>
              <a:rPr lang="en-US" sz="1600" b="0" dirty="0"/>
              <a:t>Generally “mid-sized”, less than 100 lawyers (notable exceptions exists)</a:t>
            </a:r>
          </a:p>
          <a:p>
            <a:pPr marL="176213" lvl="1" indent="-174625" algn="l" eaLnBrk="1" hangingPunct="1">
              <a:spcBef>
                <a:spcPct val="80000"/>
              </a:spcBef>
              <a:buClr>
                <a:schemeClr val="tx1"/>
              </a:buClr>
              <a:buFont typeface="Wingdings" charset="2"/>
              <a:buChar char="§"/>
            </a:pPr>
            <a:r>
              <a:rPr lang="en-US" sz="1600" b="0" dirty="0"/>
              <a:t>More attention to and focus on </a:t>
            </a:r>
            <a:r>
              <a:rPr lang="en-US" sz="1600" b="0" dirty="0" smtClean="0"/>
              <a:t>clients’ </a:t>
            </a:r>
            <a:r>
              <a:rPr lang="en-US" sz="1600" b="0" dirty="0"/>
              <a:t>needs</a:t>
            </a:r>
          </a:p>
          <a:p>
            <a:pPr marL="176213" lvl="1" indent="-174625" algn="l" eaLnBrk="1" hangingPunct="1">
              <a:spcBef>
                <a:spcPct val="80000"/>
              </a:spcBef>
              <a:buClr>
                <a:schemeClr val="tx1"/>
              </a:buClr>
              <a:buFont typeface="Wingdings" charset="2"/>
              <a:buChar char="§"/>
            </a:pPr>
            <a:r>
              <a:rPr lang="en-US" sz="1600" b="0" dirty="0"/>
              <a:t>“Lower fees”</a:t>
            </a:r>
          </a:p>
        </p:txBody>
      </p:sp>
      <p:sp>
        <p:nvSpPr>
          <p:cNvPr id="76804" name="Rectangle 12"/>
          <p:cNvSpPr>
            <a:spLocks noChangeArrowheads="1"/>
          </p:cNvSpPr>
          <p:nvPr/>
        </p:nvSpPr>
        <p:spPr bwMode="auto">
          <a:xfrm>
            <a:off x="609600" y="4198938"/>
            <a:ext cx="7924800" cy="2209800"/>
          </a:xfrm>
          <a:prstGeom prst="rect">
            <a:avLst/>
          </a:prstGeom>
          <a:noFill/>
          <a:ln w="9525">
            <a:solidFill>
              <a:schemeClr val="accent2"/>
            </a:solidFill>
            <a:miter lim="800000"/>
            <a:headEnd/>
            <a:tailEnd/>
          </a:ln>
        </p:spPr>
        <p:txBody>
          <a:bodyPr/>
          <a:lstStyle/>
          <a:p>
            <a:pPr marL="176213" lvl="1" indent="-174625" algn="l" eaLnBrk="1" hangingPunct="1">
              <a:spcBef>
                <a:spcPct val="80000"/>
              </a:spcBef>
              <a:buClr>
                <a:schemeClr val="tx1"/>
              </a:buClr>
              <a:buFont typeface="Wingdings" charset="2"/>
              <a:buChar char="§"/>
            </a:pPr>
            <a:r>
              <a:rPr lang="en-US" sz="1600" b="0"/>
              <a:t>Mergers and Acquisitions</a:t>
            </a:r>
          </a:p>
          <a:p>
            <a:pPr marL="176213" lvl="1" indent="-174625" algn="l" eaLnBrk="1" hangingPunct="1">
              <a:spcBef>
                <a:spcPct val="80000"/>
              </a:spcBef>
              <a:buClr>
                <a:schemeClr val="tx1"/>
              </a:buClr>
              <a:buFont typeface="Wingdings" charset="2"/>
              <a:buChar char="§"/>
            </a:pPr>
            <a:r>
              <a:rPr lang="en-US" sz="1600" b="0"/>
              <a:t>Intellectual Property</a:t>
            </a:r>
          </a:p>
          <a:p>
            <a:pPr marL="176213" lvl="1" indent="-174625" algn="l" eaLnBrk="1" hangingPunct="1">
              <a:spcBef>
                <a:spcPct val="80000"/>
              </a:spcBef>
              <a:buClr>
                <a:schemeClr val="tx1"/>
              </a:buClr>
              <a:buFont typeface="Wingdings" charset="2"/>
              <a:buChar char="§"/>
            </a:pPr>
            <a:r>
              <a:rPr lang="en-US" sz="1600" b="0"/>
              <a:t>Litigation</a:t>
            </a:r>
          </a:p>
          <a:p>
            <a:pPr marL="176213" lvl="1" indent="-174625" algn="l" eaLnBrk="1" hangingPunct="1">
              <a:spcBef>
                <a:spcPct val="80000"/>
              </a:spcBef>
              <a:buClr>
                <a:schemeClr val="tx1"/>
              </a:buClr>
              <a:buFont typeface="Wingdings" charset="2"/>
              <a:buChar char="§"/>
            </a:pPr>
            <a:r>
              <a:rPr lang="en-US" sz="1600" b="0"/>
              <a:t>Bankruptcy</a:t>
            </a:r>
          </a:p>
          <a:p>
            <a:pPr marL="176213" lvl="1" indent="-174625" algn="l" eaLnBrk="1" hangingPunct="1">
              <a:spcBef>
                <a:spcPct val="80000"/>
              </a:spcBef>
              <a:buClr>
                <a:schemeClr val="tx1"/>
              </a:buClr>
              <a:buFont typeface="Wingdings" charset="2"/>
              <a:buChar char="§"/>
            </a:pPr>
            <a:r>
              <a:rPr lang="en-US" sz="1600" b="0"/>
              <a:t>And others …</a:t>
            </a:r>
          </a:p>
        </p:txBody>
      </p:sp>
      <p:sp>
        <p:nvSpPr>
          <p:cNvPr id="76805" name="Text Box 12"/>
          <p:cNvSpPr txBox="1">
            <a:spLocks noChangeArrowheads="1"/>
          </p:cNvSpPr>
          <p:nvPr/>
        </p:nvSpPr>
        <p:spPr bwMode="gray">
          <a:xfrm>
            <a:off x="852488" y="6429375"/>
            <a:ext cx="2881312" cy="276225"/>
          </a:xfrm>
          <a:prstGeom prst="rect">
            <a:avLst/>
          </a:prstGeom>
          <a:noFill/>
          <a:ln w="12700">
            <a:noFill/>
            <a:miter lim="800000"/>
            <a:headEnd/>
            <a:tailEnd/>
          </a:ln>
        </p:spPr>
        <p:txBody>
          <a:bodyPr wrap="none" lIns="73152" tIns="73152" rIns="73152" bIns="73152" anchorCtr="1">
            <a:spAutoFit/>
          </a:bodyPr>
          <a:lstStyle/>
          <a:p>
            <a:r>
              <a:rPr lang="en-US" sz="800" baseline="30000" dirty="0"/>
              <a:t>1</a:t>
            </a:r>
            <a:r>
              <a:rPr lang="en-US" sz="800" dirty="0"/>
              <a:t> Source: </a:t>
            </a:r>
            <a:r>
              <a:rPr lang="en-US" sz="800" dirty="0">
                <a:hlinkClick r:id="rId2"/>
              </a:rPr>
              <a:t>http://en.wikipedia.org/wiki/</a:t>
            </a:r>
            <a:r>
              <a:rPr lang="en-US" sz="800" dirty="0" smtClean="0">
                <a:hlinkClick r:id="rId2"/>
              </a:rPr>
              <a:t>Boutique_law_firm</a:t>
            </a:r>
            <a:r>
              <a:rPr lang="en-US" sz="800" dirty="0" smtClean="0"/>
              <a:t> </a:t>
            </a:r>
            <a:endParaRPr lang="en-US" sz="800" dirty="0"/>
          </a:p>
        </p:txBody>
      </p:sp>
      <p:grpSp>
        <p:nvGrpSpPr>
          <p:cNvPr id="76806" name="Group 68"/>
          <p:cNvGrpSpPr>
            <a:grpSpLocks/>
          </p:cNvGrpSpPr>
          <p:nvPr/>
        </p:nvGrpSpPr>
        <p:grpSpPr bwMode="auto">
          <a:xfrm>
            <a:off x="762000" y="3810000"/>
            <a:ext cx="7696200" cy="236538"/>
            <a:chOff x="3126" y="777"/>
            <a:chExt cx="2528" cy="77"/>
          </a:xfrm>
        </p:grpSpPr>
        <p:sp>
          <p:nvSpPr>
            <p:cNvPr id="76819" name="Line 44"/>
            <p:cNvSpPr>
              <a:spLocks noChangeShapeType="1"/>
            </p:cNvSpPr>
            <p:nvPr/>
          </p:nvSpPr>
          <p:spPr bwMode="gray">
            <a:xfrm>
              <a:off x="3126" y="815"/>
              <a:ext cx="2528" cy="0"/>
            </a:xfrm>
            <a:prstGeom prst="line">
              <a:avLst/>
            </a:prstGeom>
            <a:noFill/>
            <a:ln w="12700" cap="rnd">
              <a:solidFill>
                <a:schemeClr val="accent1"/>
              </a:solidFill>
              <a:round/>
              <a:headEnd/>
              <a:tailEnd/>
            </a:ln>
          </p:spPr>
          <p:txBody>
            <a:bodyPr wrap="none" anchor="ctr"/>
            <a:lstStyle/>
            <a:p>
              <a:endParaRPr lang="en-US"/>
            </a:p>
          </p:txBody>
        </p:sp>
        <p:sp>
          <p:nvSpPr>
            <p:cNvPr id="76820" name="Rectangle 45"/>
            <p:cNvSpPr>
              <a:spLocks noChangeArrowheads="1"/>
            </p:cNvSpPr>
            <p:nvPr/>
          </p:nvSpPr>
          <p:spPr bwMode="gray">
            <a:xfrm>
              <a:off x="4139" y="777"/>
              <a:ext cx="502" cy="77"/>
            </a:xfrm>
            <a:prstGeom prst="rect">
              <a:avLst/>
            </a:prstGeom>
            <a:solidFill>
              <a:schemeClr val="bg1"/>
            </a:solidFill>
            <a:ln w="12700" cap="rnd">
              <a:noFill/>
              <a:miter lim="800000"/>
              <a:headEnd/>
              <a:tailEnd/>
            </a:ln>
          </p:spPr>
          <p:txBody>
            <a:bodyPr wrap="none" lIns="72000" tIns="0" rIns="72000" bIns="0" anchor="b" anchorCtr="1">
              <a:spAutoFit/>
            </a:bodyPr>
            <a:lstStyle/>
            <a:p>
              <a:pPr>
                <a:lnSpc>
                  <a:spcPct val="95000"/>
                </a:lnSpc>
              </a:pPr>
              <a:r>
                <a:rPr lang="en-US" sz="1600"/>
                <a:t>“Niche” Areas</a:t>
              </a:r>
            </a:p>
          </p:txBody>
        </p:sp>
      </p:grpSp>
      <p:sp>
        <p:nvSpPr>
          <p:cNvPr id="37" name="Freeform 2"/>
          <p:cNvSpPr>
            <a:spLocks/>
          </p:cNvSpPr>
          <p:nvPr/>
        </p:nvSpPr>
        <p:spPr bwMode="blackWhite">
          <a:xfrm>
            <a:off x="8612188" y="61913"/>
            <a:ext cx="406400" cy="700087"/>
          </a:xfrm>
          <a:custGeom>
            <a:avLst/>
            <a:gdLst>
              <a:gd name="T0" fmla="*/ 0 w 1331"/>
              <a:gd name="T1" fmla="*/ 2187 h 2591"/>
              <a:gd name="T2" fmla="*/ 784 w 1331"/>
              <a:gd name="T3" fmla="*/ 2187 h 2591"/>
              <a:gd name="T4" fmla="*/ 784 w 1331"/>
              <a:gd name="T5" fmla="*/ 2590 h 2591"/>
              <a:gd name="T6" fmla="*/ 1330 w 1331"/>
              <a:gd name="T7" fmla="*/ 1295 h 2591"/>
              <a:gd name="T8" fmla="*/ 784 w 1331"/>
              <a:gd name="T9" fmla="*/ 0 h 2591"/>
              <a:gd name="T10" fmla="*/ 784 w 1331"/>
              <a:gd name="T11" fmla="*/ 393 h 2591"/>
              <a:gd name="T12" fmla="*/ 0 w 1331"/>
              <a:gd name="T13" fmla="*/ 393 h 2591"/>
              <a:gd name="T14" fmla="*/ 352 w 1331"/>
              <a:gd name="T15" fmla="*/ 1295 h 2591"/>
              <a:gd name="T16" fmla="*/ 0 w 1331"/>
              <a:gd name="T17" fmla="*/ 2187 h 25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1"/>
              <a:gd name="T28" fmla="*/ 0 h 2591"/>
              <a:gd name="T29" fmla="*/ 1331 w 1331"/>
              <a:gd name="T30" fmla="*/ 2591 h 25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1" h="2591">
                <a:moveTo>
                  <a:pt x="0" y="2187"/>
                </a:moveTo>
                <a:lnTo>
                  <a:pt x="784" y="2187"/>
                </a:lnTo>
                <a:lnTo>
                  <a:pt x="784" y="2590"/>
                </a:lnTo>
                <a:lnTo>
                  <a:pt x="1330" y="1295"/>
                </a:lnTo>
                <a:lnTo>
                  <a:pt x="784" y="0"/>
                </a:lnTo>
                <a:lnTo>
                  <a:pt x="784" y="393"/>
                </a:lnTo>
                <a:lnTo>
                  <a:pt x="0" y="393"/>
                </a:lnTo>
                <a:lnTo>
                  <a:pt x="352" y="1295"/>
                </a:lnTo>
                <a:lnTo>
                  <a:pt x="0" y="2187"/>
                </a:lnTo>
              </a:path>
            </a:pathLst>
          </a:custGeom>
          <a:solidFill>
            <a:schemeClr val="accent6">
              <a:alpha val="50000"/>
            </a:schemeClr>
          </a:solidFill>
          <a:ln w="12700" cap="rnd">
            <a:noFill/>
            <a:round/>
            <a:headEnd/>
            <a:tailEnd/>
          </a:ln>
        </p:spPr>
        <p:txBody>
          <a:bodyPr/>
          <a:lstStyle/>
          <a:p>
            <a:endParaRPr lang="en-US"/>
          </a:p>
        </p:txBody>
      </p:sp>
      <p:sp>
        <p:nvSpPr>
          <p:cNvPr id="76808" name="Freeform 3"/>
          <p:cNvSpPr>
            <a:spLocks/>
          </p:cNvSpPr>
          <p:nvPr/>
        </p:nvSpPr>
        <p:spPr bwMode="blackWhite">
          <a:xfrm>
            <a:off x="8189913" y="168275"/>
            <a:ext cx="498475" cy="233363"/>
          </a:xfrm>
          <a:custGeom>
            <a:avLst/>
            <a:gdLst>
              <a:gd name="T0" fmla="*/ 2147483647 w 1636"/>
              <a:gd name="T1" fmla="*/ 0 h 867"/>
              <a:gd name="T2" fmla="*/ 2147483647 w 1636"/>
              <a:gd name="T3" fmla="*/ 2147483647 h 867"/>
              <a:gd name="T4" fmla="*/ 2147483647 w 1636"/>
              <a:gd name="T5" fmla="*/ 2147483647 h 867"/>
              <a:gd name="T6" fmla="*/ 0 w 1636"/>
              <a:gd name="T7" fmla="*/ 0 h 867"/>
              <a:gd name="T8" fmla="*/ 2147483647 w 1636"/>
              <a:gd name="T9" fmla="*/ 0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0"/>
                </a:moveTo>
                <a:lnTo>
                  <a:pt x="1635" y="866"/>
                </a:lnTo>
                <a:lnTo>
                  <a:pt x="368" y="866"/>
                </a:lnTo>
                <a:lnTo>
                  <a:pt x="0" y="0"/>
                </a:lnTo>
                <a:lnTo>
                  <a:pt x="1298" y="0"/>
                </a:lnTo>
              </a:path>
            </a:pathLst>
          </a:custGeom>
          <a:solidFill>
            <a:schemeClr val="accent1"/>
          </a:solidFill>
          <a:ln w="12700" cap="rnd">
            <a:noFill/>
            <a:round/>
            <a:headEnd/>
            <a:tailEnd/>
          </a:ln>
        </p:spPr>
        <p:txBody>
          <a:bodyPr/>
          <a:lstStyle/>
          <a:p>
            <a:endParaRPr lang="en-US"/>
          </a:p>
        </p:txBody>
      </p:sp>
      <p:sp>
        <p:nvSpPr>
          <p:cNvPr id="39" name="Freeform 4"/>
          <p:cNvSpPr>
            <a:spLocks/>
          </p:cNvSpPr>
          <p:nvPr/>
        </p:nvSpPr>
        <p:spPr bwMode="blackWhite">
          <a:xfrm>
            <a:off x="8189913" y="419100"/>
            <a:ext cx="498475" cy="234950"/>
          </a:xfrm>
          <a:custGeom>
            <a:avLst/>
            <a:gdLst>
              <a:gd name="T0" fmla="*/ 1298 w 1636"/>
              <a:gd name="T1" fmla="*/ 866 h 867"/>
              <a:gd name="T2" fmla="*/ 1635 w 1636"/>
              <a:gd name="T3" fmla="*/ 0 h 867"/>
              <a:gd name="T4" fmla="*/ 352 w 1636"/>
              <a:gd name="T5" fmla="*/ 0 h 867"/>
              <a:gd name="T6" fmla="*/ 0 w 1636"/>
              <a:gd name="T7" fmla="*/ 866 h 867"/>
              <a:gd name="T8" fmla="*/ 1298 w 1636"/>
              <a:gd name="T9" fmla="*/ 866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866"/>
                </a:moveTo>
                <a:lnTo>
                  <a:pt x="1635" y="0"/>
                </a:lnTo>
                <a:lnTo>
                  <a:pt x="352" y="0"/>
                </a:lnTo>
                <a:lnTo>
                  <a:pt x="0" y="866"/>
                </a:lnTo>
                <a:lnTo>
                  <a:pt x="1298" y="866"/>
                </a:lnTo>
              </a:path>
            </a:pathLst>
          </a:custGeom>
          <a:solidFill>
            <a:schemeClr val="accent6">
              <a:alpha val="50000"/>
            </a:schemeClr>
          </a:solidFill>
          <a:ln w="12700" cap="rnd">
            <a:noFill/>
            <a:round/>
            <a:headEnd/>
            <a:tailEnd/>
          </a:ln>
        </p:spPr>
        <p:txBody>
          <a:bodyPr/>
          <a:lstStyle/>
          <a:p>
            <a:endParaRPr lang="en-US"/>
          </a:p>
        </p:txBody>
      </p:sp>
      <p:sp>
        <p:nvSpPr>
          <p:cNvPr id="76810" name="Freeform 5"/>
          <p:cNvSpPr>
            <a:spLocks/>
          </p:cNvSpPr>
          <p:nvPr/>
        </p:nvSpPr>
        <p:spPr bwMode="blackWhite">
          <a:xfrm>
            <a:off x="7848600" y="168275"/>
            <a:ext cx="427038" cy="482600"/>
          </a:xfrm>
          <a:custGeom>
            <a:avLst/>
            <a:gdLst>
              <a:gd name="T0" fmla="*/ 2147483647 w 1402"/>
              <a:gd name="T1" fmla="*/ 2147483647 h 1787"/>
              <a:gd name="T2" fmla="*/ 2147483647 w 1402"/>
              <a:gd name="T3" fmla="*/ 0 h 1787"/>
              <a:gd name="T4" fmla="*/ 0 w 1402"/>
              <a:gd name="T5" fmla="*/ 0 h 1787"/>
              <a:gd name="T6" fmla="*/ 0 w 1402"/>
              <a:gd name="T7" fmla="*/ 2147483647 h 1787"/>
              <a:gd name="T8" fmla="*/ 2147483647 w 1402"/>
              <a:gd name="T9" fmla="*/ 2147483647 h 1787"/>
              <a:gd name="T10" fmla="*/ 2147483647 w 1402"/>
              <a:gd name="T11" fmla="*/ 2147483647 h 1787"/>
              <a:gd name="T12" fmla="*/ 0 60000 65536"/>
              <a:gd name="T13" fmla="*/ 0 60000 65536"/>
              <a:gd name="T14" fmla="*/ 0 60000 65536"/>
              <a:gd name="T15" fmla="*/ 0 60000 65536"/>
              <a:gd name="T16" fmla="*/ 0 60000 65536"/>
              <a:gd name="T17" fmla="*/ 0 60000 65536"/>
              <a:gd name="T18" fmla="*/ 0 w 1402"/>
              <a:gd name="T19" fmla="*/ 0 h 1787"/>
              <a:gd name="T20" fmla="*/ 1402 w 1402"/>
              <a:gd name="T21" fmla="*/ 1787 h 1787"/>
            </a:gdLst>
            <a:ahLst/>
            <a:cxnLst>
              <a:cxn ang="T12">
                <a:pos x="T0" y="T1"/>
              </a:cxn>
              <a:cxn ang="T13">
                <a:pos x="T2" y="T3"/>
              </a:cxn>
              <a:cxn ang="T14">
                <a:pos x="T4" y="T5"/>
              </a:cxn>
              <a:cxn ang="T15">
                <a:pos x="T6" y="T7"/>
              </a:cxn>
              <a:cxn ang="T16">
                <a:pos x="T8" y="T9"/>
              </a:cxn>
              <a:cxn ang="T17">
                <a:pos x="T10" y="T11"/>
              </a:cxn>
            </a:cxnLst>
            <a:rect l="T18" t="T19" r="T20" b="T21"/>
            <a:pathLst>
              <a:path w="1402" h="1787">
                <a:moveTo>
                  <a:pt x="1401" y="884"/>
                </a:moveTo>
                <a:lnTo>
                  <a:pt x="1032" y="0"/>
                </a:lnTo>
                <a:lnTo>
                  <a:pt x="0" y="0"/>
                </a:lnTo>
                <a:lnTo>
                  <a:pt x="0" y="1786"/>
                </a:lnTo>
                <a:lnTo>
                  <a:pt x="1032" y="1786"/>
                </a:lnTo>
                <a:lnTo>
                  <a:pt x="1401" y="884"/>
                </a:lnTo>
              </a:path>
            </a:pathLst>
          </a:custGeom>
          <a:solidFill>
            <a:schemeClr val="accent2">
              <a:alpha val="50195"/>
            </a:schemeClr>
          </a:solidFill>
          <a:ln w="12700" cap="rnd">
            <a:noFill/>
            <a:round/>
            <a:headEnd/>
            <a:tailEnd/>
          </a:ln>
        </p:spPr>
        <p:txBody>
          <a:bodyPr/>
          <a:lstStyle/>
          <a:p>
            <a:endParaRPr lang="en-US"/>
          </a:p>
        </p:txBody>
      </p:sp>
      <p:grpSp>
        <p:nvGrpSpPr>
          <p:cNvPr id="76811" name="Group 68"/>
          <p:cNvGrpSpPr>
            <a:grpSpLocks/>
          </p:cNvGrpSpPr>
          <p:nvPr/>
        </p:nvGrpSpPr>
        <p:grpSpPr bwMode="auto">
          <a:xfrm>
            <a:off x="762000" y="1676400"/>
            <a:ext cx="7696200" cy="236538"/>
            <a:chOff x="3126" y="777"/>
            <a:chExt cx="2528" cy="77"/>
          </a:xfrm>
        </p:grpSpPr>
        <p:sp>
          <p:nvSpPr>
            <p:cNvPr id="76817" name="Line 44"/>
            <p:cNvSpPr>
              <a:spLocks noChangeShapeType="1"/>
            </p:cNvSpPr>
            <p:nvPr/>
          </p:nvSpPr>
          <p:spPr bwMode="gray">
            <a:xfrm>
              <a:off x="3126" y="815"/>
              <a:ext cx="2528" cy="0"/>
            </a:xfrm>
            <a:prstGeom prst="line">
              <a:avLst/>
            </a:prstGeom>
            <a:noFill/>
            <a:ln w="12700" cap="rnd">
              <a:solidFill>
                <a:schemeClr val="accent1"/>
              </a:solidFill>
              <a:round/>
              <a:headEnd/>
              <a:tailEnd/>
            </a:ln>
          </p:spPr>
          <p:txBody>
            <a:bodyPr wrap="none" anchor="ctr"/>
            <a:lstStyle/>
            <a:p>
              <a:endParaRPr lang="en-US"/>
            </a:p>
          </p:txBody>
        </p:sp>
        <p:sp>
          <p:nvSpPr>
            <p:cNvPr id="76818" name="Rectangle 45"/>
            <p:cNvSpPr>
              <a:spLocks noChangeArrowheads="1"/>
            </p:cNvSpPr>
            <p:nvPr/>
          </p:nvSpPr>
          <p:spPr bwMode="gray">
            <a:xfrm>
              <a:off x="3988" y="777"/>
              <a:ext cx="815" cy="77"/>
            </a:xfrm>
            <a:prstGeom prst="rect">
              <a:avLst/>
            </a:prstGeom>
            <a:solidFill>
              <a:schemeClr val="bg1"/>
            </a:solidFill>
            <a:ln w="12700" cap="rnd">
              <a:noFill/>
              <a:miter lim="800000"/>
              <a:headEnd/>
              <a:tailEnd/>
            </a:ln>
          </p:spPr>
          <p:txBody>
            <a:bodyPr wrap="none" lIns="72000" tIns="0" rIns="72000" bIns="0" anchor="b" anchorCtr="1">
              <a:spAutoFit/>
            </a:bodyPr>
            <a:lstStyle/>
            <a:p>
              <a:pPr>
                <a:lnSpc>
                  <a:spcPct val="95000"/>
                </a:lnSpc>
              </a:pPr>
              <a:r>
                <a:rPr lang="en-US" sz="1600"/>
                <a:t>Distinguishing Features</a:t>
              </a:r>
            </a:p>
          </p:txBody>
        </p:sp>
      </p:grpSp>
      <p:sp>
        <p:nvSpPr>
          <p:cNvPr id="76812" name="TextBox 43"/>
          <p:cNvSpPr txBox="1">
            <a:spLocks noChangeArrowheads="1"/>
          </p:cNvSpPr>
          <p:nvPr/>
        </p:nvSpPr>
        <p:spPr bwMode="auto">
          <a:xfrm>
            <a:off x="609600" y="838200"/>
            <a:ext cx="7924800" cy="774700"/>
          </a:xfrm>
          <a:prstGeom prst="rect">
            <a:avLst/>
          </a:prstGeom>
          <a:noFill/>
          <a:ln w="9525">
            <a:noFill/>
            <a:miter lim="800000"/>
            <a:headEnd/>
            <a:tailEnd/>
          </a:ln>
        </p:spPr>
        <p:txBody>
          <a:bodyPr>
            <a:spAutoFit/>
          </a:bodyPr>
          <a:lstStyle/>
          <a:p>
            <a:r>
              <a:rPr lang="en-US" sz="1400"/>
              <a:t>A Boutique Firm Model keeps the basic business model of the Big Firm Model, specifically the same costs, but is successful because it increasing revenues by focusing on highly profitable practice areas</a:t>
            </a:r>
          </a:p>
        </p:txBody>
      </p:sp>
      <p:pic>
        <p:nvPicPr>
          <p:cNvPr id="76813" name="Picture 44" descr="the lainer law firm.tiff"/>
          <p:cNvPicPr>
            <a:picLocks noChangeAspect="1"/>
          </p:cNvPicPr>
          <p:nvPr/>
        </p:nvPicPr>
        <p:blipFill>
          <a:blip r:embed="rId3"/>
          <a:srcRect/>
          <a:stretch>
            <a:fillRect/>
          </a:stretch>
        </p:blipFill>
        <p:spPr bwMode="auto">
          <a:xfrm>
            <a:off x="7543800" y="4351338"/>
            <a:ext cx="787400" cy="787400"/>
          </a:xfrm>
          <a:prstGeom prst="rect">
            <a:avLst/>
          </a:prstGeom>
          <a:noFill/>
          <a:ln w="9525">
            <a:noFill/>
            <a:miter lim="800000"/>
            <a:headEnd/>
            <a:tailEnd/>
          </a:ln>
        </p:spPr>
      </p:pic>
      <p:pic>
        <p:nvPicPr>
          <p:cNvPr id="76814" name="Picture 45" descr="darby and darby.tiff"/>
          <p:cNvPicPr>
            <a:picLocks noChangeAspect="1"/>
          </p:cNvPicPr>
          <p:nvPr/>
        </p:nvPicPr>
        <p:blipFill>
          <a:blip r:embed="rId4"/>
          <a:srcRect r="9232"/>
          <a:stretch>
            <a:fillRect/>
          </a:stretch>
        </p:blipFill>
        <p:spPr bwMode="auto">
          <a:xfrm>
            <a:off x="6130925" y="5418138"/>
            <a:ext cx="1946275" cy="749300"/>
          </a:xfrm>
          <a:prstGeom prst="rect">
            <a:avLst/>
          </a:prstGeom>
          <a:noFill/>
          <a:ln w="9525">
            <a:noFill/>
            <a:miter lim="800000"/>
            <a:headEnd/>
            <a:tailEnd/>
          </a:ln>
        </p:spPr>
      </p:pic>
      <p:pic>
        <p:nvPicPr>
          <p:cNvPr id="76815" name="Picture 46" descr="ip boutique.tiff"/>
          <p:cNvPicPr>
            <a:picLocks noChangeAspect="1"/>
          </p:cNvPicPr>
          <p:nvPr/>
        </p:nvPicPr>
        <p:blipFill>
          <a:blip r:embed="rId5"/>
          <a:srcRect/>
          <a:stretch>
            <a:fillRect/>
          </a:stretch>
        </p:blipFill>
        <p:spPr bwMode="auto">
          <a:xfrm>
            <a:off x="4724400" y="4351338"/>
            <a:ext cx="1835150" cy="812800"/>
          </a:xfrm>
          <a:prstGeom prst="rect">
            <a:avLst/>
          </a:prstGeom>
          <a:noFill/>
          <a:ln w="9525">
            <a:noFill/>
            <a:miter lim="800000"/>
            <a:headEnd/>
            <a:tailEnd/>
          </a:ln>
        </p:spPr>
      </p:pic>
      <p:pic>
        <p:nvPicPr>
          <p:cNvPr id="76816" name="Picture 47" descr="figari and davenport.tiff"/>
          <p:cNvPicPr>
            <a:picLocks noChangeAspect="1"/>
          </p:cNvPicPr>
          <p:nvPr/>
        </p:nvPicPr>
        <p:blipFill>
          <a:blip r:embed="rId6"/>
          <a:srcRect/>
          <a:stretch>
            <a:fillRect/>
          </a:stretch>
        </p:blipFill>
        <p:spPr bwMode="auto">
          <a:xfrm>
            <a:off x="2895600" y="5418138"/>
            <a:ext cx="2679700" cy="474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title"/>
          </p:nvPr>
        </p:nvSpPr>
        <p:spPr>
          <a:xfrm>
            <a:off x="396875" y="152400"/>
            <a:ext cx="8345488" cy="584200"/>
          </a:xfrm>
        </p:spPr>
        <p:txBody>
          <a:bodyPr/>
          <a:lstStyle/>
          <a:p>
            <a:r>
              <a:rPr lang="en-US" sz="1800" smtClean="0"/>
              <a:t>The most profitable practice areas make the best niche areas for </a:t>
            </a:r>
            <a:br>
              <a:rPr lang="en-US" sz="1800" smtClean="0"/>
            </a:br>
            <a:r>
              <a:rPr lang="en-US" sz="1800" smtClean="0"/>
              <a:t>boutique firms</a:t>
            </a:r>
          </a:p>
        </p:txBody>
      </p:sp>
      <p:sp>
        <p:nvSpPr>
          <p:cNvPr id="77827" name="Rectangle 5"/>
          <p:cNvSpPr>
            <a:spLocks noChangeArrowheads="1"/>
          </p:cNvSpPr>
          <p:nvPr/>
        </p:nvSpPr>
        <p:spPr bwMode="gray">
          <a:xfrm>
            <a:off x="762000" y="1066800"/>
            <a:ext cx="7696200" cy="350838"/>
          </a:xfrm>
          <a:prstGeom prst="rect">
            <a:avLst/>
          </a:prstGeom>
          <a:noFill/>
          <a:ln w="9525">
            <a:solidFill>
              <a:schemeClr val="accent2"/>
            </a:solidFill>
            <a:miter lim="800000"/>
            <a:headEnd/>
            <a:tailEnd/>
          </a:ln>
        </p:spPr>
        <p:txBody>
          <a:bodyPr anchor="ctr">
            <a:spAutoFit/>
          </a:bodyPr>
          <a:lstStyle/>
          <a:p>
            <a:r>
              <a:rPr lang="en-US" sz="1600"/>
              <a:t>Mean Profits per Partner of Lawyer Partners, by Practice Specialty, 2000-05</a:t>
            </a:r>
          </a:p>
        </p:txBody>
      </p:sp>
      <p:sp>
        <p:nvSpPr>
          <p:cNvPr id="3855366" name="Text Box 6"/>
          <p:cNvSpPr txBox="1">
            <a:spLocks noChangeArrowheads="1"/>
          </p:cNvSpPr>
          <p:nvPr/>
        </p:nvSpPr>
        <p:spPr bwMode="gray">
          <a:xfrm>
            <a:off x="392113" y="3430588"/>
            <a:ext cx="4003675" cy="106362"/>
          </a:xfrm>
          <a:prstGeom prst="rect">
            <a:avLst/>
          </a:prstGeom>
          <a:noFill/>
          <a:ln w="9525">
            <a:noFill/>
            <a:miter lim="800000"/>
            <a:headEnd/>
            <a:tailEnd/>
          </a:ln>
          <a:effectLst>
            <a:prstShdw prst="shdw17" dist="17961" dir="2700000">
              <a:schemeClr val="accent2">
                <a:gamma/>
                <a:shade val="60000"/>
                <a:invGamma/>
                <a:alpha val="74998"/>
              </a:schemeClr>
            </a:prstShdw>
          </a:effectLst>
        </p:spPr>
        <p:txBody>
          <a:bodyPr lIns="0" tIns="0" rIns="0" bIns="0" anchor="b"/>
          <a:lstStyle/>
          <a:p>
            <a:pPr algn="l">
              <a:spcBef>
                <a:spcPct val="20000"/>
              </a:spcBef>
              <a:tabLst>
                <a:tab pos="1428750" algn="l"/>
              </a:tabLst>
            </a:pPr>
            <a:r>
              <a:rPr lang="en-US" sz="700"/>
              <a:t>Source: Forrester Research.</a:t>
            </a:r>
          </a:p>
        </p:txBody>
      </p:sp>
      <p:pic>
        <p:nvPicPr>
          <p:cNvPr id="77829" name="Picture 6" descr="Best Practice Areas.tiff"/>
          <p:cNvPicPr>
            <a:picLocks noChangeAspect="1"/>
          </p:cNvPicPr>
          <p:nvPr/>
        </p:nvPicPr>
        <p:blipFill>
          <a:blip r:embed="rId3"/>
          <a:srcRect l="3786" t="12245" r="5299"/>
          <a:stretch>
            <a:fillRect/>
          </a:stretch>
        </p:blipFill>
        <p:spPr bwMode="auto">
          <a:xfrm>
            <a:off x="381000" y="1463675"/>
            <a:ext cx="8382000" cy="5002213"/>
          </a:xfrm>
          <a:prstGeom prst="rect">
            <a:avLst/>
          </a:prstGeom>
          <a:noFill/>
          <a:ln w="9525">
            <a:noFill/>
            <a:miter lim="800000"/>
            <a:headEnd/>
            <a:tailEnd/>
          </a:ln>
        </p:spPr>
      </p:pic>
      <p:sp>
        <p:nvSpPr>
          <p:cNvPr id="77830" name="Text Box 12"/>
          <p:cNvSpPr txBox="1">
            <a:spLocks noChangeArrowheads="1"/>
          </p:cNvSpPr>
          <p:nvPr/>
        </p:nvSpPr>
        <p:spPr bwMode="gray">
          <a:xfrm>
            <a:off x="914400" y="6429375"/>
            <a:ext cx="8180387" cy="276225"/>
          </a:xfrm>
          <a:prstGeom prst="rect">
            <a:avLst/>
          </a:prstGeom>
          <a:noFill/>
          <a:ln w="12700">
            <a:noFill/>
            <a:miter lim="800000"/>
            <a:headEnd/>
            <a:tailEnd/>
          </a:ln>
        </p:spPr>
        <p:txBody>
          <a:bodyPr wrap="none" lIns="73152" tIns="73152" rIns="73152" bIns="73152" anchorCtr="1">
            <a:spAutoFit/>
          </a:bodyPr>
          <a:lstStyle/>
          <a:p>
            <a:r>
              <a:rPr lang="en-US" sz="800" dirty="0"/>
              <a:t>Source: Marc S. </a:t>
            </a:r>
            <a:r>
              <a:rPr lang="en-US" sz="800" dirty="0" err="1"/>
              <a:t>Galanter</a:t>
            </a:r>
            <a:r>
              <a:rPr lang="en-US" sz="800" dirty="0"/>
              <a:t> &amp; William D. Henderson, </a:t>
            </a:r>
            <a:r>
              <a:rPr lang="en-US" sz="800" u="sng" dirty="0"/>
              <a:t>The Elastic Tournament: The Second Transformation of the Big Law Firm</a:t>
            </a:r>
            <a:r>
              <a:rPr lang="en-US" sz="800" dirty="0"/>
              <a:t>, STANFORD LAW REVIEW, Vol. 60, April 2008</a:t>
            </a:r>
          </a:p>
        </p:txBody>
      </p:sp>
      <p:sp>
        <p:nvSpPr>
          <p:cNvPr id="7" name="Freeform 2"/>
          <p:cNvSpPr>
            <a:spLocks/>
          </p:cNvSpPr>
          <p:nvPr/>
        </p:nvSpPr>
        <p:spPr bwMode="blackWhite">
          <a:xfrm>
            <a:off x="8612188" y="61913"/>
            <a:ext cx="406400" cy="700087"/>
          </a:xfrm>
          <a:custGeom>
            <a:avLst/>
            <a:gdLst>
              <a:gd name="T0" fmla="*/ 0 w 1331"/>
              <a:gd name="T1" fmla="*/ 2187 h 2591"/>
              <a:gd name="T2" fmla="*/ 784 w 1331"/>
              <a:gd name="T3" fmla="*/ 2187 h 2591"/>
              <a:gd name="T4" fmla="*/ 784 w 1331"/>
              <a:gd name="T5" fmla="*/ 2590 h 2591"/>
              <a:gd name="T6" fmla="*/ 1330 w 1331"/>
              <a:gd name="T7" fmla="*/ 1295 h 2591"/>
              <a:gd name="T8" fmla="*/ 784 w 1331"/>
              <a:gd name="T9" fmla="*/ 0 h 2591"/>
              <a:gd name="T10" fmla="*/ 784 w 1331"/>
              <a:gd name="T11" fmla="*/ 393 h 2591"/>
              <a:gd name="T12" fmla="*/ 0 w 1331"/>
              <a:gd name="T13" fmla="*/ 393 h 2591"/>
              <a:gd name="T14" fmla="*/ 352 w 1331"/>
              <a:gd name="T15" fmla="*/ 1295 h 2591"/>
              <a:gd name="T16" fmla="*/ 0 w 1331"/>
              <a:gd name="T17" fmla="*/ 2187 h 25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1"/>
              <a:gd name="T28" fmla="*/ 0 h 2591"/>
              <a:gd name="T29" fmla="*/ 1331 w 1331"/>
              <a:gd name="T30" fmla="*/ 2591 h 25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1" h="2591">
                <a:moveTo>
                  <a:pt x="0" y="2187"/>
                </a:moveTo>
                <a:lnTo>
                  <a:pt x="784" y="2187"/>
                </a:lnTo>
                <a:lnTo>
                  <a:pt x="784" y="2590"/>
                </a:lnTo>
                <a:lnTo>
                  <a:pt x="1330" y="1295"/>
                </a:lnTo>
                <a:lnTo>
                  <a:pt x="784" y="0"/>
                </a:lnTo>
                <a:lnTo>
                  <a:pt x="784" y="393"/>
                </a:lnTo>
                <a:lnTo>
                  <a:pt x="0" y="393"/>
                </a:lnTo>
                <a:lnTo>
                  <a:pt x="352" y="1295"/>
                </a:lnTo>
                <a:lnTo>
                  <a:pt x="0" y="2187"/>
                </a:lnTo>
              </a:path>
            </a:pathLst>
          </a:custGeom>
          <a:solidFill>
            <a:schemeClr val="accent6">
              <a:alpha val="50000"/>
            </a:schemeClr>
          </a:solidFill>
          <a:ln w="12700" cap="rnd">
            <a:noFill/>
            <a:round/>
            <a:headEnd/>
            <a:tailEnd/>
          </a:ln>
        </p:spPr>
        <p:txBody>
          <a:bodyPr/>
          <a:lstStyle/>
          <a:p>
            <a:endParaRPr lang="en-US"/>
          </a:p>
        </p:txBody>
      </p:sp>
      <p:sp>
        <p:nvSpPr>
          <p:cNvPr id="77832" name="Freeform 3"/>
          <p:cNvSpPr>
            <a:spLocks/>
          </p:cNvSpPr>
          <p:nvPr/>
        </p:nvSpPr>
        <p:spPr bwMode="blackWhite">
          <a:xfrm>
            <a:off x="8189913" y="168275"/>
            <a:ext cx="498475" cy="233363"/>
          </a:xfrm>
          <a:custGeom>
            <a:avLst/>
            <a:gdLst>
              <a:gd name="T0" fmla="*/ 2147483647 w 1636"/>
              <a:gd name="T1" fmla="*/ 0 h 867"/>
              <a:gd name="T2" fmla="*/ 2147483647 w 1636"/>
              <a:gd name="T3" fmla="*/ 2147483647 h 867"/>
              <a:gd name="T4" fmla="*/ 2147483647 w 1636"/>
              <a:gd name="T5" fmla="*/ 2147483647 h 867"/>
              <a:gd name="T6" fmla="*/ 0 w 1636"/>
              <a:gd name="T7" fmla="*/ 0 h 867"/>
              <a:gd name="T8" fmla="*/ 2147483647 w 1636"/>
              <a:gd name="T9" fmla="*/ 0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0"/>
                </a:moveTo>
                <a:lnTo>
                  <a:pt x="1635" y="866"/>
                </a:lnTo>
                <a:lnTo>
                  <a:pt x="368" y="866"/>
                </a:lnTo>
                <a:lnTo>
                  <a:pt x="0" y="0"/>
                </a:lnTo>
                <a:lnTo>
                  <a:pt x="1298" y="0"/>
                </a:lnTo>
              </a:path>
            </a:pathLst>
          </a:custGeom>
          <a:solidFill>
            <a:schemeClr val="accent1"/>
          </a:solidFill>
          <a:ln w="12700" cap="rnd">
            <a:noFill/>
            <a:round/>
            <a:headEnd/>
            <a:tailEnd/>
          </a:ln>
        </p:spPr>
        <p:txBody>
          <a:bodyPr/>
          <a:lstStyle/>
          <a:p>
            <a:endParaRPr lang="en-US"/>
          </a:p>
        </p:txBody>
      </p:sp>
      <p:sp>
        <p:nvSpPr>
          <p:cNvPr id="9" name="Freeform 4"/>
          <p:cNvSpPr>
            <a:spLocks/>
          </p:cNvSpPr>
          <p:nvPr/>
        </p:nvSpPr>
        <p:spPr bwMode="blackWhite">
          <a:xfrm>
            <a:off x="8189913" y="419100"/>
            <a:ext cx="498475" cy="234950"/>
          </a:xfrm>
          <a:custGeom>
            <a:avLst/>
            <a:gdLst>
              <a:gd name="T0" fmla="*/ 1298 w 1636"/>
              <a:gd name="T1" fmla="*/ 866 h 867"/>
              <a:gd name="T2" fmla="*/ 1635 w 1636"/>
              <a:gd name="T3" fmla="*/ 0 h 867"/>
              <a:gd name="T4" fmla="*/ 352 w 1636"/>
              <a:gd name="T5" fmla="*/ 0 h 867"/>
              <a:gd name="T6" fmla="*/ 0 w 1636"/>
              <a:gd name="T7" fmla="*/ 866 h 867"/>
              <a:gd name="T8" fmla="*/ 1298 w 1636"/>
              <a:gd name="T9" fmla="*/ 866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866"/>
                </a:moveTo>
                <a:lnTo>
                  <a:pt x="1635" y="0"/>
                </a:lnTo>
                <a:lnTo>
                  <a:pt x="352" y="0"/>
                </a:lnTo>
                <a:lnTo>
                  <a:pt x="0" y="866"/>
                </a:lnTo>
                <a:lnTo>
                  <a:pt x="1298" y="866"/>
                </a:lnTo>
              </a:path>
            </a:pathLst>
          </a:custGeom>
          <a:solidFill>
            <a:schemeClr val="accent6">
              <a:alpha val="50000"/>
            </a:schemeClr>
          </a:solidFill>
          <a:ln w="12700" cap="rnd">
            <a:noFill/>
            <a:round/>
            <a:headEnd/>
            <a:tailEnd/>
          </a:ln>
        </p:spPr>
        <p:txBody>
          <a:bodyPr/>
          <a:lstStyle/>
          <a:p>
            <a:endParaRPr lang="en-US"/>
          </a:p>
        </p:txBody>
      </p:sp>
      <p:sp>
        <p:nvSpPr>
          <p:cNvPr id="77834" name="Freeform 5"/>
          <p:cNvSpPr>
            <a:spLocks/>
          </p:cNvSpPr>
          <p:nvPr/>
        </p:nvSpPr>
        <p:spPr bwMode="blackWhite">
          <a:xfrm>
            <a:off x="7848600" y="168275"/>
            <a:ext cx="427038" cy="482600"/>
          </a:xfrm>
          <a:custGeom>
            <a:avLst/>
            <a:gdLst>
              <a:gd name="T0" fmla="*/ 2147483647 w 1402"/>
              <a:gd name="T1" fmla="*/ 2147483647 h 1787"/>
              <a:gd name="T2" fmla="*/ 2147483647 w 1402"/>
              <a:gd name="T3" fmla="*/ 0 h 1787"/>
              <a:gd name="T4" fmla="*/ 0 w 1402"/>
              <a:gd name="T5" fmla="*/ 0 h 1787"/>
              <a:gd name="T6" fmla="*/ 0 w 1402"/>
              <a:gd name="T7" fmla="*/ 2147483647 h 1787"/>
              <a:gd name="T8" fmla="*/ 2147483647 w 1402"/>
              <a:gd name="T9" fmla="*/ 2147483647 h 1787"/>
              <a:gd name="T10" fmla="*/ 2147483647 w 1402"/>
              <a:gd name="T11" fmla="*/ 2147483647 h 1787"/>
              <a:gd name="T12" fmla="*/ 0 60000 65536"/>
              <a:gd name="T13" fmla="*/ 0 60000 65536"/>
              <a:gd name="T14" fmla="*/ 0 60000 65536"/>
              <a:gd name="T15" fmla="*/ 0 60000 65536"/>
              <a:gd name="T16" fmla="*/ 0 60000 65536"/>
              <a:gd name="T17" fmla="*/ 0 60000 65536"/>
              <a:gd name="T18" fmla="*/ 0 w 1402"/>
              <a:gd name="T19" fmla="*/ 0 h 1787"/>
              <a:gd name="T20" fmla="*/ 1402 w 1402"/>
              <a:gd name="T21" fmla="*/ 1787 h 1787"/>
            </a:gdLst>
            <a:ahLst/>
            <a:cxnLst>
              <a:cxn ang="T12">
                <a:pos x="T0" y="T1"/>
              </a:cxn>
              <a:cxn ang="T13">
                <a:pos x="T2" y="T3"/>
              </a:cxn>
              <a:cxn ang="T14">
                <a:pos x="T4" y="T5"/>
              </a:cxn>
              <a:cxn ang="T15">
                <a:pos x="T6" y="T7"/>
              </a:cxn>
              <a:cxn ang="T16">
                <a:pos x="T8" y="T9"/>
              </a:cxn>
              <a:cxn ang="T17">
                <a:pos x="T10" y="T11"/>
              </a:cxn>
            </a:cxnLst>
            <a:rect l="T18" t="T19" r="T20" b="T21"/>
            <a:pathLst>
              <a:path w="1402" h="1787">
                <a:moveTo>
                  <a:pt x="1401" y="884"/>
                </a:moveTo>
                <a:lnTo>
                  <a:pt x="1032" y="0"/>
                </a:lnTo>
                <a:lnTo>
                  <a:pt x="0" y="0"/>
                </a:lnTo>
                <a:lnTo>
                  <a:pt x="0" y="1786"/>
                </a:lnTo>
                <a:lnTo>
                  <a:pt x="1032" y="1786"/>
                </a:lnTo>
                <a:lnTo>
                  <a:pt x="1401" y="884"/>
                </a:lnTo>
              </a:path>
            </a:pathLst>
          </a:custGeom>
          <a:solidFill>
            <a:schemeClr val="accent2">
              <a:alpha val="50195"/>
            </a:schemeClr>
          </a:solidFill>
          <a:ln w="12700" cap="rnd">
            <a:no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01638" y="457200"/>
            <a:ext cx="8345487" cy="290513"/>
          </a:xfrm>
          <a:noFill/>
        </p:spPr>
        <p:txBody>
          <a:bodyPr/>
          <a:lstStyle/>
          <a:p>
            <a:pPr eaLnBrk="1" hangingPunct="1"/>
            <a:r>
              <a:rPr lang="en-US" sz="1800" smtClean="0"/>
              <a:t>What’s the difference between a big law firm and a boutique?</a:t>
            </a:r>
            <a:r>
              <a:rPr lang="en-US" sz="1800" baseline="30000" smtClean="0"/>
              <a:t>1</a:t>
            </a:r>
            <a:endParaRPr lang="en-US" sz="1800" b="0" baseline="30000" smtClean="0"/>
          </a:p>
        </p:txBody>
      </p:sp>
      <p:sp>
        <p:nvSpPr>
          <p:cNvPr id="79875" name="Text Box 12"/>
          <p:cNvSpPr txBox="1">
            <a:spLocks noChangeArrowheads="1"/>
          </p:cNvSpPr>
          <p:nvPr/>
        </p:nvSpPr>
        <p:spPr bwMode="gray">
          <a:xfrm>
            <a:off x="914400" y="6429375"/>
            <a:ext cx="6196012" cy="276225"/>
          </a:xfrm>
          <a:prstGeom prst="rect">
            <a:avLst/>
          </a:prstGeom>
          <a:noFill/>
          <a:ln w="12700">
            <a:noFill/>
            <a:miter lim="800000"/>
            <a:headEnd/>
            <a:tailEnd/>
          </a:ln>
        </p:spPr>
        <p:txBody>
          <a:bodyPr wrap="none" lIns="73152" tIns="73152" rIns="73152" bIns="73152" anchorCtr="1">
            <a:spAutoFit/>
          </a:bodyPr>
          <a:lstStyle/>
          <a:p>
            <a:r>
              <a:rPr lang="en-US" sz="800" baseline="30000" dirty="0"/>
              <a:t>1</a:t>
            </a:r>
            <a:r>
              <a:rPr lang="en-US" sz="800" dirty="0"/>
              <a:t> Source: Karen Sloan, “Boutique Firms Well-Positioned in Current Economy” THE NATIONAL LAW JOURNAL; December 3, 2008</a:t>
            </a:r>
          </a:p>
        </p:txBody>
      </p:sp>
      <p:sp>
        <p:nvSpPr>
          <p:cNvPr id="37" name="Freeform 2"/>
          <p:cNvSpPr>
            <a:spLocks/>
          </p:cNvSpPr>
          <p:nvPr/>
        </p:nvSpPr>
        <p:spPr bwMode="blackWhite">
          <a:xfrm>
            <a:off x="8612188" y="61913"/>
            <a:ext cx="406400" cy="700087"/>
          </a:xfrm>
          <a:custGeom>
            <a:avLst/>
            <a:gdLst>
              <a:gd name="T0" fmla="*/ 0 w 1331"/>
              <a:gd name="T1" fmla="*/ 2187 h 2591"/>
              <a:gd name="T2" fmla="*/ 784 w 1331"/>
              <a:gd name="T3" fmla="*/ 2187 h 2591"/>
              <a:gd name="T4" fmla="*/ 784 w 1331"/>
              <a:gd name="T5" fmla="*/ 2590 h 2591"/>
              <a:gd name="T6" fmla="*/ 1330 w 1331"/>
              <a:gd name="T7" fmla="*/ 1295 h 2591"/>
              <a:gd name="T8" fmla="*/ 784 w 1331"/>
              <a:gd name="T9" fmla="*/ 0 h 2591"/>
              <a:gd name="T10" fmla="*/ 784 w 1331"/>
              <a:gd name="T11" fmla="*/ 393 h 2591"/>
              <a:gd name="T12" fmla="*/ 0 w 1331"/>
              <a:gd name="T13" fmla="*/ 393 h 2591"/>
              <a:gd name="T14" fmla="*/ 352 w 1331"/>
              <a:gd name="T15" fmla="*/ 1295 h 2591"/>
              <a:gd name="T16" fmla="*/ 0 w 1331"/>
              <a:gd name="T17" fmla="*/ 2187 h 25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1"/>
              <a:gd name="T28" fmla="*/ 0 h 2591"/>
              <a:gd name="T29" fmla="*/ 1331 w 1331"/>
              <a:gd name="T30" fmla="*/ 2591 h 25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1" h="2591">
                <a:moveTo>
                  <a:pt x="0" y="2187"/>
                </a:moveTo>
                <a:lnTo>
                  <a:pt x="784" y="2187"/>
                </a:lnTo>
                <a:lnTo>
                  <a:pt x="784" y="2590"/>
                </a:lnTo>
                <a:lnTo>
                  <a:pt x="1330" y="1295"/>
                </a:lnTo>
                <a:lnTo>
                  <a:pt x="784" y="0"/>
                </a:lnTo>
                <a:lnTo>
                  <a:pt x="784" y="393"/>
                </a:lnTo>
                <a:lnTo>
                  <a:pt x="0" y="393"/>
                </a:lnTo>
                <a:lnTo>
                  <a:pt x="352" y="1295"/>
                </a:lnTo>
                <a:lnTo>
                  <a:pt x="0" y="2187"/>
                </a:lnTo>
              </a:path>
            </a:pathLst>
          </a:custGeom>
          <a:solidFill>
            <a:schemeClr val="accent6">
              <a:alpha val="50000"/>
            </a:schemeClr>
          </a:solidFill>
          <a:ln w="12700" cap="rnd">
            <a:noFill/>
            <a:round/>
            <a:headEnd/>
            <a:tailEnd/>
          </a:ln>
        </p:spPr>
        <p:txBody>
          <a:bodyPr/>
          <a:lstStyle/>
          <a:p>
            <a:endParaRPr lang="en-US"/>
          </a:p>
        </p:txBody>
      </p:sp>
      <p:sp>
        <p:nvSpPr>
          <p:cNvPr id="79877" name="Freeform 3"/>
          <p:cNvSpPr>
            <a:spLocks/>
          </p:cNvSpPr>
          <p:nvPr/>
        </p:nvSpPr>
        <p:spPr bwMode="blackWhite">
          <a:xfrm>
            <a:off x="8189913" y="168275"/>
            <a:ext cx="498475" cy="233363"/>
          </a:xfrm>
          <a:custGeom>
            <a:avLst/>
            <a:gdLst>
              <a:gd name="T0" fmla="*/ 2147483647 w 1636"/>
              <a:gd name="T1" fmla="*/ 0 h 867"/>
              <a:gd name="T2" fmla="*/ 2147483647 w 1636"/>
              <a:gd name="T3" fmla="*/ 2147483647 h 867"/>
              <a:gd name="T4" fmla="*/ 2147483647 w 1636"/>
              <a:gd name="T5" fmla="*/ 2147483647 h 867"/>
              <a:gd name="T6" fmla="*/ 0 w 1636"/>
              <a:gd name="T7" fmla="*/ 0 h 867"/>
              <a:gd name="T8" fmla="*/ 2147483647 w 1636"/>
              <a:gd name="T9" fmla="*/ 0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0"/>
                </a:moveTo>
                <a:lnTo>
                  <a:pt x="1635" y="866"/>
                </a:lnTo>
                <a:lnTo>
                  <a:pt x="368" y="866"/>
                </a:lnTo>
                <a:lnTo>
                  <a:pt x="0" y="0"/>
                </a:lnTo>
                <a:lnTo>
                  <a:pt x="1298" y="0"/>
                </a:lnTo>
              </a:path>
            </a:pathLst>
          </a:custGeom>
          <a:solidFill>
            <a:schemeClr val="accent1"/>
          </a:solidFill>
          <a:ln w="12700" cap="rnd">
            <a:noFill/>
            <a:round/>
            <a:headEnd/>
            <a:tailEnd/>
          </a:ln>
        </p:spPr>
        <p:txBody>
          <a:bodyPr/>
          <a:lstStyle/>
          <a:p>
            <a:endParaRPr lang="en-US"/>
          </a:p>
        </p:txBody>
      </p:sp>
      <p:sp>
        <p:nvSpPr>
          <p:cNvPr id="39" name="Freeform 4"/>
          <p:cNvSpPr>
            <a:spLocks/>
          </p:cNvSpPr>
          <p:nvPr/>
        </p:nvSpPr>
        <p:spPr bwMode="blackWhite">
          <a:xfrm>
            <a:off x="8189913" y="419100"/>
            <a:ext cx="498475" cy="234950"/>
          </a:xfrm>
          <a:custGeom>
            <a:avLst/>
            <a:gdLst>
              <a:gd name="T0" fmla="*/ 1298 w 1636"/>
              <a:gd name="T1" fmla="*/ 866 h 867"/>
              <a:gd name="T2" fmla="*/ 1635 w 1636"/>
              <a:gd name="T3" fmla="*/ 0 h 867"/>
              <a:gd name="T4" fmla="*/ 352 w 1636"/>
              <a:gd name="T5" fmla="*/ 0 h 867"/>
              <a:gd name="T6" fmla="*/ 0 w 1636"/>
              <a:gd name="T7" fmla="*/ 866 h 867"/>
              <a:gd name="T8" fmla="*/ 1298 w 1636"/>
              <a:gd name="T9" fmla="*/ 866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866"/>
                </a:moveTo>
                <a:lnTo>
                  <a:pt x="1635" y="0"/>
                </a:lnTo>
                <a:lnTo>
                  <a:pt x="352" y="0"/>
                </a:lnTo>
                <a:lnTo>
                  <a:pt x="0" y="866"/>
                </a:lnTo>
                <a:lnTo>
                  <a:pt x="1298" y="866"/>
                </a:lnTo>
              </a:path>
            </a:pathLst>
          </a:custGeom>
          <a:solidFill>
            <a:schemeClr val="accent6">
              <a:alpha val="50000"/>
            </a:schemeClr>
          </a:solidFill>
          <a:ln w="12700" cap="rnd">
            <a:noFill/>
            <a:round/>
            <a:headEnd/>
            <a:tailEnd/>
          </a:ln>
        </p:spPr>
        <p:txBody>
          <a:bodyPr/>
          <a:lstStyle/>
          <a:p>
            <a:endParaRPr lang="en-US"/>
          </a:p>
        </p:txBody>
      </p:sp>
      <p:sp>
        <p:nvSpPr>
          <p:cNvPr id="79879" name="Freeform 5"/>
          <p:cNvSpPr>
            <a:spLocks/>
          </p:cNvSpPr>
          <p:nvPr/>
        </p:nvSpPr>
        <p:spPr bwMode="blackWhite">
          <a:xfrm>
            <a:off x="7848600" y="168275"/>
            <a:ext cx="427038" cy="482600"/>
          </a:xfrm>
          <a:custGeom>
            <a:avLst/>
            <a:gdLst>
              <a:gd name="T0" fmla="*/ 2147483647 w 1402"/>
              <a:gd name="T1" fmla="*/ 2147483647 h 1787"/>
              <a:gd name="T2" fmla="*/ 2147483647 w 1402"/>
              <a:gd name="T3" fmla="*/ 0 h 1787"/>
              <a:gd name="T4" fmla="*/ 0 w 1402"/>
              <a:gd name="T5" fmla="*/ 0 h 1787"/>
              <a:gd name="T6" fmla="*/ 0 w 1402"/>
              <a:gd name="T7" fmla="*/ 2147483647 h 1787"/>
              <a:gd name="T8" fmla="*/ 2147483647 w 1402"/>
              <a:gd name="T9" fmla="*/ 2147483647 h 1787"/>
              <a:gd name="T10" fmla="*/ 2147483647 w 1402"/>
              <a:gd name="T11" fmla="*/ 2147483647 h 1787"/>
              <a:gd name="T12" fmla="*/ 0 60000 65536"/>
              <a:gd name="T13" fmla="*/ 0 60000 65536"/>
              <a:gd name="T14" fmla="*/ 0 60000 65536"/>
              <a:gd name="T15" fmla="*/ 0 60000 65536"/>
              <a:gd name="T16" fmla="*/ 0 60000 65536"/>
              <a:gd name="T17" fmla="*/ 0 60000 65536"/>
              <a:gd name="T18" fmla="*/ 0 w 1402"/>
              <a:gd name="T19" fmla="*/ 0 h 1787"/>
              <a:gd name="T20" fmla="*/ 1402 w 1402"/>
              <a:gd name="T21" fmla="*/ 1787 h 1787"/>
            </a:gdLst>
            <a:ahLst/>
            <a:cxnLst>
              <a:cxn ang="T12">
                <a:pos x="T0" y="T1"/>
              </a:cxn>
              <a:cxn ang="T13">
                <a:pos x="T2" y="T3"/>
              </a:cxn>
              <a:cxn ang="T14">
                <a:pos x="T4" y="T5"/>
              </a:cxn>
              <a:cxn ang="T15">
                <a:pos x="T6" y="T7"/>
              </a:cxn>
              <a:cxn ang="T16">
                <a:pos x="T8" y="T9"/>
              </a:cxn>
              <a:cxn ang="T17">
                <a:pos x="T10" y="T11"/>
              </a:cxn>
            </a:cxnLst>
            <a:rect l="T18" t="T19" r="T20" b="T21"/>
            <a:pathLst>
              <a:path w="1402" h="1787">
                <a:moveTo>
                  <a:pt x="1401" y="884"/>
                </a:moveTo>
                <a:lnTo>
                  <a:pt x="1032" y="0"/>
                </a:lnTo>
                <a:lnTo>
                  <a:pt x="0" y="0"/>
                </a:lnTo>
                <a:lnTo>
                  <a:pt x="0" y="1786"/>
                </a:lnTo>
                <a:lnTo>
                  <a:pt x="1032" y="1786"/>
                </a:lnTo>
                <a:lnTo>
                  <a:pt x="1401" y="884"/>
                </a:lnTo>
              </a:path>
            </a:pathLst>
          </a:custGeom>
          <a:solidFill>
            <a:schemeClr val="accent2">
              <a:alpha val="50195"/>
            </a:schemeClr>
          </a:solidFill>
          <a:ln w="12700" cap="rnd">
            <a:noFill/>
            <a:round/>
            <a:headEnd/>
            <a:tailEnd/>
          </a:ln>
        </p:spPr>
        <p:txBody>
          <a:bodyPr/>
          <a:lstStyle/>
          <a:p>
            <a:endParaRPr lang="en-US"/>
          </a:p>
        </p:txBody>
      </p:sp>
      <p:sp>
        <p:nvSpPr>
          <p:cNvPr id="79880" name="TextBox 43"/>
          <p:cNvSpPr txBox="1">
            <a:spLocks noChangeArrowheads="1"/>
          </p:cNvSpPr>
          <p:nvPr/>
        </p:nvSpPr>
        <p:spPr bwMode="auto">
          <a:xfrm>
            <a:off x="685800" y="976313"/>
            <a:ext cx="7848600" cy="350837"/>
          </a:xfrm>
          <a:prstGeom prst="rect">
            <a:avLst/>
          </a:prstGeom>
          <a:noFill/>
          <a:ln w="9525">
            <a:noFill/>
            <a:miter lim="800000"/>
            <a:headEnd/>
            <a:tailEnd/>
          </a:ln>
        </p:spPr>
        <p:txBody>
          <a:bodyPr>
            <a:spAutoFit/>
          </a:bodyPr>
          <a:lstStyle/>
          <a:p>
            <a:r>
              <a:rPr lang="en-US" sz="1600"/>
              <a:t>Boils down to the difference between driving a Lincoln Town Car and a Ferrari:</a:t>
            </a:r>
          </a:p>
        </p:txBody>
      </p:sp>
      <p:pic>
        <p:nvPicPr>
          <p:cNvPr id="79881" name="Picture 22" descr="lincoln town car.tiff"/>
          <p:cNvPicPr>
            <a:picLocks noChangeAspect="1"/>
          </p:cNvPicPr>
          <p:nvPr/>
        </p:nvPicPr>
        <p:blipFill>
          <a:blip r:embed="rId2"/>
          <a:srcRect/>
          <a:stretch>
            <a:fillRect/>
          </a:stretch>
        </p:blipFill>
        <p:spPr bwMode="auto">
          <a:xfrm>
            <a:off x="1143000" y="4146550"/>
            <a:ext cx="3168650" cy="1416050"/>
          </a:xfrm>
          <a:prstGeom prst="rect">
            <a:avLst/>
          </a:prstGeom>
          <a:noFill/>
          <a:ln w="9525">
            <a:noFill/>
            <a:miter lim="800000"/>
            <a:headEnd/>
            <a:tailEnd/>
          </a:ln>
        </p:spPr>
      </p:pic>
      <p:pic>
        <p:nvPicPr>
          <p:cNvPr id="79882" name="Picture 23" descr="ferrari.tiff"/>
          <p:cNvPicPr>
            <a:picLocks noChangeAspect="1"/>
          </p:cNvPicPr>
          <p:nvPr/>
        </p:nvPicPr>
        <p:blipFill>
          <a:blip r:embed="rId3"/>
          <a:srcRect l="1517" t="5737" b="5737"/>
          <a:stretch>
            <a:fillRect/>
          </a:stretch>
        </p:blipFill>
        <p:spPr bwMode="auto">
          <a:xfrm>
            <a:off x="5410200" y="4191000"/>
            <a:ext cx="2573338" cy="1222375"/>
          </a:xfrm>
          <a:prstGeom prst="rect">
            <a:avLst/>
          </a:prstGeom>
          <a:noFill/>
          <a:ln w="9525">
            <a:noFill/>
            <a:miter lim="800000"/>
            <a:headEnd/>
            <a:tailEnd/>
          </a:ln>
        </p:spPr>
      </p:pic>
      <p:sp>
        <p:nvSpPr>
          <p:cNvPr id="79883" name="TextBox 24"/>
          <p:cNvSpPr txBox="1">
            <a:spLocks noChangeArrowheads="1"/>
          </p:cNvSpPr>
          <p:nvPr/>
        </p:nvSpPr>
        <p:spPr bwMode="auto">
          <a:xfrm>
            <a:off x="4191000" y="4603750"/>
            <a:ext cx="838200" cy="319088"/>
          </a:xfrm>
          <a:prstGeom prst="rect">
            <a:avLst/>
          </a:prstGeom>
          <a:noFill/>
          <a:ln w="9525">
            <a:noFill/>
            <a:miter lim="800000"/>
            <a:headEnd/>
            <a:tailEnd/>
          </a:ln>
        </p:spPr>
        <p:txBody>
          <a:bodyPr>
            <a:spAutoFit/>
          </a:bodyPr>
          <a:lstStyle/>
          <a:p>
            <a:r>
              <a:rPr lang="en-US" sz="1400"/>
              <a:t>vs</a:t>
            </a:r>
          </a:p>
        </p:txBody>
      </p:sp>
      <p:sp>
        <p:nvSpPr>
          <p:cNvPr id="79884" name="Rounded Rectangle 12"/>
          <p:cNvSpPr>
            <a:spLocks noChangeArrowheads="1"/>
          </p:cNvSpPr>
          <p:nvPr/>
        </p:nvSpPr>
        <p:spPr bwMode="auto">
          <a:xfrm>
            <a:off x="1676400" y="1524000"/>
            <a:ext cx="5791200" cy="2141538"/>
          </a:xfrm>
          <a:prstGeom prst="roundRect">
            <a:avLst>
              <a:gd name="adj" fmla="val 16667"/>
            </a:avLst>
          </a:prstGeom>
          <a:solidFill>
            <a:schemeClr val="bg1"/>
          </a:solidFill>
          <a:ln w="12700">
            <a:solidFill>
              <a:schemeClr val="accent2"/>
            </a:solidFill>
            <a:round/>
            <a:headEnd/>
            <a:tailEnd/>
          </a:ln>
        </p:spPr>
        <p:txBody>
          <a:bodyPr lIns="54000" tIns="54000" rIns="54000" bIns="54000" anchorCtr="1">
            <a:spAutoFit/>
          </a:bodyPr>
          <a:lstStyle/>
          <a:p>
            <a:pPr>
              <a:lnSpc>
                <a:spcPct val="150000"/>
              </a:lnSpc>
            </a:pPr>
            <a:r>
              <a:rPr lang="en-US" sz="1600"/>
              <a:t>"When you're in the Lincoln Town Car [a big law firm] and you go over a bump in the road, you don't really feel it that much. In turn, boutiques are the Ferrari. When you hit a bump, you really feel it. But you can also turn on a dime, which you can't do in the Town Car.”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ext Box 12"/>
          <p:cNvSpPr txBox="1">
            <a:spLocks noChangeArrowheads="1"/>
          </p:cNvSpPr>
          <p:nvPr/>
        </p:nvSpPr>
        <p:spPr bwMode="gray">
          <a:xfrm>
            <a:off x="838200" y="6324600"/>
            <a:ext cx="4895850" cy="538163"/>
          </a:xfrm>
          <a:prstGeom prst="rect">
            <a:avLst/>
          </a:prstGeom>
          <a:noFill/>
          <a:ln w="12700">
            <a:noFill/>
            <a:miter lim="800000"/>
            <a:headEnd/>
            <a:tailEnd/>
          </a:ln>
        </p:spPr>
        <p:txBody>
          <a:bodyPr wrap="none" lIns="73152" tIns="73152" rIns="73152" bIns="73152" anchorCtr="1">
            <a:spAutoFit/>
          </a:bodyPr>
          <a:lstStyle/>
          <a:p>
            <a:pPr algn="l"/>
            <a:r>
              <a:rPr lang="en-US" sz="800" baseline="30000" dirty="0"/>
              <a:t>1</a:t>
            </a:r>
            <a:r>
              <a:rPr lang="en-US" sz="800" dirty="0"/>
              <a:t> Source: “State of Technology in the Law”, March Chandler, January 2007</a:t>
            </a:r>
          </a:p>
          <a:p>
            <a:pPr algn="l"/>
            <a:r>
              <a:rPr lang="en-US" sz="800" baseline="30000" dirty="0"/>
              <a:t>2 </a:t>
            </a:r>
            <a:r>
              <a:rPr lang="en-US" sz="800" dirty="0"/>
              <a:t> Source: Richard Susskind, </a:t>
            </a:r>
            <a:r>
              <a:rPr lang="en-US" sz="800" u="sng" dirty="0"/>
              <a:t>The End of Lawyers?: Rethinking the Nature of Legal Service</a:t>
            </a:r>
            <a:r>
              <a:rPr lang="en-US" sz="800" dirty="0"/>
              <a:t>, (2009)</a:t>
            </a:r>
            <a:endParaRPr lang="en-US" sz="800" u="sng" dirty="0"/>
          </a:p>
          <a:p>
            <a:pPr algn="l"/>
            <a:endParaRPr lang="en-US" sz="800" dirty="0"/>
          </a:p>
        </p:txBody>
      </p:sp>
      <p:sp>
        <p:nvSpPr>
          <p:cNvPr id="59395" name="Rounded Rectangle 10"/>
          <p:cNvSpPr>
            <a:spLocks noChangeArrowheads="1"/>
          </p:cNvSpPr>
          <p:nvPr/>
        </p:nvSpPr>
        <p:spPr bwMode="auto">
          <a:xfrm>
            <a:off x="609600" y="1066800"/>
            <a:ext cx="7924800" cy="889000"/>
          </a:xfrm>
          <a:prstGeom prst="roundRect">
            <a:avLst>
              <a:gd name="adj" fmla="val 16667"/>
            </a:avLst>
          </a:prstGeom>
          <a:solidFill>
            <a:schemeClr val="bg1"/>
          </a:solidFill>
          <a:ln w="12700">
            <a:solidFill>
              <a:srgbClr val="000066"/>
            </a:solidFill>
            <a:round/>
            <a:headEnd/>
            <a:tailEnd/>
          </a:ln>
        </p:spPr>
        <p:txBody>
          <a:bodyPr lIns="54000" tIns="54000" rIns="54000" bIns="54000" anchorCtr="1">
            <a:spAutoFit/>
          </a:bodyPr>
          <a:lstStyle/>
          <a:p>
            <a:pPr algn="l"/>
            <a:r>
              <a:rPr lang="en-US" sz="1600"/>
              <a:t>The legal industry seems to be “the last vestige of the medieval guild system to survive into the 21</a:t>
            </a:r>
            <a:r>
              <a:rPr lang="en-US" sz="1600" baseline="30000"/>
              <a:t>st</a:t>
            </a:r>
            <a:r>
              <a:rPr lang="en-US" sz="1600"/>
              <a:t> century.”</a:t>
            </a:r>
            <a:r>
              <a:rPr lang="en-US" sz="1600" baseline="30000"/>
              <a:t>1 </a:t>
            </a:r>
          </a:p>
          <a:p>
            <a:pPr algn="l"/>
            <a:endParaRPr lang="en-US" sz="1600" baseline="30000"/>
          </a:p>
        </p:txBody>
      </p:sp>
      <p:sp>
        <p:nvSpPr>
          <p:cNvPr id="59396" name="Rounded Rectangle 10"/>
          <p:cNvSpPr>
            <a:spLocks noChangeArrowheads="1"/>
          </p:cNvSpPr>
          <p:nvPr/>
        </p:nvSpPr>
        <p:spPr bwMode="auto">
          <a:xfrm>
            <a:off x="609600" y="2819400"/>
            <a:ext cx="7924800" cy="1755775"/>
          </a:xfrm>
          <a:prstGeom prst="roundRect">
            <a:avLst>
              <a:gd name="adj" fmla="val 16667"/>
            </a:avLst>
          </a:prstGeom>
          <a:solidFill>
            <a:schemeClr val="bg1"/>
          </a:solidFill>
          <a:ln w="12700">
            <a:solidFill>
              <a:srgbClr val="000066"/>
            </a:solidFill>
            <a:round/>
            <a:headEnd/>
            <a:tailEnd/>
          </a:ln>
        </p:spPr>
        <p:txBody>
          <a:bodyPr lIns="54000" tIns="54000" rIns="54000" bIns="54000" anchorCtr="1">
            <a:spAutoFit/>
          </a:bodyPr>
          <a:lstStyle/>
          <a:p>
            <a:pPr algn="l"/>
            <a:r>
              <a:rPr lang="en-US" sz="1600"/>
              <a:t>“But new technologies, methods of production and innovations had served to displace most of the associated craftsmen. I reflected upon the legal world and the possible impact of information technology. And I wondered whether lawyers might fade from society as other craftsmen have done over the centuries.”</a:t>
            </a:r>
            <a:r>
              <a:rPr lang="en-US" sz="1600" baseline="30000"/>
              <a:t>2</a:t>
            </a:r>
          </a:p>
          <a:p>
            <a:pPr algn="l"/>
            <a:endParaRPr lang="en-US" sz="1600" baseline="300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81000" y="457200"/>
            <a:ext cx="8345488" cy="290513"/>
          </a:xfrm>
        </p:spPr>
        <p:txBody>
          <a:bodyPr/>
          <a:lstStyle/>
          <a:p>
            <a:r>
              <a:rPr lang="en-US" sz="1800" smtClean="0"/>
              <a:t>Why the boutique model is innovative: “boutiques fill niches”</a:t>
            </a:r>
            <a:r>
              <a:rPr lang="en-US" sz="1800" baseline="30000" smtClean="0"/>
              <a:t>1</a:t>
            </a:r>
          </a:p>
        </p:txBody>
      </p:sp>
      <p:sp>
        <p:nvSpPr>
          <p:cNvPr id="80899" name="Rectangle 19"/>
          <p:cNvSpPr>
            <a:spLocks noChangeArrowheads="1"/>
          </p:cNvSpPr>
          <p:nvPr/>
        </p:nvSpPr>
        <p:spPr bwMode="auto">
          <a:xfrm>
            <a:off x="609600" y="1462088"/>
            <a:ext cx="7848600" cy="2271712"/>
          </a:xfrm>
          <a:prstGeom prst="rect">
            <a:avLst/>
          </a:prstGeom>
          <a:solidFill>
            <a:schemeClr val="bg1"/>
          </a:solidFill>
          <a:ln w="6350">
            <a:solidFill>
              <a:schemeClr val="accent2"/>
            </a:solidFill>
            <a:miter lim="800000"/>
            <a:headEnd type="none" w="sm" len="sm"/>
            <a:tailEnd type="none" w="sm" len="sm"/>
          </a:ln>
        </p:spPr>
        <p:txBody>
          <a:bodyPr tIns="91440" bIns="91440"/>
          <a:lstStyle/>
          <a:p>
            <a:pPr marL="177800" indent="-177800" algn="l">
              <a:lnSpc>
                <a:spcPct val="110000"/>
              </a:lnSpc>
              <a:buFont typeface="Wingdings" pitchFamily="-97" charset="2"/>
              <a:buChar char="§"/>
            </a:pPr>
            <a:r>
              <a:rPr lang="en-US" sz="1600" b="0"/>
              <a:t>Rely on referrals</a:t>
            </a:r>
            <a:r>
              <a:rPr lang="en-US" sz="1600" b="0" baseline="30000"/>
              <a:t>2</a:t>
            </a:r>
          </a:p>
          <a:p>
            <a:pPr marL="177800" indent="-177800" algn="l">
              <a:lnSpc>
                <a:spcPct val="110000"/>
              </a:lnSpc>
            </a:pPr>
            <a:r>
              <a:rPr lang="en-US" sz="1600" b="0"/>
              <a:t> </a:t>
            </a:r>
            <a:endParaRPr lang="nl-NL" sz="1600" b="0"/>
          </a:p>
          <a:p>
            <a:pPr marL="177800" indent="-177800" algn="l">
              <a:lnSpc>
                <a:spcPct val="110000"/>
              </a:lnSpc>
              <a:buFont typeface="Wingdings" pitchFamily="-97" charset="2"/>
              <a:buChar char="§"/>
            </a:pPr>
            <a:r>
              <a:rPr lang="en-US" sz="1600" b="0"/>
              <a:t>Focus on their core strengths and expertise</a:t>
            </a:r>
          </a:p>
          <a:p>
            <a:pPr marL="177800" indent="-177800" algn="l">
              <a:lnSpc>
                <a:spcPct val="110000"/>
              </a:lnSpc>
            </a:pPr>
            <a:endParaRPr lang="nl-NL" sz="1600" b="0"/>
          </a:p>
          <a:p>
            <a:pPr marL="177800" indent="-177800" algn="l">
              <a:lnSpc>
                <a:spcPct val="110000"/>
              </a:lnSpc>
              <a:buFont typeface="Wingdings" pitchFamily="-97" charset="2"/>
              <a:buChar char="§"/>
            </a:pPr>
            <a:r>
              <a:rPr lang="en-US" sz="1600" b="0"/>
              <a:t>Give clients more time and attention: especially smaller clients</a:t>
            </a:r>
            <a:endParaRPr lang="nl-NL" sz="1600" b="0"/>
          </a:p>
          <a:p>
            <a:pPr marL="177800" indent="-177800" algn="l">
              <a:lnSpc>
                <a:spcPct val="110000"/>
              </a:lnSpc>
            </a:pPr>
            <a:endParaRPr lang="nl-NL" sz="1600" b="0"/>
          </a:p>
          <a:p>
            <a:pPr marL="177800" indent="-177800" algn="l">
              <a:lnSpc>
                <a:spcPct val="110000"/>
              </a:lnSpc>
              <a:buFont typeface="Wingdings" pitchFamily="-97" charset="2"/>
              <a:buChar char="§"/>
            </a:pPr>
            <a:r>
              <a:rPr lang="nl-NL" sz="1600" b="0"/>
              <a:t>Respond quickly to economic changes (sometimes)</a:t>
            </a:r>
          </a:p>
          <a:p>
            <a:pPr marL="177800" indent="-177800" algn="l">
              <a:lnSpc>
                <a:spcPct val="110000"/>
              </a:lnSpc>
            </a:pPr>
            <a:endParaRPr lang="nl-NL" sz="1600" b="0"/>
          </a:p>
        </p:txBody>
      </p:sp>
      <p:sp>
        <p:nvSpPr>
          <p:cNvPr id="12" name="Freeform 2"/>
          <p:cNvSpPr>
            <a:spLocks/>
          </p:cNvSpPr>
          <p:nvPr/>
        </p:nvSpPr>
        <p:spPr bwMode="blackWhite">
          <a:xfrm>
            <a:off x="8612188" y="61913"/>
            <a:ext cx="406400" cy="700087"/>
          </a:xfrm>
          <a:custGeom>
            <a:avLst/>
            <a:gdLst>
              <a:gd name="T0" fmla="*/ 0 w 1331"/>
              <a:gd name="T1" fmla="*/ 2187 h 2591"/>
              <a:gd name="T2" fmla="*/ 784 w 1331"/>
              <a:gd name="T3" fmla="*/ 2187 h 2591"/>
              <a:gd name="T4" fmla="*/ 784 w 1331"/>
              <a:gd name="T5" fmla="*/ 2590 h 2591"/>
              <a:gd name="T6" fmla="*/ 1330 w 1331"/>
              <a:gd name="T7" fmla="*/ 1295 h 2591"/>
              <a:gd name="T8" fmla="*/ 784 w 1331"/>
              <a:gd name="T9" fmla="*/ 0 h 2591"/>
              <a:gd name="T10" fmla="*/ 784 w 1331"/>
              <a:gd name="T11" fmla="*/ 393 h 2591"/>
              <a:gd name="T12" fmla="*/ 0 w 1331"/>
              <a:gd name="T13" fmla="*/ 393 h 2591"/>
              <a:gd name="T14" fmla="*/ 352 w 1331"/>
              <a:gd name="T15" fmla="*/ 1295 h 2591"/>
              <a:gd name="T16" fmla="*/ 0 w 1331"/>
              <a:gd name="T17" fmla="*/ 2187 h 25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1"/>
              <a:gd name="T28" fmla="*/ 0 h 2591"/>
              <a:gd name="T29" fmla="*/ 1331 w 1331"/>
              <a:gd name="T30" fmla="*/ 2591 h 25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1" h="2591">
                <a:moveTo>
                  <a:pt x="0" y="2187"/>
                </a:moveTo>
                <a:lnTo>
                  <a:pt x="784" y="2187"/>
                </a:lnTo>
                <a:lnTo>
                  <a:pt x="784" y="2590"/>
                </a:lnTo>
                <a:lnTo>
                  <a:pt x="1330" y="1295"/>
                </a:lnTo>
                <a:lnTo>
                  <a:pt x="784" y="0"/>
                </a:lnTo>
                <a:lnTo>
                  <a:pt x="784" y="393"/>
                </a:lnTo>
                <a:lnTo>
                  <a:pt x="0" y="393"/>
                </a:lnTo>
                <a:lnTo>
                  <a:pt x="352" y="1295"/>
                </a:lnTo>
                <a:lnTo>
                  <a:pt x="0" y="2187"/>
                </a:lnTo>
              </a:path>
            </a:pathLst>
          </a:custGeom>
          <a:solidFill>
            <a:schemeClr val="accent6">
              <a:alpha val="50000"/>
            </a:schemeClr>
          </a:solidFill>
          <a:ln w="12700" cap="rnd">
            <a:noFill/>
            <a:round/>
            <a:headEnd/>
            <a:tailEnd/>
          </a:ln>
        </p:spPr>
        <p:txBody>
          <a:bodyPr/>
          <a:lstStyle/>
          <a:p>
            <a:endParaRPr lang="en-US"/>
          </a:p>
        </p:txBody>
      </p:sp>
      <p:sp>
        <p:nvSpPr>
          <p:cNvPr id="80901" name="Freeform 3"/>
          <p:cNvSpPr>
            <a:spLocks/>
          </p:cNvSpPr>
          <p:nvPr/>
        </p:nvSpPr>
        <p:spPr bwMode="blackWhite">
          <a:xfrm>
            <a:off x="8189913" y="168275"/>
            <a:ext cx="498475" cy="233363"/>
          </a:xfrm>
          <a:custGeom>
            <a:avLst/>
            <a:gdLst>
              <a:gd name="T0" fmla="*/ 2147483647 w 1636"/>
              <a:gd name="T1" fmla="*/ 0 h 867"/>
              <a:gd name="T2" fmla="*/ 2147483647 w 1636"/>
              <a:gd name="T3" fmla="*/ 2147483647 h 867"/>
              <a:gd name="T4" fmla="*/ 2147483647 w 1636"/>
              <a:gd name="T5" fmla="*/ 2147483647 h 867"/>
              <a:gd name="T6" fmla="*/ 0 w 1636"/>
              <a:gd name="T7" fmla="*/ 0 h 867"/>
              <a:gd name="T8" fmla="*/ 2147483647 w 1636"/>
              <a:gd name="T9" fmla="*/ 0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0"/>
                </a:moveTo>
                <a:lnTo>
                  <a:pt x="1635" y="866"/>
                </a:lnTo>
                <a:lnTo>
                  <a:pt x="368" y="866"/>
                </a:lnTo>
                <a:lnTo>
                  <a:pt x="0" y="0"/>
                </a:lnTo>
                <a:lnTo>
                  <a:pt x="1298" y="0"/>
                </a:lnTo>
              </a:path>
            </a:pathLst>
          </a:custGeom>
          <a:solidFill>
            <a:schemeClr val="accent1"/>
          </a:solidFill>
          <a:ln w="12700" cap="rnd">
            <a:noFill/>
            <a:round/>
            <a:headEnd/>
            <a:tailEnd/>
          </a:ln>
        </p:spPr>
        <p:txBody>
          <a:bodyPr/>
          <a:lstStyle/>
          <a:p>
            <a:endParaRPr lang="en-US"/>
          </a:p>
        </p:txBody>
      </p:sp>
      <p:sp>
        <p:nvSpPr>
          <p:cNvPr id="14" name="Freeform 4"/>
          <p:cNvSpPr>
            <a:spLocks/>
          </p:cNvSpPr>
          <p:nvPr/>
        </p:nvSpPr>
        <p:spPr bwMode="blackWhite">
          <a:xfrm>
            <a:off x="8189913" y="419100"/>
            <a:ext cx="498475" cy="234950"/>
          </a:xfrm>
          <a:custGeom>
            <a:avLst/>
            <a:gdLst>
              <a:gd name="T0" fmla="*/ 1298 w 1636"/>
              <a:gd name="T1" fmla="*/ 866 h 867"/>
              <a:gd name="T2" fmla="*/ 1635 w 1636"/>
              <a:gd name="T3" fmla="*/ 0 h 867"/>
              <a:gd name="T4" fmla="*/ 352 w 1636"/>
              <a:gd name="T5" fmla="*/ 0 h 867"/>
              <a:gd name="T6" fmla="*/ 0 w 1636"/>
              <a:gd name="T7" fmla="*/ 866 h 867"/>
              <a:gd name="T8" fmla="*/ 1298 w 1636"/>
              <a:gd name="T9" fmla="*/ 866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866"/>
                </a:moveTo>
                <a:lnTo>
                  <a:pt x="1635" y="0"/>
                </a:lnTo>
                <a:lnTo>
                  <a:pt x="352" y="0"/>
                </a:lnTo>
                <a:lnTo>
                  <a:pt x="0" y="866"/>
                </a:lnTo>
                <a:lnTo>
                  <a:pt x="1298" y="866"/>
                </a:lnTo>
              </a:path>
            </a:pathLst>
          </a:custGeom>
          <a:solidFill>
            <a:schemeClr val="accent6">
              <a:alpha val="50000"/>
            </a:schemeClr>
          </a:solidFill>
          <a:ln w="12700" cap="rnd">
            <a:noFill/>
            <a:round/>
            <a:headEnd/>
            <a:tailEnd/>
          </a:ln>
        </p:spPr>
        <p:txBody>
          <a:bodyPr/>
          <a:lstStyle/>
          <a:p>
            <a:endParaRPr lang="en-US"/>
          </a:p>
        </p:txBody>
      </p:sp>
      <p:sp>
        <p:nvSpPr>
          <p:cNvPr id="80903" name="Freeform 5"/>
          <p:cNvSpPr>
            <a:spLocks/>
          </p:cNvSpPr>
          <p:nvPr/>
        </p:nvSpPr>
        <p:spPr bwMode="blackWhite">
          <a:xfrm>
            <a:off x="7848600" y="168275"/>
            <a:ext cx="427038" cy="482600"/>
          </a:xfrm>
          <a:custGeom>
            <a:avLst/>
            <a:gdLst>
              <a:gd name="T0" fmla="*/ 2147483647 w 1402"/>
              <a:gd name="T1" fmla="*/ 2147483647 h 1787"/>
              <a:gd name="T2" fmla="*/ 2147483647 w 1402"/>
              <a:gd name="T3" fmla="*/ 0 h 1787"/>
              <a:gd name="T4" fmla="*/ 0 w 1402"/>
              <a:gd name="T5" fmla="*/ 0 h 1787"/>
              <a:gd name="T6" fmla="*/ 0 w 1402"/>
              <a:gd name="T7" fmla="*/ 2147483647 h 1787"/>
              <a:gd name="T8" fmla="*/ 2147483647 w 1402"/>
              <a:gd name="T9" fmla="*/ 2147483647 h 1787"/>
              <a:gd name="T10" fmla="*/ 2147483647 w 1402"/>
              <a:gd name="T11" fmla="*/ 2147483647 h 1787"/>
              <a:gd name="T12" fmla="*/ 0 60000 65536"/>
              <a:gd name="T13" fmla="*/ 0 60000 65536"/>
              <a:gd name="T14" fmla="*/ 0 60000 65536"/>
              <a:gd name="T15" fmla="*/ 0 60000 65536"/>
              <a:gd name="T16" fmla="*/ 0 60000 65536"/>
              <a:gd name="T17" fmla="*/ 0 60000 65536"/>
              <a:gd name="T18" fmla="*/ 0 w 1402"/>
              <a:gd name="T19" fmla="*/ 0 h 1787"/>
              <a:gd name="T20" fmla="*/ 1402 w 1402"/>
              <a:gd name="T21" fmla="*/ 1787 h 1787"/>
            </a:gdLst>
            <a:ahLst/>
            <a:cxnLst>
              <a:cxn ang="T12">
                <a:pos x="T0" y="T1"/>
              </a:cxn>
              <a:cxn ang="T13">
                <a:pos x="T2" y="T3"/>
              </a:cxn>
              <a:cxn ang="T14">
                <a:pos x="T4" y="T5"/>
              </a:cxn>
              <a:cxn ang="T15">
                <a:pos x="T6" y="T7"/>
              </a:cxn>
              <a:cxn ang="T16">
                <a:pos x="T8" y="T9"/>
              </a:cxn>
              <a:cxn ang="T17">
                <a:pos x="T10" y="T11"/>
              </a:cxn>
            </a:cxnLst>
            <a:rect l="T18" t="T19" r="T20" b="T21"/>
            <a:pathLst>
              <a:path w="1402" h="1787">
                <a:moveTo>
                  <a:pt x="1401" y="884"/>
                </a:moveTo>
                <a:lnTo>
                  <a:pt x="1032" y="0"/>
                </a:lnTo>
                <a:lnTo>
                  <a:pt x="0" y="0"/>
                </a:lnTo>
                <a:lnTo>
                  <a:pt x="0" y="1786"/>
                </a:lnTo>
                <a:lnTo>
                  <a:pt x="1032" y="1786"/>
                </a:lnTo>
                <a:lnTo>
                  <a:pt x="1401" y="884"/>
                </a:lnTo>
              </a:path>
            </a:pathLst>
          </a:custGeom>
          <a:solidFill>
            <a:schemeClr val="accent2">
              <a:alpha val="50195"/>
            </a:schemeClr>
          </a:solidFill>
          <a:ln w="12700" cap="rnd">
            <a:noFill/>
            <a:round/>
            <a:headEnd/>
            <a:tailEnd/>
          </a:ln>
        </p:spPr>
        <p:txBody>
          <a:bodyPr/>
          <a:lstStyle/>
          <a:p>
            <a:endParaRPr lang="en-US"/>
          </a:p>
        </p:txBody>
      </p:sp>
      <p:sp>
        <p:nvSpPr>
          <p:cNvPr id="27660" name="Text Box 12"/>
          <p:cNvSpPr txBox="1">
            <a:spLocks noChangeArrowheads="1"/>
          </p:cNvSpPr>
          <p:nvPr/>
        </p:nvSpPr>
        <p:spPr bwMode="gray">
          <a:xfrm>
            <a:off x="762000" y="6037263"/>
            <a:ext cx="7396163" cy="668337"/>
          </a:xfrm>
          <a:prstGeom prst="rect">
            <a:avLst/>
          </a:prstGeom>
          <a:noFill/>
          <a:ln w="12700">
            <a:noFill/>
            <a:miter lim="800000"/>
            <a:headEnd/>
            <a:tailEnd/>
          </a:ln>
        </p:spPr>
        <p:txBody>
          <a:bodyPr wrap="none" lIns="73152" tIns="73152" rIns="73152" bIns="73152" anchorCtr="1">
            <a:spAutoFit/>
          </a:bodyPr>
          <a:lstStyle/>
          <a:p>
            <a:pPr algn="l"/>
            <a:r>
              <a:rPr lang="en-US" sz="800" baseline="30000" dirty="0"/>
              <a:t>1</a:t>
            </a:r>
            <a:r>
              <a:rPr lang="en-US" sz="800" dirty="0"/>
              <a:t> Source: Katie Weeks, “Boutique law firms thrive in entrepreneurial climate: attorneys who go solo discover fringe benefits for themselves, clients;”</a:t>
            </a:r>
          </a:p>
          <a:p>
            <a:pPr algn="l"/>
            <a:r>
              <a:rPr lang="en-US" sz="800" dirty="0"/>
              <a:t>SAN DIEGO BUSINESS JOURNAL, August 7, 2006.</a:t>
            </a:r>
          </a:p>
          <a:p>
            <a:pPr algn="l"/>
            <a:r>
              <a:rPr lang="en-US" sz="800" baseline="30000" dirty="0"/>
              <a:t>2 </a:t>
            </a:r>
            <a:r>
              <a:rPr lang="en-US" sz="800" dirty="0"/>
              <a:t>Source: Alfred L. </a:t>
            </a:r>
            <a:r>
              <a:rPr lang="en-US" sz="800" dirty="0" err="1"/>
              <a:t>Scalan</a:t>
            </a:r>
            <a:r>
              <a:rPr lang="en-US" sz="800" dirty="0"/>
              <a:t>, Jr. &amp; Marc </a:t>
            </a:r>
            <a:r>
              <a:rPr lang="en-US" sz="800" dirty="0" err="1"/>
              <a:t>Seldin</a:t>
            </a:r>
            <a:r>
              <a:rPr lang="en-US" sz="800" dirty="0"/>
              <a:t> Rosen  “</a:t>
            </a:r>
            <a:r>
              <a:rPr lang="en-US" sz="800" dirty="0" err="1"/>
              <a:t>Boutiqu</a:t>
            </a:r>
            <a:r>
              <a:rPr lang="en-US" sz="800" dirty="0"/>
              <a:t> </a:t>
            </a:r>
            <a:r>
              <a:rPr lang="en-US" sz="800" dirty="0" err="1"/>
              <a:t>e</a:t>
            </a:r>
            <a:r>
              <a:rPr lang="en-US" sz="800" dirty="0"/>
              <a:t> Practice” </a:t>
            </a:r>
            <a:r>
              <a:rPr lang="en-US" sz="800" u="sng" dirty="0"/>
              <a:t>The </a:t>
            </a:r>
            <a:r>
              <a:rPr lang="en-US" sz="800" u="sng" dirty="0" err="1"/>
              <a:t>Compleat</a:t>
            </a:r>
            <a:r>
              <a:rPr lang="en-US" sz="800" u="sng" dirty="0"/>
              <a:t> Lawyer</a:t>
            </a:r>
            <a:r>
              <a:rPr lang="en-US" sz="800" dirty="0"/>
              <a:t>, Vol. 13, No. 4, Fall 1996.</a:t>
            </a:r>
            <a:endParaRPr lang="en-US" sz="800" baseline="30000" dirty="0"/>
          </a:p>
          <a:p>
            <a:pPr algn="l"/>
            <a:r>
              <a:rPr lang="en-US" sz="800" baseline="30000" dirty="0"/>
              <a:t> 3</a:t>
            </a:r>
            <a:r>
              <a:rPr lang="en-US" sz="800" dirty="0"/>
              <a:t> Source: Karen Sloan, “Boutique Firms Well-Positioned in Current Economy” THE NATIONAL LAW JOURNAL; December 3, 2008</a:t>
            </a:r>
          </a:p>
        </p:txBody>
      </p:sp>
      <p:grpSp>
        <p:nvGrpSpPr>
          <p:cNvPr id="80905" name="Group 68"/>
          <p:cNvGrpSpPr>
            <a:grpSpLocks/>
          </p:cNvGrpSpPr>
          <p:nvPr/>
        </p:nvGrpSpPr>
        <p:grpSpPr bwMode="auto">
          <a:xfrm>
            <a:off x="763588" y="1066800"/>
            <a:ext cx="7696200" cy="236538"/>
            <a:chOff x="3139" y="777"/>
            <a:chExt cx="2528" cy="77"/>
          </a:xfrm>
        </p:grpSpPr>
        <p:sp>
          <p:nvSpPr>
            <p:cNvPr id="80907" name="Line 44"/>
            <p:cNvSpPr>
              <a:spLocks noChangeShapeType="1"/>
            </p:cNvSpPr>
            <p:nvPr/>
          </p:nvSpPr>
          <p:spPr bwMode="gray">
            <a:xfrm>
              <a:off x="3139" y="815"/>
              <a:ext cx="2528" cy="0"/>
            </a:xfrm>
            <a:prstGeom prst="line">
              <a:avLst/>
            </a:prstGeom>
            <a:noFill/>
            <a:ln w="12700" cap="rnd">
              <a:solidFill>
                <a:schemeClr val="accent1"/>
              </a:solidFill>
              <a:round/>
              <a:headEnd/>
              <a:tailEnd/>
            </a:ln>
          </p:spPr>
          <p:txBody>
            <a:bodyPr wrap="none" anchor="ctr"/>
            <a:lstStyle/>
            <a:p>
              <a:endParaRPr lang="en-US"/>
            </a:p>
          </p:txBody>
        </p:sp>
        <p:sp>
          <p:nvSpPr>
            <p:cNvPr id="80908" name="Rectangle 45"/>
            <p:cNvSpPr>
              <a:spLocks noChangeArrowheads="1"/>
            </p:cNvSpPr>
            <p:nvPr/>
          </p:nvSpPr>
          <p:spPr bwMode="gray">
            <a:xfrm>
              <a:off x="3990" y="777"/>
              <a:ext cx="825" cy="77"/>
            </a:xfrm>
            <a:prstGeom prst="rect">
              <a:avLst/>
            </a:prstGeom>
            <a:solidFill>
              <a:schemeClr val="bg1"/>
            </a:solidFill>
            <a:ln w="12700" cap="rnd">
              <a:noFill/>
              <a:miter lim="800000"/>
              <a:headEnd/>
              <a:tailEnd/>
            </a:ln>
          </p:spPr>
          <p:txBody>
            <a:bodyPr wrap="none" lIns="72000" tIns="0" rIns="72000" bIns="0" anchor="b" anchorCtr="1">
              <a:spAutoFit/>
            </a:bodyPr>
            <a:lstStyle/>
            <a:p>
              <a:pPr>
                <a:lnSpc>
                  <a:spcPct val="95000"/>
                </a:lnSpc>
              </a:pPr>
              <a:r>
                <a:rPr lang="en-US" sz="1600"/>
                <a:t>What Boutiques Do Well</a:t>
              </a:r>
            </a:p>
          </p:txBody>
        </p:sp>
      </p:grpSp>
      <p:sp>
        <p:nvSpPr>
          <p:cNvPr id="80906" name="Rounded Rectangle 14"/>
          <p:cNvSpPr>
            <a:spLocks noChangeArrowheads="1"/>
          </p:cNvSpPr>
          <p:nvPr/>
        </p:nvSpPr>
        <p:spPr bwMode="auto">
          <a:xfrm>
            <a:off x="2133600" y="4038600"/>
            <a:ext cx="4953000" cy="1731963"/>
          </a:xfrm>
          <a:prstGeom prst="roundRect">
            <a:avLst>
              <a:gd name="adj" fmla="val 16667"/>
            </a:avLst>
          </a:prstGeom>
          <a:solidFill>
            <a:schemeClr val="bg1"/>
          </a:solidFill>
          <a:ln w="12700">
            <a:solidFill>
              <a:schemeClr val="accent2"/>
            </a:solidFill>
            <a:round/>
            <a:headEnd/>
            <a:tailEnd/>
          </a:ln>
        </p:spPr>
        <p:txBody>
          <a:bodyPr lIns="54000" tIns="54000" rIns="54000" bIns="54000" anchorCtr="1">
            <a:spAutoFit/>
          </a:bodyPr>
          <a:lstStyle/>
          <a:p>
            <a:pPr>
              <a:lnSpc>
                <a:spcPct val="150000"/>
              </a:lnSpc>
            </a:pPr>
            <a:r>
              <a:rPr lang="en-US" sz="1600" b="0"/>
              <a:t>"One of the great benefits of a general practice firm is that you are hedging your bets. If you are a boutique, to some degree you are putting all your eggs in one basket."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gray">
          <a:xfrm>
            <a:off x="609600" y="1081088"/>
            <a:ext cx="1184275" cy="2427287"/>
          </a:xfrm>
          <a:prstGeom prst="rect">
            <a:avLst/>
          </a:prstGeom>
          <a:solidFill>
            <a:schemeClr val="accent2"/>
          </a:solidFill>
          <a:ln w="12700">
            <a:noFill/>
            <a:miter lim="800000"/>
            <a:headEnd/>
            <a:tailEnd/>
          </a:ln>
        </p:spPr>
        <p:txBody>
          <a:bodyPr lIns="72000" tIns="72000" rIns="72000" bIns="72000" anchor="ctr"/>
          <a:lstStyle/>
          <a:p>
            <a:r>
              <a:rPr lang="en-US" sz="1600">
                <a:solidFill>
                  <a:schemeClr val="bg1"/>
                </a:solidFill>
              </a:rPr>
              <a:t>Not very Innovative</a:t>
            </a:r>
          </a:p>
        </p:txBody>
      </p:sp>
      <p:sp>
        <p:nvSpPr>
          <p:cNvPr id="81923" name="Rectangle 3"/>
          <p:cNvSpPr>
            <a:spLocks noChangeArrowheads="1"/>
          </p:cNvSpPr>
          <p:nvPr/>
        </p:nvSpPr>
        <p:spPr bwMode="gray">
          <a:xfrm>
            <a:off x="609600" y="3744913"/>
            <a:ext cx="1184275" cy="2427287"/>
          </a:xfrm>
          <a:prstGeom prst="rect">
            <a:avLst/>
          </a:prstGeom>
          <a:solidFill>
            <a:schemeClr val="accent2"/>
          </a:solidFill>
          <a:ln w="12700">
            <a:noFill/>
            <a:miter lim="800000"/>
            <a:headEnd/>
            <a:tailEnd/>
          </a:ln>
        </p:spPr>
        <p:txBody>
          <a:bodyPr lIns="72000" tIns="72000" rIns="72000" bIns="72000" anchor="ctr"/>
          <a:lstStyle/>
          <a:p>
            <a:r>
              <a:rPr lang="en-US" sz="1600">
                <a:solidFill>
                  <a:schemeClr val="bg1"/>
                </a:solidFill>
              </a:rPr>
              <a:t>It is Hard to be Small </a:t>
            </a:r>
          </a:p>
        </p:txBody>
      </p:sp>
      <p:sp>
        <p:nvSpPr>
          <p:cNvPr id="81924" name="Rectangle 5"/>
          <p:cNvSpPr>
            <a:spLocks noGrp="1" noChangeArrowheads="1"/>
          </p:cNvSpPr>
          <p:nvPr>
            <p:ph type="title"/>
          </p:nvPr>
        </p:nvSpPr>
        <p:spPr>
          <a:xfrm>
            <a:off x="381000" y="457200"/>
            <a:ext cx="8345488" cy="290513"/>
          </a:xfrm>
        </p:spPr>
        <p:txBody>
          <a:bodyPr/>
          <a:lstStyle/>
          <a:p>
            <a:r>
              <a:rPr lang="en-US" sz="1800" smtClean="0"/>
              <a:t>Why the boutique model is not innovative enough…</a:t>
            </a:r>
          </a:p>
        </p:txBody>
      </p:sp>
      <p:sp>
        <p:nvSpPr>
          <p:cNvPr id="81925" name="Text Box 24"/>
          <p:cNvSpPr txBox="1">
            <a:spLocks noChangeArrowheads="1"/>
          </p:cNvSpPr>
          <p:nvPr/>
        </p:nvSpPr>
        <p:spPr bwMode="gray">
          <a:xfrm>
            <a:off x="2057400" y="3733800"/>
            <a:ext cx="2743200" cy="2438400"/>
          </a:xfrm>
          <a:prstGeom prst="rect">
            <a:avLst/>
          </a:prstGeom>
          <a:noFill/>
          <a:ln w="12700">
            <a:solidFill>
              <a:schemeClr val="accent2"/>
            </a:solidFill>
            <a:miter lim="800000"/>
            <a:headEnd/>
            <a:tailEnd/>
          </a:ln>
        </p:spPr>
        <p:txBody>
          <a:bodyPr lIns="73152" tIns="73152" rIns="73152" bIns="73152" anchor="ctr"/>
          <a:lstStyle/>
          <a:p>
            <a:pPr marL="117475" indent="-117475" algn="l">
              <a:lnSpc>
                <a:spcPct val="100000"/>
              </a:lnSpc>
              <a:spcBef>
                <a:spcPct val="20000"/>
              </a:spcBef>
              <a:buFont typeface="Wingdings" pitchFamily="-97" charset="2"/>
              <a:buChar char="§"/>
            </a:pPr>
            <a:r>
              <a:rPr lang="en-US" sz="1600" b="0"/>
              <a:t>Lack the leverage and durability of their larger rivals</a:t>
            </a:r>
          </a:p>
          <a:p>
            <a:pPr marL="117475" indent="-117475" algn="l">
              <a:lnSpc>
                <a:spcPct val="100000"/>
              </a:lnSpc>
              <a:spcBef>
                <a:spcPct val="20000"/>
              </a:spcBef>
              <a:buFont typeface="Wingdings" pitchFamily="-97" charset="2"/>
              <a:buChar char="§"/>
            </a:pPr>
            <a:r>
              <a:rPr lang="en-US" sz="1600" b="0"/>
              <a:t>When times get tough many firms merge or dissolve</a:t>
            </a:r>
          </a:p>
        </p:txBody>
      </p:sp>
      <p:sp>
        <p:nvSpPr>
          <p:cNvPr id="81926" name="Text Box 24"/>
          <p:cNvSpPr txBox="1">
            <a:spLocks noChangeArrowheads="1"/>
          </p:cNvSpPr>
          <p:nvPr/>
        </p:nvSpPr>
        <p:spPr bwMode="gray">
          <a:xfrm>
            <a:off x="2057400" y="1066800"/>
            <a:ext cx="2743200" cy="2438400"/>
          </a:xfrm>
          <a:prstGeom prst="rect">
            <a:avLst/>
          </a:prstGeom>
          <a:noFill/>
          <a:ln w="12700">
            <a:solidFill>
              <a:schemeClr val="accent2"/>
            </a:solidFill>
            <a:miter lim="800000"/>
            <a:headEnd/>
            <a:tailEnd/>
          </a:ln>
        </p:spPr>
        <p:txBody>
          <a:bodyPr lIns="73152" tIns="73152" rIns="73152" bIns="73152" anchor="ctr"/>
          <a:lstStyle/>
          <a:p>
            <a:pPr marL="117475" indent="-117475" algn="l">
              <a:lnSpc>
                <a:spcPct val="100000"/>
              </a:lnSpc>
              <a:spcBef>
                <a:spcPct val="20000"/>
              </a:spcBef>
              <a:buFont typeface="Wingdings" pitchFamily="-97" charset="2"/>
              <a:buChar char="§"/>
            </a:pPr>
            <a:r>
              <a:rPr lang="en-US" sz="1600" b="0"/>
              <a:t>Same cost structure</a:t>
            </a:r>
          </a:p>
          <a:p>
            <a:pPr marL="117475" indent="-117475" algn="l">
              <a:lnSpc>
                <a:spcPct val="100000"/>
              </a:lnSpc>
              <a:spcBef>
                <a:spcPct val="20000"/>
              </a:spcBef>
              <a:buFont typeface="Wingdings" pitchFamily="-97" charset="2"/>
              <a:buChar char="§"/>
            </a:pPr>
            <a:r>
              <a:rPr lang="en-US" sz="1600" b="0"/>
              <a:t>Over-reliance on “star” partners</a:t>
            </a:r>
          </a:p>
          <a:p>
            <a:pPr marL="117475" indent="-117475" algn="l">
              <a:lnSpc>
                <a:spcPct val="100000"/>
              </a:lnSpc>
              <a:spcBef>
                <a:spcPct val="20000"/>
              </a:spcBef>
              <a:buFont typeface="Wingdings" pitchFamily="-97" charset="2"/>
              <a:buChar char="§"/>
            </a:pPr>
            <a:r>
              <a:rPr lang="en-US" sz="1600" b="0"/>
              <a:t>Expansion blurs the line between boutiques and big law</a:t>
            </a:r>
          </a:p>
        </p:txBody>
      </p:sp>
      <p:grpSp>
        <p:nvGrpSpPr>
          <p:cNvPr id="81927" name="Group 27"/>
          <p:cNvGrpSpPr>
            <a:grpSpLocks/>
          </p:cNvGrpSpPr>
          <p:nvPr/>
        </p:nvGrpSpPr>
        <p:grpSpPr bwMode="auto">
          <a:xfrm>
            <a:off x="5791200" y="990600"/>
            <a:ext cx="2552700" cy="406400"/>
            <a:chOff x="1464" y="2736"/>
            <a:chExt cx="1608" cy="256"/>
          </a:xfrm>
        </p:grpSpPr>
        <p:sp>
          <p:nvSpPr>
            <p:cNvPr id="81939" name="Line 14"/>
            <p:cNvSpPr>
              <a:spLocks noChangeShapeType="1"/>
            </p:cNvSpPr>
            <p:nvPr/>
          </p:nvSpPr>
          <p:spPr bwMode="gray">
            <a:xfrm>
              <a:off x="1464" y="2886"/>
              <a:ext cx="1608" cy="0"/>
            </a:xfrm>
            <a:prstGeom prst="line">
              <a:avLst/>
            </a:prstGeom>
            <a:noFill/>
            <a:ln w="12700">
              <a:solidFill>
                <a:schemeClr val="accent1"/>
              </a:solidFill>
              <a:round/>
              <a:headEnd/>
              <a:tailEnd/>
            </a:ln>
          </p:spPr>
          <p:txBody>
            <a:bodyPr lIns="73152" tIns="73152" rIns="73152" bIns="73152" anchor="ctr" anchorCtr="1"/>
            <a:lstStyle/>
            <a:p>
              <a:endParaRPr lang="en-US"/>
            </a:p>
          </p:txBody>
        </p:sp>
        <p:sp>
          <p:nvSpPr>
            <p:cNvPr id="81940" name="Text Box 15"/>
            <p:cNvSpPr txBox="1">
              <a:spLocks noChangeArrowheads="1"/>
            </p:cNvSpPr>
            <p:nvPr/>
          </p:nvSpPr>
          <p:spPr bwMode="gray">
            <a:xfrm>
              <a:off x="1560" y="2736"/>
              <a:ext cx="1440" cy="256"/>
            </a:xfrm>
            <a:prstGeom prst="rect">
              <a:avLst/>
            </a:prstGeom>
            <a:solidFill>
              <a:schemeClr val="bg1"/>
            </a:solidFill>
            <a:ln w="12700">
              <a:noFill/>
              <a:miter lim="800000"/>
              <a:headEnd/>
              <a:tailEnd/>
            </a:ln>
          </p:spPr>
          <p:txBody>
            <a:bodyPr lIns="73152" tIns="73152" rIns="73152" bIns="73152" anchorCtr="1">
              <a:spAutoFit/>
            </a:bodyPr>
            <a:lstStyle/>
            <a:p>
              <a:pPr>
                <a:spcBef>
                  <a:spcPct val="50000"/>
                </a:spcBef>
              </a:pPr>
              <a:r>
                <a:rPr lang="en-US" sz="1600"/>
                <a:t>Examples of Failure</a:t>
              </a:r>
              <a:endParaRPr lang="en-US" sz="1600" baseline="30000"/>
            </a:p>
          </p:txBody>
        </p:sp>
      </p:grpSp>
      <p:sp>
        <p:nvSpPr>
          <p:cNvPr id="81928" name="AutoShape 31"/>
          <p:cNvSpPr>
            <a:spLocks noChangeArrowheads="1"/>
          </p:cNvSpPr>
          <p:nvPr/>
        </p:nvSpPr>
        <p:spPr bwMode="gray">
          <a:xfrm rot="5400000">
            <a:off x="4273550" y="2203450"/>
            <a:ext cx="2025650" cy="209550"/>
          </a:xfrm>
          <a:prstGeom prst="triangle">
            <a:avLst>
              <a:gd name="adj" fmla="val 50000"/>
            </a:avLst>
          </a:prstGeom>
          <a:solidFill>
            <a:srgbClr val="DDDDDD"/>
          </a:solidFill>
          <a:ln w="12700">
            <a:noFill/>
            <a:miter lim="800000"/>
            <a:headEnd/>
            <a:tailEnd/>
          </a:ln>
        </p:spPr>
        <p:txBody>
          <a:bodyPr wrap="none" lIns="73152" tIns="73152" rIns="73152" bIns="73152" anchor="ctr"/>
          <a:lstStyle/>
          <a:p>
            <a:endParaRPr lang="en-US"/>
          </a:p>
        </p:txBody>
      </p:sp>
      <p:pic>
        <p:nvPicPr>
          <p:cNvPr id="81929" name="Picture 18" descr="Morgan &amp; Finnegan.tiff"/>
          <p:cNvPicPr>
            <a:picLocks noChangeAspect="1"/>
          </p:cNvPicPr>
          <p:nvPr/>
        </p:nvPicPr>
        <p:blipFill>
          <a:blip r:embed="rId2"/>
          <a:srcRect/>
          <a:stretch>
            <a:fillRect/>
          </a:stretch>
        </p:blipFill>
        <p:spPr bwMode="auto">
          <a:xfrm>
            <a:off x="5978525" y="1514475"/>
            <a:ext cx="2178050" cy="628650"/>
          </a:xfrm>
          <a:prstGeom prst="rect">
            <a:avLst/>
          </a:prstGeom>
          <a:noFill/>
          <a:ln w="9525">
            <a:noFill/>
            <a:miter lim="800000"/>
            <a:headEnd/>
            <a:tailEnd/>
          </a:ln>
        </p:spPr>
      </p:pic>
      <p:sp>
        <p:nvSpPr>
          <p:cNvPr id="12" name="Freeform 2"/>
          <p:cNvSpPr>
            <a:spLocks/>
          </p:cNvSpPr>
          <p:nvPr/>
        </p:nvSpPr>
        <p:spPr bwMode="blackWhite">
          <a:xfrm>
            <a:off x="8612188" y="61913"/>
            <a:ext cx="406400" cy="700087"/>
          </a:xfrm>
          <a:custGeom>
            <a:avLst/>
            <a:gdLst>
              <a:gd name="T0" fmla="*/ 0 w 1331"/>
              <a:gd name="T1" fmla="*/ 2187 h 2591"/>
              <a:gd name="T2" fmla="*/ 784 w 1331"/>
              <a:gd name="T3" fmla="*/ 2187 h 2591"/>
              <a:gd name="T4" fmla="*/ 784 w 1331"/>
              <a:gd name="T5" fmla="*/ 2590 h 2591"/>
              <a:gd name="T6" fmla="*/ 1330 w 1331"/>
              <a:gd name="T7" fmla="*/ 1295 h 2591"/>
              <a:gd name="T8" fmla="*/ 784 w 1331"/>
              <a:gd name="T9" fmla="*/ 0 h 2591"/>
              <a:gd name="T10" fmla="*/ 784 w 1331"/>
              <a:gd name="T11" fmla="*/ 393 h 2591"/>
              <a:gd name="T12" fmla="*/ 0 w 1331"/>
              <a:gd name="T13" fmla="*/ 393 h 2591"/>
              <a:gd name="T14" fmla="*/ 352 w 1331"/>
              <a:gd name="T15" fmla="*/ 1295 h 2591"/>
              <a:gd name="T16" fmla="*/ 0 w 1331"/>
              <a:gd name="T17" fmla="*/ 2187 h 25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1"/>
              <a:gd name="T28" fmla="*/ 0 h 2591"/>
              <a:gd name="T29" fmla="*/ 1331 w 1331"/>
              <a:gd name="T30" fmla="*/ 2591 h 25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1" h="2591">
                <a:moveTo>
                  <a:pt x="0" y="2187"/>
                </a:moveTo>
                <a:lnTo>
                  <a:pt x="784" y="2187"/>
                </a:lnTo>
                <a:lnTo>
                  <a:pt x="784" y="2590"/>
                </a:lnTo>
                <a:lnTo>
                  <a:pt x="1330" y="1295"/>
                </a:lnTo>
                <a:lnTo>
                  <a:pt x="784" y="0"/>
                </a:lnTo>
                <a:lnTo>
                  <a:pt x="784" y="393"/>
                </a:lnTo>
                <a:lnTo>
                  <a:pt x="0" y="393"/>
                </a:lnTo>
                <a:lnTo>
                  <a:pt x="352" y="1295"/>
                </a:lnTo>
                <a:lnTo>
                  <a:pt x="0" y="2187"/>
                </a:lnTo>
              </a:path>
            </a:pathLst>
          </a:custGeom>
          <a:solidFill>
            <a:schemeClr val="accent6">
              <a:alpha val="50000"/>
            </a:schemeClr>
          </a:solidFill>
          <a:ln w="12700" cap="rnd">
            <a:noFill/>
            <a:round/>
            <a:headEnd/>
            <a:tailEnd/>
          </a:ln>
        </p:spPr>
        <p:txBody>
          <a:bodyPr/>
          <a:lstStyle/>
          <a:p>
            <a:endParaRPr lang="en-US"/>
          </a:p>
        </p:txBody>
      </p:sp>
      <p:sp>
        <p:nvSpPr>
          <p:cNvPr id="81931" name="Freeform 3"/>
          <p:cNvSpPr>
            <a:spLocks/>
          </p:cNvSpPr>
          <p:nvPr/>
        </p:nvSpPr>
        <p:spPr bwMode="blackWhite">
          <a:xfrm>
            <a:off x="8189913" y="168275"/>
            <a:ext cx="498475" cy="233363"/>
          </a:xfrm>
          <a:custGeom>
            <a:avLst/>
            <a:gdLst>
              <a:gd name="T0" fmla="*/ 2147483647 w 1636"/>
              <a:gd name="T1" fmla="*/ 0 h 867"/>
              <a:gd name="T2" fmla="*/ 2147483647 w 1636"/>
              <a:gd name="T3" fmla="*/ 2147483647 h 867"/>
              <a:gd name="T4" fmla="*/ 2147483647 w 1636"/>
              <a:gd name="T5" fmla="*/ 2147483647 h 867"/>
              <a:gd name="T6" fmla="*/ 0 w 1636"/>
              <a:gd name="T7" fmla="*/ 0 h 867"/>
              <a:gd name="T8" fmla="*/ 2147483647 w 1636"/>
              <a:gd name="T9" fmla="*/ 0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0"/>
                </a:moveTo>
                <a:lnTo>
                  <a:pt x="1635" y="866"/>
                </a:lnTo>
                <a:lnTo>
                  <a:pt x="368" y="866"/>
                </a:lnTo>
                <a:lnTo>
                  <a:pt x="0" y="0"/>
                </a:lnTo>
                <a:lnTo>
                  <a:pt x="1298" y="0"/>
                </a:lnTo>
              </a:path>
            </a:pathLst>
          </a:custGeom>
          <a:solidFill>
            <a:schemeClr val="accent1"/>
          </a:solidFill>
          <a:ln w="12700" cap="rnd">
            <a:noFill/>
            <a:round/>
            <a:headEnd/>
            <a:tailEnd/>
          </a:ln>
        </p:spPr>
        <p:txBody>
          <a:bodyPr/>
          <a:lstStyle/>
          <a:p>
            <a:endParaRPr lang="en-US"/>
          </a:p>
        </p:txBody>
      </p:sp>
      <p:sp>
        <p:nvSpPr>
          <p:cNvPr id="14" name="Freeform 4"/>
          <p:cNvSpPr>
            <a:spLocks/>
          </p:cNvSpPr>
          <p:nvPr/>
        </p:nvSpPr>
        <p:spPr bwMode="blackWhite">
          <a:xfrm>
            <a:off x="8189913" y="419100"/>
            <a:ext cx="498475" cy="234950"/>
          </a:xfrm>
          <a:custGeom>
            <a:avLst/>
            <a:gdLst>
              <a:gd name="T0" fmla="*/ 1298 w 1636"/>
              <a:gd name="T1" fmla="*/ 866 h 867"/>
              <a:gd name="T2" fmla="*/ 1635 w 1636"/>
              <a:gd name="T3" fmla="*/ 0 h 867"/>
              <a:gd name="T4" fmla="*/ 352 w 1636"/>
              <a:gd name="T5" fmla="*/ 0 h 867"/>
              <a:gd name="T6" fmla="*/ 0 w 1636"/>
              <a:gd name="T7" fmla="*/ 866 h 867"/>
              <a:gd name="T8" fmla="*/ 1298 w 1636"/>
              <a:gd name="T9" fmla="*/ 866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866"/>
                </a:moveTo>
                <a:lnTo>
                  <a:pt x="1635" y="0"/>
                </a:lnTo>
                <a:lnTo>
                  <a:pt x="352" y="0"/>
                </a:lnTo>
                <a:lnTo>
                  <a:pt x="0" y="866"/>
                </a:lnTo>
                <a:lnTo>
                  <a:pt x="1298" y="866"/>
                </a:lnTo>
              </a:path>
            </a:pathLst>
          </a:custGeom>
          <a:solidFill>
            <a:schemeClr val="accent6">
              <a:alpha val="50000"/>
            </a:schemeClr>
          </a:solidFill>
          <a:ln w="12700" cap="rnd">
            <a:noFill/>
            <a:round/>
            <a:headEnd/>
            <a:tailEnd/>
          </a:ln>
        </p:spPr>
        <p:txBody>
          <a:bodyPr/>
          <a:lstStyle/>
          <a:p>
            <a:endParaRPr lang="en-US"/>
          </a:p>
        </p:txBody>
      </p:sp>
      <p:sp>
        <p:nvSpPr>
          <p:cNvPr id="81933" name="Freeform 5"/>
          <p:cNvSpPr>
            <a:spLocks/>
          </p:cNvSpPr>
          <p:nvPr/>
        </p:nvSpPr>
        <p:spPr bwMode="blackWhite">
          <a:xfrm>
            <a:off x="7848600" y="168275"/>
            <a:ext cx="427038" cy="482600"/>
          </a:xfrm>
          <a:custGeom>
            <a:avLst/>
            <a:gdLst>
              <a:gd name="T0" fmla="*/ 2147483647 w 1402"/>
              <a:gd name="T1" fmla="*/ 2147483647 h 1787"/>
              <a:gd name="T2" fmla="*/ 2147483647 w 1402"/>
              <a:gd name="T3" fmla="*/ 0 h 1787"/>
              <a:gd name="T4" fmla="*/ 0 w 1402"/>
              <a:gd name="T5" fmla="*/ 0 h 1787"/>
              <a:gd name="T6" fmla="*/ 0 w 1402"/>
              <a:gd name="T7" fmla="*/ 2147483647 h 1787"/>
              <a:gd name="T8" fmla="*/ 2147483647 w 1402"/>
              <a:gd name="T9" fmla="*/ 2147483647 h 1787"/>
              <a:gd name="T10" fmla="*/ 2147483647 w 1402"/>
              <a:gd name="T11" fmla="*/ 2147483647 h 1787"/>
              <a:gd name="T12" fmla="*/ 0 60000 65536"/>
              <a:gd name="T13" fmla="*/ 0 60000 65536"/>
              <a:gd name="T14" fmla="*/ 0 60000 65536"/>
              <a:gd name="T15" fmla="*/ 0 60000 65536"/>
              <a:gd name="T16" fmla="*/ 0 60000 65536"/>
              <a:gd name="T17" fmla="*/ 0 60000 65536"/>
              <a:gd name="T18" fmla="*/ 0 w 1402"/>
              <a:gd name="T19" fmla="*/ 0 h 1787"/>
              <a:gd name="T20" fmla="*/ 1402 w 1402"/>
              <a:gd name="T21" fmla="*/ 1787 h 1787"/>
            </a:gdLst>
            <a:ahLst/>
            <a:cxnLst>
              <a:cxn ang="T12">
                <a:pos x="T0" y="T1"/>
              </a:cxn>
              <a:cxn ang="T13">
                <a:pos x="T2" y="T3"/>
              </a:cxn>
              <a:cxn ang="T14">
                <a:pos x="T4" y="T5"/>
              </a:cxn>
              <a:cxn ang="T15">
                <a:pos x="T6" y="T7"/>
              </a:cxn>
              <a:cxn ang="T16">
                <a:pos x="T8" y="T9"/>
              </a:cxn>
              <a:cxn ang="T17">
                <a:pos x="T10" y="T11"/>
              </a:cxn>
            </a:cxnLst>
            <a:rect l="T18" t="T19" r="T20" b="T21"/>
            <a:pathLst>
              <a:path w="1402" h="1787">
                <a:moveTo>
                  <a:pt x="1401" y="884"/>
                </a:moveTo>
                <a:lnTo>
                  <a:pt x="1032" y="0"/>
                </a:lnTo>
                <a:lnTo>
                  <a:pt x="0" y="0"/>
                </a:lnTo>
                <a:lnTo>
                  <a:pt x="0" y="1786"/>
                </a:lnTo>
                <a:lnTo>
                  <a:pt x="1032" y="1786"/>
                </a:lnTo>
                <a:lnTo>
                  <a:pt x="1401" y="884"/>
                </a:lnTo>
              </a:path>
            </a:pathLst>
          </a:custGeom>
          <a:solidFill>
            <a:schemeClr val="accent2">
              <a:alpha val="50195"/>
            </a:schemeClr>
          </a:solidFill>
          <a:ln w="12700" cap="rnd">
            <a:noFill/>
            <a:round/>
            <a:headEnd/>
            <a:tailEnd/>
          </a:ln>
        </p:spPr>
        <p:txBody>
          <a:bodyPr/>
          <a:lstStyle/>
          <a:p>
            <a:endParaRPr lang="en-US"/>
          </a:p>
        </p:txBody>
      </p:sp>
      <p:sp>
        <p:nvSpPr>
          <p:cNvPr id="81934" name="AutoShape 31"/>
          <p:cNvSpPr>
            <a:spLocks noChangeArrowheads="1"/>
          </p:cNvSpPr>
          <p:nvPr/>
        </p:nvSpPr>
        <p:spPr bwMode="gray">
          <a:xfrm rot="5400000">
            <a:off x="4273550" y="4826000"/>
            <a:ext cx="2025650" cy="209550"/>
          </a:xfrm>
          <a:prstGeom prst="triangle">
            <a:avLst>
              <a:gd name="adj" fmla="val 50000"/>
            </a:avLst>
          </a:prstGeom>
          <a:solidFill>
            <a:srgbClr val="DDDDDD"/>
          </a:solidFill>
          <a:ln w="12700">
            <a:noFill/>
            <a:miter lim="800000"/>
            <a:headEnd/>
            <a:tailEnd/>
          </a:ln>
        </p:spPr>
        <p:txBody>
          <a:bodyPr wrap="none" lIns="73152" tIns="73152" rIns="73152" bIns="73152" anchor="ctr"/>
          <a:lstStyle/>
          <a:p>
            <a:endParaRPr lang="en-US"/>
          </a:p>
        </p:txBody>
      </p:sp>
      <p:sp>
        <p:nvSpPr>
          <p:cNvPr id="81935" name="Text Box 12"/>
          <p:cNvSpPr txBox="1">
            <a:spLocks noChangeArrowheads="1"/>
          </p:cNvSpPr>
          <p:nvPr/>
        </p:nvSpPr>
        <p:spPr bwMode="gray">
          <a:xfrm>
            <a:off x="838200" y="6429375"/>
            <a:ext cx="2881313" cy="276225"/>
          </a:xfrm>
          <a:prstGeom prst="rect">
            <a:avLst/>
          </a:prstGeom>
          <a:noFill/>
          <a:ln w="12700">
            <a:noFill/>
            <a:miter lim="800000"/>
            <a:headEnd/>
            <a:tailEnd/>
          </a:ln>
        </p:spPr>
        <p:txBody>
          <a:bodyPr wrap="none" lIns="73152" tIns="73152" rIns="73152" bIns="73152" anchorCtr="1">
            <a:spAutoFit/>
          </a:bodyPr>
          <a:lstStyle/>
          <a:p>
            <a:r>
              <a:rPr lang="en-US" sz="800" baseline="30000" dirty="0"/>
              <a:t>1</a:t>
            </a:r>
            <a:r>
              <a:rPr lang="en-US" sz="800" dirty="0"/>
              <a:t> Source: </a:t>
            </a:r>
            <a:r>
              <a:rPr lang="en-US" sz="800" dirty="0">
                <a:hlinkClick r:id="rId3"/>
              </a:rPr>
              <a:t>http://en.wikipedia.org/wiki/</a:t>
            </a:r>
            <a:r>
              <a:rPr lang="en-US" sz="800" dirty="0" smtClean="0">
                <a:hlinkClick r:id="rId3"/>
              </a:rPr>
              <a:t>Boutique_law_firm</a:t>
            </a:r>
            <a:r>
              <a:rPr lang="en-US" sz="800" dirty="0" smtClean="0"/>
              <a:t> </a:t>
            </a:r>
            <a:endParaRPr lang="en-US" sz="800" dirty="0"/>
          </a:p>
        </p:txBody>
      </p:sp>
      <p:sp>
        <p:nvSpPr>
          <p:cNvPr id="21" name="Rectangle 16"/>
          <p:cNvSpPr>
            <a:spLocks noChangeArrowheads="1"/>
          </p:cNvSpPr>
          <p:nvPr/>
        </p:nvSpPr>
        <p:spPr bwMode="auto">
          <a:xfrm>
            <a:off x="5807869" y="3810000"/>
            <a:ext cx="2519363" cy="611188"/>
          </a:xfrm>
          <a:prstGeom prst="rect">
            <a:avLst/>
          </a:prstGeom>
          <a:noFill/>
          <a:ln w="9525">
            <a:noFill/>
            <a:miter lim="800000"/>
            <a:headEnd/>
            <a:tailEnd/>
          </a:ln>
        </p:spPr>
        <p:txBody>
          <a:bodyPr wrap="none">
            <a:prstTxWarp prst="textNoShape">
              <a:avLst/>
            </a:prstTxWarp>
            <a:spAutoFit/>
          </a:bodyPr>
          <a:lstStyle/>
          <a:p>
            <a:r>
              <a:rPr lang="en-US" sz="1600"/>
              <a:t>Parker Chapin Flattau &amp;</a:t>
            </a:r>
          </a:p>
          <a:p>
            <a:r>
              <a:rPr lang="en-US" sz="1600"/>
              <a:t> Klimpl, LLP</a:t>
            </a:r>
          </a:p>
        </p:txBody>
      </p:sp>
      <p:sp>
        <p:nvSpPr>
          <p:cNvPr id="22" name="Rectangle 17"/>
          <p:cNvSpPr>
            <a:spLocks noChangeArrowheads="1"/>
          </p:cNvSpPr>
          <p:nvPr/>
        </p:nvSpPr>
        <p:spPr bwMode="auto">
          <a:xfrm>
            <a:off x="6325394" y="4830763"/>
            <a:ext cx="1484313" cy="350837"/>
          </a:xfrm>
          <a:prstGeom prst="rect">
            <a:avLst/>
          </a:prstGeom>
          <a:noFill/>
          <a:ln w="9525">
            <a:noFill/>
            <a:miter lim="800000"/>
            <a:headEnd/>
            <a:tailEnd/>
          </a:ln>
        </p:spPr>
        <p:txBody>
          <a:bodyPr wrap="none">
            <a:prstTxWarp prst="textNoShape">
              <a:avLst/>
            </a:prstTxWarp>
            <a:spAutoFit/>
          </a:bodyPr>
          <a:lstStyle/>
          <a:p>
            <a:r>
              <a:rPr lang="en-US" sz="1600"/>
              <a:t>Cronin &amp; Vris</a:t>
            </a:r>
          </a:p>
        </p:txBody>
      </p:sp>
      <p:sp>
        <p:nvSpPr>
          <p:cNvPr id="26" name="Rectangle 18"/>
          <p:cNvSpPr>
            <a:spLocks noChangeArrowheads="1"/>
          </p:cNvSpPr>
          <p:nvPr/>
        </p:nvSpPr>
        <p:spPr bwMode="auto">
          <a:xfrm>
            <a:off x="6330950" y="3124200"/>
            <a:ext cx="1473200" cy="350838"/>
          </a:xfrm>
          <a:prstGeom prst="rect">
            <a:avLst/>
          </a:prstGeom>
          <a:noFill/>
          <a:ln w="9525">
            <a:noFill/>
            <a:miter lim="800000"/>
            <a:headEnd/>
            <a:tailEnd/>
          </a:ln>
        </p:spPr>
        <p:txBody>
          <a:bodyPr wrap="none">
            <a:prstTxWarp prst="textNoShape">
              <a:avLst/>
            </a:prstTxWarp>
            <a:spAutoFit/>
          </a:bodyPr>
          <a:lstStyle/>
          <a:p>
            <a:r>
              <a:rPr lang="en-US" sz="1600"/>
              <a:t>Fish &amp; Neave</a:t>
            </a:r>
          </a:p>
        </p:txBody>
      </p:sp>
      <p:sp>
        <p:nvSpPr>
          <p:cNvPr id="27" name="Rectangle 19"/>
          <p:cNvSpPr>
            <a:spLocks noChangeArrowheads="1"/>
          </p:cNvSpPr>
          <p:nvPr/>
        </p:nvSpPr>
        <p:spPr bwMode="auto">
          <a:xfrm>
            <a:off x="6040438" y="2438400"/>
            <a:ext cx="2054225" cy="350838"/>
          </a:xfrm>
          <a:prstGeom prst="rect">
            <a:avLst/>
          </a:prstGeom>
          <a:noFill/>
          <a:ln w="9525">
            <a:noFill/>
            <a:miter lim="800000"/>
            <a:headEnd/>
            <a:tailEnd/>
          </a:ln>
        </p:spPr>
        <p:txBody>
          <a:bodyPr wrap="none">
            <a:prstTxWarp prst="textNoShape">
              <a:avLst/>
            </a:prstTxWarp>
            <a:spAutoFit/>
          </a:bodyPr>
          <a:lstStyle/>
          <a:p>
            <a:r>
              <a:rPr lang="en-US" sz="1600"/>
              <a:t>Pennie &amp; Edmonds</a:t>
            </a:r>
          </a:p>
        </p:txBody>
      </p:sp>
      <p:sp>
        <p:nvSpPr>
          <p:cNvPr id="28" name="Rectangle 20"/>
          <p:cNvSpPr>
            <a:spLocks noChangeArrowheads="1"/>
          </p:cNvSpPr>
          <p:nvPr/>
        </p:nvSpPr>
        <p:spPr bwMode="auto">
          <a:xfrm>
            <a:off x="5648325" y="5486400"/>
            <a:ext cx="2838450" cy="611188"/>
          </a:xfrm>
          <a:prstGeom prst="rect">
            <a:avLst/>
          </a:prstGeom>
          <a:noFill/>
          <a:ln w="9525">
            <a:noFill/>
            <a:miter lim="800000"/>
            <a:headEnd/>
            <a:tailEnd/>
          </a:ln>
        </p:spPr>
        <p:txBody>
          <a:bodyPr wrap="none">
            <a:prstTxWarp prst="textNoShape">
              <a:avLst/>
            </a:prstTxWarp>
            <a:spAutoFit/>
          </a:bodyPr>
          <a:lstStyle/>
          <a:p>
            <a:r>
              <a:rPr lang="en-US" sz="1600"/>
              <a:t>Walter, Conston, Alexander </a:t>
            </a:r>
          </a:p>
          <a:p>
            <a:r>
              <a:rPr lang="en-US" sz="1600"/>
              <a:t>&amp; Green, P.C.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Line 2"/>
          <p:cNvSpPr>
            <a:spLocks noChangeShapeType="1"/>
          </p:cNvSpPr>
          <p:nvPr/>
        </p:nvSpPr>
        <p:spPr bwMode="gray">
          <a:xfrm>
            <a:off x="1047750" y="3429000"/>
            <a:ext cx="7048500" cy="0"/>
          </a:xfrm>
          <a:prstGeom prst="line">
            <a:avLst/>
          </a:prstGeom>
          <a:noFill/>
          <a:ln w="12700" cap="rnd">
            <a:solidFill>
              <a:schemeClr val="accent1"/>
            </a:solidFill>
            <a:round/>
            <a:headEnd/>
            <a:tailEnd/>
          </a:ln>
        </p:spPr>
        <p:txBody>
          <a:bodyPr wrap="none" anchor="ctr"/>
          <a:lstStyle/>
          <a:p>
            <a:endParaRPr lang="en-US"/>
          </a:p>
        </p:txBody>
      </p:sp>
      <p:sp>
        <p:nvSpPr>
          <p:cNvPr id="82947" name="Rectangle 3"/>
          <p:cNvSpPr>
            <a:spLocks noChangeArrowheads="1"/>
          </p:cNvSpPr>
          <p:nvPr/>
        </p:nvSpPr>
        <p:spPr bwMode="gray">
          <a:xfrm>
            <a:off x="3429000" y="3200400"/>
            <a:ext cx="2278063" cy="400050"/>
          </a:xfrm>
          <a:prstGeom prst="rect">
            <a:avLst/>
          </a:prstGeom>
          <a:solidFill>
            <a:schemeClr val="bg1"/>
          </a:solidFill>
          <a:ln w="12700" cap="rnd">
            <a:noFill/>
            <a:miter lim="800000"/>
            <a:headEnd/>
            <a:tailEnd/>
          </a:ln>
        </p:spPr>
        <p:txBody>
          <a:bodyPr wrap="none" lIns="137160" tIns="0" rIns="137160" bIns="0" anchor="ctr" anchorCtr="1">
            <a:spAutoFit/>
          </a:bodyPr>
          <a:lstStyle/>
          <a:p>
            <a:pPr eaLnBrk="1" hangingPunct="1">
              <a:lnSpc>
                <a:spcPct val="110000"/>
              </a:lnSpc>
              <a:spcBef>
                <a:spcPct val="80000"/>
              </a:spcBef>
              <a:buClr>
                <a:schemeClr val="tx1"/>
              </a:buClr>
              <a:buSzPct val="80000"/>
              <a:buFont typeface="Wingdings" pitchFamily="-97" charset="2"/>
              <a:buNone/>
            </a:pPr>
            <a:r>
              <a:rPr lang="en-US" sz="2400"/>
              <a:t>Supply Model</a:t>
            </a:r>
            <a:endParaRPr lang="en-GB" sz="2400" b="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01638" y="152400"/>
            <a:ext cx="8345487" cy="584200"/>
          </a:xfrm>
          <a:noFill/>
        </p:spPr>
        <p:txBody>
          <a:bodyPr/>
          <a:lstStyle/>
          <a:p>
            <a:pPr eaLnBrk="1" hangingPunct="1"/>
            <a:r>
              <a:rPr lang="en-US" sz="1800" smtClean="0"/>
              <a:t>Axiom and other similar firms provide high-end temp services to </a:t>
            </a:r>
            <a:br>
              <a:rPr lang="en-US" sz="1800" smtClean="0"/>
            </a:br>
            <a:r>
              <a:rPr lang="en-US" sz="1800" smtClean="0"/>
              <a:t>leading blue-chip clients</a:t>
            </a:r>
            <a:r>
              <a:rPr lang="en-US" sz="1800" baseline="30000" smtClean="0"/>
              <a:t>1</a:t>
            </a:r>
            <a:endParaRPr lang="en-US" sz="1800" b="0" baseline="30000" smtClean="0"/>
          </a:p>
        </p:txBody>
      </p:sp>
      <p:sp>
        <p:nvSpPr>
          <p:cNvPr id="83971" name="Rectangle 2"/>
          <p:cNvSpPr>
            <a:spLocks noChangeArrowheads="1"/>
          </p:cNvSpPr>
          <p:nvPr/>
        </p:nvSpPr>
        <p:spPr bwMode="gray">
          <a:xfrm>
            <a:off x="609600" y="2133600"/>
            <a:ext cx="7924800" cy="1752600"/>
          </a:xfrm>
          <a:prstGeom prst="rect">
            <a:avLst/>
          </a:prstGeom>
          <a:noFill/>
          <a:ln w="12700">
            <a:solidFill>
              <a:schemeClr val="accent2"/>
            </a:solidFill>
            <a:miter lim="800000"/>
            <a:headEnd/>
            <a:tailEnd/>
          </a:ln>
        </p:spPr>
        <p:txBody>
          <a:bodyPr lIns="72000" tIns="72000" rIns="72000" bIns="72000" anchor="ctr"/>
          <a:lstStyle/>
          <a:p>
            <a:pPr marL="176213" lvl="1" indent="-174625" algn="l" eaLnBrk="1" hangingPunct="1">
              <a:spcBef>
                <a:spcPct val="80000"/>
              </a:spcBef>
              <a:buClr>
                <a:schemeClr val="tx1"/>
              </a:buClr>
              <a:buFont typeface="Wingdings" charset="2"/>
              <a:buChar char="§"/>
            </a:pPr>
            <a:r>
              <a:rPr lang="en-US" sz="1600" b="0"/>
              <a:t>No offices: Lawyers work at the client’s office</a:t>
            </a:r>
          </a:p>
          <a:p>
            <a:pPr marL="176213" lvl="1" indent="-174625" algn="l" eaLnBrk="1" hangingPunct="1">
              <a:spcBef>
                <a:spcPct val="80000"/>
              </a:spcBef>
              <a:buClr>
                <a:schemeClr val="tx1"/>
              </a:buClr>
              <a:buFont typeface="Wingdings" charset="2"/>
              <a:buChar char="§"/>
            </a:pPr>
            <a:r>
              <a:rPr lang="en-US" sz="1600" b="0"/>
              <a:t>Lawyers work on assignment on a temporary basis</a:t>
            </a:r>
          </a:p>
          <a:p>
            <a:pPr marL="176213" lvl="1" indent="-174625" algn="l" eaLnBrk="1" hangingPunct="1">
              <a:spcBef>
                <a:spcPct val="80000"/>
              </a:spcBef>
              <a:buClr>
                <a:schemeClr val="tx1"/>
              </a:buClr>
              <a:buFont typeface="Wingdings" charset="2"/>
              <a:buChar char="§"/>
            </a:pPr>
            <a:r>
              <a:rPr lang="en-US" sz="1600" b="0"/>
              <a:t>Lower fees: Clients are charged less than traditional large firms charge</a:t>
            </a:r>
          </a:p>
          <a:p>
            <a:pPr marL="176213" lvl="1" indent="-174625" algn="l" eaLnBrk="1" hangingPunct="1">
              <a:spcBef>
                <a:spcPct val="80000"/>
              </a:spcBef>
              <a:buClr>
                <a:schemeClr val="tx1"/>
              </a:buClr>
              <a:buFont typeface="Wingdings" charset="2"/>
              <a:buChar char="§"/>
            </a:pPr>
            <a:r>
              <a:rPr lang="en-US" sz="1600" b="0"/>
              <a:t>No partnership track: hire only laterals and pay them $100-200K</a:t>
            </a:r>
          </a:p>
        </p:txBody>
      </p:sp>
      <p:sp>
        <p:nvSpPr>
          <p:cNvPr id="83972" name="Text Box 12"/>
          <p:cNvSpPr txBox="1">
            <a:spLocks noChangeArrowheads="1"/>
          </p:cNvSpPr>
          <p:nvPr/>
        </p:nvSpPr>
        <p:spPr bwMode="gray">
          <a:xfrm>
            <a:off x="838200" y="6429375"/>
            <a:ext cx="4703763" cy="276225"/>
          </a:xfrm>
          <a:prstGeom prst="rect">
            <a:avLst/>
          </a:prstGeom>
          <a:noFill/>
          <a:ln w="12700">
            <a:noFill/>
            <a:miter lim="800000"/>
            <a:headEnd/>
            <a:tailEnd/>
          </a:ln>
        </p:spPr>
        <p:txBody>
          <a:bodyPr wrap="none" lIns="73152" tIns="73152" rIns="73152" bIns="73152" anchorCtr="1">
            <a:spAutoFit/>
          </a:bodyPr>
          <a:lstStyle/>
          <a:p>
            <a:r>
              <a:rPr lang="en-US" sz="800" baseline="30000"/>
              <a:t>1</a:t>
            </a:r>
            <a:r>
              <a:rPr lang="en-US" sz="800"/>
              <a:t> Source: “Finding Happiness on  the Slow(er) Track”, Wall Street Journal, December 05, 2006 </a:t>
            </a:r>
          </a:p>
        </p:txBody>
      </p:sp>
      <p:grpSp>
        <p:nvGrpSpPr>
          <p:cNvPr id="83973" name="Group 68"/>
          <p:cNvGrpSpPr>
            <a:grpSpLocks/>
          </p:cNvGrpSpPr>
          <p:nvPr/>
        </p:nvGrpSpPr>
        <p:grpSpPr bwMode="auto">
          <a:xfrm>
            <a:off x="762000" y="3954463"/>
            <a:ext cx="7696200" cy="236537"/>
            <a:chOff x="3126" y="777"/>
            <a:chExt cx="2528" cy="77"/>
          </a:xfrm>
        </p:grpSpPr>
        <p:sp>
          <p:nvSpPr>
            <p:cNvPr id="83988" name="Line 44"/>
            <p:cNvSpPr>
              <a:spLocks noChangeShapeType="1"/>
            </p:cNvSpPr>
            <p:nvPr/>
          </p:nvSpPr>
          <p:spPr bwMode="gray">
            <a:xfrm>
              <a:off x="3126" y="815"/>
              <a:ext cx="2528" cy="0"/>
            </a:xfrm>
            <a:prstGeom prst="line">
              <a:avLst/>
            </a:prstGeom>
            <a:noFill/>
            <a:ln w="12700" cap="rnd">
              <a:solidFill>
                <a:schemeClr val="accent1"/>
              </a:solidFill>
              <a:round/>
              <a:headEnd/>
              <a:tailEnd/>
            </a:ln>
          </p:spPr>
          <p:txBody>
            <a:bodyPr wrap="none" anchor="ctr"/>
            <a:lstStyle/>
            <a:p>
              <a:endParaRPr lang="en-US"/>
            </a:p>
          </p:txBody>
        </p:sp>
        <p:sp>
          <p:nvSpPr>
            <p:cNvPr id="83989" name="Rectangle 45"/>
            <p:cNvSpPr>
              <a:spLocks noChangeArrowheads="1"/>
            </p:cNvSpPr>
            <p:nvPr/>
          </p:nvSpPr>
          <p:spPr bwMode="gray">
            <a:xfrm>
              <a:off x="4202" y="777"/>
              <a:ext cx="362" cy="77"/>
            </a:xfrm>
            <a:prstGeom prst="rect">
              <a:avLst/>
            </a:prstGeom>
            <a:solidFill>
              <a:schemeClr val="bg1"/>
            </a:solidFill>
            <a:ln w="12700" cap="rnd">
              <a:noFill/>
              <a:miter lim="800000"/>
              <a:headEnd/>
              <a:tailEnd/>
            </a:ln>
          </p:spPr>
          <p:txBody>
            <a:bodyPr wrap="none" lIns="72000" tIns="0" rIns="72000" bIns="0" anchor="b" anchorCtr="1">
              <a:spAutoFit/>
            </a:bodyPr>
            <a:lstStyle/>
            <a:p>
              <a:pPr>
                <a:lnSpc>
                  <a:spcPct val="95000"/>
                </a:lnSpc>
              </a:pPr>
              <a:r>
                <a:rPr lang="en-US" sz="1600"/>
                <a:t>Examples</a:t>
              </a:r>
            </a:p>
          </p:txBody>
        </p:sp>
      </p:grpSp>
      <p:sp>
        <p:nvSpPr>
          <p:cNvPr id="37" name="Freeform 2"/>
          <p:cNvSpPr>
            <a:spLocks/>
          </p:cNvSpPr>
          <p:nvPr/>
        </p:nvSpPr>
        <p:spPr bwMode="blackWhite">
          <a:xfrm>
            <a:off x="8612188" y="61913"/>
            <a:ext cx="406400" cy="700087"/>
          </a:xfrm>
          <a:custGeom>
            <a:avLst/>
            <a:gdLst>
              <a:gd name="T0" fmla="*/ 0 w 1331"/>
              <a:gd name="T1" fmla="*/ 2187 h 2591"/>
              <a:gd name="T2" fmla="*/ 784 w 1331"/>
              <a:gd name="T3" fmla="*/ 2187 h 2591"/>
              <a:gd name="T4" fmla="*/ 784 w 1331"/>
              <a:gd name="T5" fmla="*/ 2590 h 2591"/>
              <a:gd name="T6" fmla="*/ 1330 w 1331"/>
              <a:gd name="T7" fmla="*/ 1295 h 2591"/>
              <a:gd name="T8" fmla="*/ 784 w 1331"/>
              <a:gd name="T9" fmla="*/ 0 h 2591"/>
              <a:gd name="T10" fmla="*/ 784 w 1331"/>
              <a:gd name="T11" fmla="*/ 393 h 2591"/>
              <a:gd name="T12" fmla="*/ 0 w 1331"/>
              <a:gd name="T13" fmla="*/ 393 h 2591"/>
              <a:gd name="T14" fmla="*/ 352 w 1331"/>
              <a:gd name="T15" fmla="*/ 1295 h 2591"/>
              <a:gd name="T16" fmla="*/ 0 w 1331"/>
              <a:gd name="T17" fmla="*/ 2187 h 25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1"/>
              <a:gd name="T28" fmla="*/ 0 h 2591"/>
              <a:gd name="T29" fmla="*/ 1331 w 1331"/>
              <a:gd name="T30" fmla="*/ 2591 h 25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1" h="2591">
                <a:moveTo>
                  <a:pt x="0" y="2187"/>
                </a:moveTo>
                <a:lnTo>
                  <a:pt x="784" y="2187"/>
                </a:lnTo>
                <a:lnTo>
                  <a:pt x="784" y="2590"/>
                </a:lnTo>
                <a:lnTo>
                  <a:pt x="1330" y="1295"/>
                </a:lnTo>
                <a:lnTo>
                  <a:pt x="784" y="0"/>
                </a:lnTo>
                <a:lnTo>
                  <a:pt x="784" y="393"/>
                </a:lnTo>
                <a:lnTo>
                  <a:pt x="0" y="393"/>
                </a:lnTo>
                <a:lnTo>
                  <a:pt x="352" y="1295"/>
                </a:lnTo>
                <a:lnTo>
                  <a:pt x="0" y="2187"/>
                </a:lnTo>
              </a:path>
            </a:pathLst>
          </a:custGeom>
          <a:solidFill>
            <a:schemeClr val="accent6">
              <a:alpha val="50000"/>
            </a:schemeClr>
          </a:solidFill>
          <a:ln w="12700" cap="rnd">
            <a:noFill/>
            <a:round/>
            <a:headEnd/>
            <a:tailEnd/>
          </a:ln>
        </p:spPr>
        <p:txBody>
          <a:bodyPr/>
          <a:lstStyle/>
          <a:p>
            <a:endParaRPr lang="en-US"/>
          </a:p>
        </p:txBody>
      </p:sp>
      <p:sp>
        <p:nvSpPr>
          <p:cNvPr id="83975" name="Freeform 3"/>
          <p:cNvSpPr>
            <a:spLocks/>
          </p:cNvSpPr>
          <p:nvPr/>
        </p:nvSpPr>
        <p:spPr bwMode="blackWhite">
          <a:xfrm>
            <a:off x="8189913" y="168275"/>
            <a:ext cx="498475" cy="233363"/>
          </a:xfrm>
          <a:custGeom>
            <a:avLst/>
            <a:gdLst>
              <a:gd name="T0" fmla="*/ 2147483647 w 1636"/>
              <a:gd name="T1" fmla="*/ 0 h 867"/>
              <a:gd name="T2" fmla="*/ 2147483647 w 1636"/>
              <a:gd name="T3" fmla="*/ 2147483647 h 867"/>
              <a:gd name="T4" fmla="*/ 2147483647 w 1636"/>
              <a:gd name="T5" fmla="*/ 2147483647 h 867"/>
              <a:gd name="T6" fmla="*/ 0 w 1636"/>
              <a:gd name="T7" fmla="*/ 0 h 867"/>
              <a:gd name="T8" fmla="*/ 2147483647 w 1636"/>
              <a:gd name="T9" fmla="*/ 0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0"/>
                </a:moveTo>
                <a:lnTo>
                  <a:pt x="1635" y="866"/>
                </a:lnTo>
                <a:lnTo>
                  <a:pt x="368" y="866"/>
                </a:lnTo>
                <a:lnTo>
                  <a:pt x="0" y="0"/>
                </a:lnTo>
                <a:lnTo>
                  <a:pt x="1298" y="0"/>
                </a:lnTo>
              </a:path>
            </a:pathLst>
          </a:custGeom>
          <a:solidFill>
            <a:schemeClr val="accent2">
              <a:alpha val="50195"/>
            </a:schemeClr>
          </a:solidFill>
          <a:ln w="12700" cap="rnd">
            <a:noFill/>
            <a:round/>
            <a:headEnd/>
            <a:tailEnd/>
          </a:ln>
        </p:spPr>
        <p:txBody>
          <a:bodyPr/>
          <a:lstStyle/>
          <a:p>
            <a:endParaRPr lang="en-US"/>
          </a:p>
        </p:txBody>
      </p:sp>
      <p:sp>
        <p:nvSpPr>
          <p:cNvPr id="83976" name="Freeform 4"/>
          <p:cNvSpPr>
            <a:spLocks/>
          </p:cNvSpPr>
          <p:nvPr/>
        </p:nvSpPr>
        <p:spPr bwMode="blackWhite">
          <a:xfrm>
            <a:off x="8189913" y="419100"/>
            <a:ext cx="498475" cy="234950"/>
          </a:xfrm>
          <a:custGeom>
            <a:avLst/>
            <a:gdLst>
              <a:gd name="T0" fmla="*/ 2147483647 w 1636"/>
              <a:gd name="T1" fmla="*/ 2147483647 h 867"/>
              <a:gd name="T2" fmla="*/ 2147483647 w 1636"/>
              <a:gd name="T3" fmla="*/ 0 h 867"/>
              <a:gd name="T4" fmla="*/ 2147483647 w 1636"/>
              <a:gd name="T5" fmla="*/ 0 h 867"/>
              <a:gd name="T6" fmla="*/ 0 w 1636"/>
              <a:gd name="T7" fmla="*/ 2147483647 h 867"/>
              <a:gd name="T8" fmla="*/ 2147483647 w 1636"/>
              <a:gd name="T9" fmla="*/ 2147483647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866"/>
                </a:moveTo>
                <a:lnTo>
                  <a:pt x="1635" y="0"/>
                </a:lnTo>
                <a:lnTo>
                  <a:pt x="352" y="0"/>
                </a:lnTo>
                <a:lnTo>
                  <a:pt x="0" y="866"/>
                </a:lnTo>
                <a:lnTo>
                  <a:pt x="1298" y="866"/>
                </a:lnTo>
              </a:path>
            </a:pathLst>
          </a:custGeom>
          <a:solidFill>
            <a:schemeClr val="accent1"/>
          </a:solidFill>
          <a:ln w="12700" cap="rnd">
            <a:noFill/>
            <a:round/>
            <a:headEnd/>
            <a:tailEnd/>
          </a:ln>
        </p:spPr>
        <p:txBody>
          <a:bodyPr/>
          <a:lstStyle/>
          <a:p>
            <a:endParaRPr lang="en-US"/>
          </a:p>
        </p:txBody>
      </p:sp>
      <p:sp>
        <p:nvSpPr>
          <p:cNvPr id="83977" name="Freeform 5"/>
          <p:cNvSpPr>
            <a:spLocks/>
          </p:cNvSpPr>
          <p:nvPr/>
        </p:nvSpPr>
        <p:spPr bwMode="blackWhite">
          <a:xfrm>
            <a:off x="7848600" y="168275"/>
            <a:ext cx="427038" cy="482600"/>
          </a:xfrm>
          <a:custGeom>
            <a:avLst/>
            <a:gdLst>
              <a:gd name="T0" fmla="*/ 2147483647 w 1402"/>
              <a:gd name="T1" fmla="*/ 2147483647 h 1787"/>
              <a:gd name="T2" fmla="*/ 2147483647 w 1402"/>
              <a:gd name="T3" fmla="*/ 0 h 1787"/>
              <a:gd name="T4" fmla="*/ 0 w 1402"/>
              <a:gd name="T5" fmla="*/ 0 h 1787"/>
              <a:gd name="T6" fmla="*/ 0 w 1402"/>
              <a:gd name="T7" fmla="*/ 2147483647 h 1787"/>
              <a:gd name="T8" fmla="*/ 2147483647 w 1402"/>
              <a:gd name="T9" fmla="*/ 2147483647 h 1787"/>
              <a:gd name="T10" fmla="*/ 2147483647 w 1402"/>
              <a:gd name="T11" fmla="*/ 2147483647 h 1787"/>
              <a:gd name="T12" fmla="*/ 0 60000 65536"/>
              <a:gd name="T13" fmla="*/ 0 60000 65536"/>
              <a:gd name="T14" fmla="*/ 0 60000 65536"/>
              <a:gd name="T15" fmla="*/ 0 60000 65536"/>
              <a:gd name="T16" fmla="*/ 0 60000 65536"/>
              <a:gd name="T17" fmla="*/ 0 60000 65536"/>
              <a:gd name="T18" fmla="*/ 0 w 1402"/>
              <a:gd name="T19" fmla="*/ 0 h 1787"/>
              <a:gd name="T20" fmla="*/ 1402 w 1402"/>
              <a:gd name="T21" fmla="*/ 1787 h 1787"/>
            </a:gdLst>
            <a:ahLst/>
            <a:cxnLst>
              <a:cxn ang="T12">
                <a:pos x="T0" y="T1"/>
              </a:cxn>
              <a:cxn ang="T13">
                <a:pos x="T2" y="T3"/>
              </a:cxn>
              <a:cxn ang="T14">
                <a:pos x="T4" y="T5"/>
              </a:cxn>
              <a:cxn ang="T15">
                <a:pos x="T6" y="T7"/>
              </a:cxn>
              <a:cxn ang="T16">
                <a:pos x="T8" y="T9"/>
              </a:cxn>
              <a:cxn ang="T17">
                <a:pos x="T10" y="T11"/>
              </a:cxn>
            </a:cxnLst>
            <a:rect l="T18" t="T19" r="T20" b="T21"/>
            <a:pathLst>
              <a:path w="1402" h="1787">
                <a:moveTo>
                  <a:pt x="1401" y="884"/>
                </a:moveTo>
                <a:lnTo>
                  <a:pt x="1032" y="0"/>
                </a:lnTo>
                <a:lnTo>
                  <a:pt x="0" y="0"/>
                </a:lnTo>
                <a:lnTo>
                  <a:pt x="0" y="1786"/>
                </a:lnTo>
                <a:lnTo>
                  <a:pt x="1032" y="1786"/>
                </a:lnTo>
                <a:lnTo>
                  <a:pt x="1401" y="884"/>
                </a:lnTo>
              </a:path>
            </a:pathLst>
          </a:custGeom>
          <a:solidFill>
            <a:schemeClr val="accent2">
              <a:alpha val="50195"/>
            </a:schemeClr>
          </a:solidFill>
          <a:ln w="12700" cap="rnd">
            <a:noFill/>
            <a:round/>
            <a:headEnd/>
            <a:tailEnd/>
          </a:ln>
        </p:spPr>
        <p:txBody>
          <a:bodyPr/>
          <a:lstStyle/>
          <a:p>
            <a:endParaRPr lang="en-US"/>
          </a:p>
        </p:txBody>
      </p:sp>
      <p:grpSp>
        <p:nvGrpSpPr>
          <p:cNvPr id="83978" name="Group 68"/>
          <p:cNvGrpSpPr>
            <a:grpSpLocks/>
          </p:cNvGrpSpPr>
          <p:nvPr/>
        </p:nvGrpSpPr>
        <p:grpSpPr bwMode="auto">
          <a:xfrm>
            <a:off x="762000" y="1820863"/>
            <a:ext cx="7696200" cy="236537"/>
            <a:chOff x="3126" y="777"/>
            <a:chExt cx="2528" cy="77"/>
          </a:xfrm>
        </p:grpSpPr>
        <p:sp>
          <p:nvSpPr>
            <p:cNvPr id="83986" name="Line 44"/>
            <p:cNvSpPr>
              <a:spLocks noChangeShapeType="1"/>
            </p:cNvSpPr>
            <p:nvPr/>
          </p:nvSpPr>
          <p:spPr bwMode="gray">
            <a:xfrm>
              <a:off x="3126" y="815"/>
              <a:ext cx="2528" cy="0"/>
            </a:xfrm>
            <a:prstGeom prst="line">
              <a:avLst/>
            </a:prstGeom>
            <a:noFill/>
            <a:ln w="12700" cap="rnd">
              <a:solidFill>
                <a:schemeClr val="accent1"/>
              </a:solidFill>
              <a:round/>
              <a:headEnd/>
              <a:tailEnd/>
            </a:ln>
          </p:spPr>
          <p:txBody>
            <a:bodyPr wrap="none" anchor="ctr"/>
            <a:lstStyle/>
            <a:p>
              <a:endParaRPr lang="en-US"/>
            </a:p>
          </p:txBody>
        </p:sp>
        <p:sp>
          <p:nvSpPr>
            <p:cNvPr id="83987" name="Rectangle 45"/>
            <p:cNvSpPr>
              <a:spLocks noChangeArrowheads="1"/>
            </p:cNvSpPr>
            <p:nvPr/>
          </p:nvSpPr>
          <p:spPr bwMode="gray">
            <a:xfrm>
              <a:off x="3988" y="777"/>
              <a:ext cx="815" cy="77"/>
            </a:xfrm>
            <a:prstGeom prst="rect">
              <a:avLst/>
            </a:prstGeom>
            <a:solidFill>
              <a:schemeClr val="bg1"/>
            </a:solidFill>
            <a:ln w="12700" cap="rnd">
              <a:noFill/>
              <a:miter lim="800000"/>
              <a:headEnd/>
              <a:tailEnd/>
            </a:ln>
          </p:spPr>
          <p:txBody>
            <a:bodyPr wrap="none" lIns="72000" tIns="0" rIns="72000" bIns="0" anchor="b" anchorCtr="1">
              <a:spAutoFit/>
            </a:bodyPr>
            <a:lstStyle/>
            <a:p>
              <a:pPr>
                <a:lnSpc>
                  <a:spcPct val="95000"/>
                </a:lnSpc>
              </a:pPr>
              <a:r>
                <a:rPr lang="en-US" sz="1600"/>
                <a:t>Distinguishing Features</a:t>
              </a:r>
            </a:p>
          </p:txBody>
        </p:sp>
      </p:grpSp>
      <p:sp>
        <p:nvSpPr>
          <p:cNvPr id="83979" name="TextBox 43"/>
          <p:cNvSpPr txBox="1">
            <a:spLocks noChangeArrowheads="1"/>
          </p:cNvSpPr>
          <p:nvPr/>
        </p:nvSpPr>
        <p:spPr bwMode="auto">
          <a:xfrm>
            <a:off x="685800" y="838200"/>
            <a:ext cx="7848600" cy="774700"/>
          </a:xfrm>
          <a:prstGeom prst="rect">
            <a:avLst/>
          </a:prstGeom>
          <a:noFill/>
          <a:ln w="9525">
            <a:noFill/>
            <a:miter lim="800000"/>
            <a:headEnd/>
            <a:tailEnd/>
          </a:ln>
        </p:spPr>
        <p:txBody>
          <a:bodyPr>
            <a:spAutoFit/>
          </a:bodyPr>
          <a:lstStyle/>
          <a:p>
            <a:r>
              <a:rPr lang="en-US" sz="1400"/>
              <a:t>These firms keep the basics of the Big Firm Model, specifically the same revenue model, but are successful because they decrease costs by sending lawyers to the client and eliminating a traditional partnership model.</a:t>
            </a:r>
          </a:p>
        </p:txBody>
      </p:sp>
      <p:pic>
        <p:nvPicPr>
          <p:cNvPr id="83980" name="Picture 16" descr="axiom.tiff"/>
          <p:cNvPicPr>
            <a:picLocks noChangeAspect="1"/>
          </p:cNvPicPr>
          <p:nvPr/>
        </p:nvPicPr>
        <p:blipFill>
          <a:blip r:embed="rId2"/>
          <a:srcRect/>
          <a:stretch>
            <a:fillRect/>
          </a:stretch>
        </p:blipFill>
        <p:spPr bwMode="auto">
          <a:xfrm>
            <a:off x="3543300" y="5486400"/>
            <a:ext cx="2057400" cy="762000"/>
          </a:xfrm>
          <a:prstGeom prst="rect">
            <a:avLst/>
          </a:prstGeom>
          <a:noFill/>
          <a:ln w="9525">
            <a:noFill/>
            <a:miter lim="800000"/>
            <a:headEnd/>
            <a:tailEnd/>
          </a:ln>
        </p:spPr>
      </p:pic>
      <p:pic>
        <p:nvPicPr>
          <p:cNvPr id="83981" name="Picture 17" descr="phillips &amp; Reiter.tiff"/>
          <p:cNvPicPr>
            <a:picLocks noChangeAspect="1"/>
          </p:cNvPicPr>
          <p:nvPr/>
        </p:nvPicPr>
        <p:blipFill>
          <a:blip r:embed="rId3"/>
          <a:srcRect/>
          <a:stretch>
            <a:fillRect/>
          </a:stretch>
        </p:blipFill>
        <p:spPr bwMode="auto">
          <a:xfrm>
            <a:off x="4038600" y="4267200"/>
            <a:ext cx="1066800" cy="1160463"/>
          </a:xfrm>
          <a:prstGeom prst="rect">
            <a:avLst/>
          </a:prstGeom>
          <a:noFill/>
          <a:ln w="9525">
            <a:noFill/>
            <a:miter lim="800000"/>
            <a:headEnd/>
            <a:tailEnd/>
          </a:ln>
        </p:spPr>
      </p:pic>
      <p:pic>
        <p:nvPicPr>
          <p:cNvPr id="83982" name="Picture 18" descr="outisde gc.tiff"/>
          <p:cNvPicPr>
            <a:picLocks noChangeAspect="1"/>
          </p:cNvPicPr>
          <p:nvPr/>
        </p:nvPicPr>
        <p:blipFill>
          <a:blip r:embed="rId4"/>
          <a:srcRect/>
          <a:stretch>
            <a:fillRect/>
          </a:stretch>
        </p:blipFill>
        <p:spPr bwMode="auto">
          <a:xfrm>
            <a:off x="6400800" y="4267200"/>
            <a:ext cx="1524000" cy="925513"/>
          </a:xfrm>
          <a:prstGeom prst="rect">
            <a:avLst/>
          </a:prstGeom>
          <a:noFill/>
          <a:ln w="9525">
            <a:noFill/>
            <a:miter lim="800000"/>
            <a:headEnd/>
            <a:tailEnd/>
          </a:ln>
        </p:spPr>
      </p:pic>
      <p:pic>
        <p:nvPicPr>
          <p:cNvPr id="83983" name="Picture 19" descr="paragon.tiff"/>
          <p:cNvPicPr>
            <a:picLocks noChangeAspect="1"/>
          </p:cNvPicPr>
          <p:nvPr/>
        </p:nvPicPr>
        <p:blipFill>
          <a:blip r:embed="rId5"/>
          <a:srcRect/>
          <a:stretch>
            <a:fillRect/>
          </a:stretch>
        </p:blipFill>
        <p:spPr bwMode="auto">
          <a:xfrm>
            <a:off x="762000" y="5257800"/>
            <a:ext cx="2193925" cy="984250"/>
          </a:xfrm>
          <a:prstGeom prst="rect">
            <a:avLst/>
          </a:prstGeom>
          <a:noFill/>
          <a:ln w="9525">
            <a:noFill/>
            <a:miter lim="800000"/>
            <a:headEnd/>
            <a:tailEnd/>
          </a:ln>
        </p:spPr>
      </p:pic>
      <p:pic>
        <p:nvPicPr>
          <p:cNvPr id="83984" name="Picture 20" descr="virtual law partners.tiff"/>
          <p:cNvPicPr>
            <a:picLocks noChangeAspect="1"/>
          </p:cNvPicPr>
          <p:nvPr/>
        </p:nvPicPr>
        <p:blipFill>
          <a:blip r:embed="rId6"/>
          <a:srcRect/>
          <a:stretch>
            <a:fillRect/>
          </a:stretch>
        </p:blipFill>
        <p:spPr bwMode="auto">
          <a:xfrm>
            <a:off x="6400800" y="5486400"/>
            <a:ext cx="1601788" cy="831850"/>
          </a:xfrm>
          <a:prstGeom prst="rect">
            <a:avLst/>
          </a:prstGeom>
          <a:noFill/>
          <a:ln w="9525">
            <a:noFill/>
            <a:miter lim="800000"/>
            <a:headEnd/>
            <a:tailEnd/>
          </a:ln>
        </p:spPr>
      </p:pic>
      <p:pic>
        <p:nvPicPr>
          <p:cNvPr id="83985" name="Picture 21" descr="corp law assocites.tiff"/>
          <p:cNvPicPr>
            <a:picLocks noChangeAspect="1"/>
          </p:cNvPicPr>
          <p:nvPr/>
        </p:nvPicPr>
        <p:blipFill>
          <a:blip r:embed="rId7"/>
          <a:srcRect/>
          <a:stretch>
            <a:fillRect/>
          </a:stretch>
        </p:blipFill>
        <p:spPr bwMode="auto">
          <a:xfrm>
            <a:off x="990600" y="4392613"/>
            <a:ext cx="1828800" cy="712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1000" y="457200"/>
            <a:ext cx="8345488" cy="290513"/>
          </a:xfrm>
        </p:spPr>
        <p:txBody>
          <a:bodyPr/>
          <a:lstStyle/>
          <a:p>
            <a:r>
              <a:rPr lang="en-US" sz="1800" smtClean="0"/>
              <a:t>What people are saying…</a:t>
            </a:r>
          </a:p>
        </p:txBody>
      </p:sp>
      <p:sp>
        <p:nvSpPr>
          <p:cNvPr id="84995" name="Text Box 12"/>
          <p:cNvSpPr txBox="1">
            <a:spLocks noChangeArrowheads="1"/>
          </p:cNvSpPr>
          <p:nvPr/>
        </p:nvSpPr>
        <p:spPr bwMode="gray">
          <a:xfrm>
            <a:off x="990600" y="6189663"/>
            <a:ext cx="6696075" cy="668337"/>
          </a:xfrm>
          <a:prstGeom prst="rect">
            <a:avLst/>
          </a:prstGeom>
          <a:noFill/>
          <a:ln w="12700">
            <a:noFill/>
            <a:miter lim="800000"/>
            <a:headEnd/>
            <a:tailEnd/>
          </a:ln>
        </p:spPr>
        <p:txBody>
          <a:bodyPr wrap="none" lIns="73152" tIns="73152" rIns="73152" bIns="73152" anchorCtr="1">
            <a:spAutoFit/>
          </a:bodyPr>
          <a:lstStyle/>
          <a:p>
            <a:pPr algn="l"/>
            <a:r>
              <a:rPr lang="en-US" sz="800" baseline="30000" dirty="0"/>
              <a:t>1</a:t>
            </a:r>
            <a:r>
              <a:rPr lang="en-US" sz="800" dirty="0"/>
              <a:t> Source :</a:t>
            </a:r>
            <a:r>
              <a:rPr lang="en-US" sz="800" dirty="0" err="1"/>
              <a:t>Tonyia</a:t>
            </a:r>
            <a:r>
              <a:rPr lang="en-US" sz="800" dirty="0"/>
              <a:t> Sullivan , “Small businesses save money by hiring outsourced counsel,” AUSTIN BUSINESS JOURNAL, February 10, 2006</a:t>
            </a:r>
          </a:p>
          <a:p>
            <a:pPr algn="l"/>
            <a:r>
              <a:rPr lang="en-US" sz="800" baseline="30000" dirty="0"/>
              <a:t>2</a:t>
            </a:r>
            <a:r>
              <a:rPr lang="en-US" sz="800" dirty="0"/>
              <a:t> Source: Alison Maitland, “Take the law into your own hands” FINANCIAL TIMES, November 27, 2007</a:t>
            </a:r>
          </a:p>
          <a:p>
            <a:pPr algn="l"/>
            <a:r>
              <a:rPr lang="en-US" sz="800" baseline="30000" dirty="0"/>
              <a:t>3</a:t>
            </a:r>
            <a:r>
              <a:rPr lang="en-US" sz="800" dirty="0"/>
              <a:t> Source: “Finding Happiness on  the </a:t>
            </a:r>
            <a:r>
              <a:rPr lang="en-US" sz="800" dirty="0" err="1"/>
              <a:t>Slow(er</a:t>
            </a:r>
            <a:r>
              <a:rPr lang="en-US" sz="800" dirty="0"/>
              <a:t>) Track”, Wall Street Journal, December 05, 2006 </a:t>
            </a:r>
          </a:p>
          <a:p>
            <a:pPr algn="l"/>
            <a:endParaRPr lang="en-US" sz="800" dirty="0"/>
          </a:p>
        </p:txBody>
      </p:sp>
      <p:sp>
        <p:nvSpPr>
          <p:cNvPr id="13" name="Freeform 2"/>
          <p:cNvSpPr>
            <a:spLocks/>
          </p:cNvSpPr>
          <p:nvPr/>
        </p:nvSpPr>
        <p:spPr bwMode="blackWhite">
          <a:xfrm>
            <a:off x="8612188" y="61913"/>
            <a:ext cx="406400" cy="700087"/>
          </a:xfrm>
          <a:custGeom>
            <a:avLst/>
            <a:gdLst>
              <a:gd name="T0" fmla="*/ 0 w 1331"/>
              <a:gd name="T1" fmla="*/ 2187 h 2591"/>
              <a:gd name="T2" fmla="*/ 784 w 1331"/>
              <a:gd name="T3" fmla="*/ 2187 h 2591"/>
              <a:gd name="T4" fmla="*/ 784 w 1331"/>
              <a:gd name="T5" fmla="*/ 2590 h 2591"/>
              <a:gd name="T6" fmla="*/ 1330 w 1331"/>
              <a:gd name="T7" fmla="*/ 1295 h 2591"/>
              <a:gd name="T8" fmla="*/ 784 w 1331"/>
              <a:gd name="T9" fmla="*/ 0 h 2591"/>
              <a:gd name="T10" fmla="*/ 784 w 1331"/>
              <a:gd name="T11" fmla="*/ 393 h 2591"/>
              <a:gd name="T12" fmla="*/ 0 w 1331"/>
              <a:gd name="T13" fmla="*/ 393 h 2591"/>
              <a:gd name="T14" fmla="*/ 352 w 1331"/>
              <a:gd name="T15" fmla="*/ 1295 h 2591"/>
              <a:gd name="T16" fmla="*/ 0 w 1331"/>
              <a:gd name="T17" fmla="*/ 2187 h 25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1"/>
              <a:gd name="T28" fmla="*/ 0 h 2591"/>
              <a:gd name="T29" fmla="*/ 1331 w 1331"/>
              <a:gd name="T30" fmla="*/ 2591 h 25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1" h="2591">
                <a:moveTo>
                  <a:pt x="0" y="2187"/>
                </a:moveTo>
                <a:lnTo>
                  <a:pt x="784" y="2187"/>
                </a:lnTo>
                <a:lnTo>
                  <a:pt x="784" y="2590"/>
                </a:lnTo>
                <a:lnTo>
                  <a:pt x="1330" y="1295"/>
                </a:lnTo>
                <a:lnTo>
                  <a:pt x="784" y="0"/>
                </a:lnTo>
                <a:lnTo>
                  <a:pt x="784" y="393"/>
                </a:lnTo>
                <a:lnTo>
                  <a:pt x="0" y="393"/>
                </a:lnTo>
                <a:lnTo>
                  <a:pt x="352" y="1295"/>
                </a:lnTo>
                <a:lnTo>
                  <a:pt x="0" y="2187"/>
                </a:lnTo>
              </a:path>
            </a:pathLst>
          </a:custGeom>
          <a:solidFill>
            <a:schemeClr val="accent6">
              <a:alpha val="50000"/>
            </a:schemeClr>
          </a:solidFill>
          <a:ln w="12700" cap="rnd">
            <a:noFill/>
            <a:round/>
            <a:headEnd/>
            <a:tailEnd/>
          </a:ln>
        </p:spPr>
        <p:txBody>
          <a:bodyPr/>
          <a:lstStyle/>
          <a:p>
            <a:endParaRPr lang="en-US"/>
          </a:p>
        </p:txBody>
      </p:sp>
      <p:sp>
        <p:nvSpPr>
          <p:cNvPr id="84997" name="Freeform 3"/>
          <p:cNvSpPr>
            <a:spLocks/>
          </p:cNvSpPr>
          <p:nvPr/>
        </p:nvSpPr>
        <p:spPr bwMode="blackWhite">
          <a:xfrm>
            <a:off x="8189913" y="168275"/>
            <a:ext cx="498475" cy="233363"/>
          </a:xfrm>
          <a:custGeom>
            <a:avLst/>
            <a:gdLst>
              <a:gd name="T0" fmla="*/ 2147483647 w 1636"/>
              <a:gd name="T1" fmla="*/ 0 h 867"/>
              <a:gd name="T2" fmla="*/ 2147483647 w 1636"/>
              <a:gd name="T3" fmla="*/ 2147483647 h 867"/>
              <a:gd name="T4" fmla="*/ 2147483647 w 1636"/>
              <a:gd name="T5" fmla="*/ 2147483647 h 867"/>
              <a:gd name="T6" fmla="*/ 0 w 1636"/>
              <a:gd name="T7" fmla="*/ 0 h 867"/>
              <a:gd name="T8" fmla="*/ 2147483647 w 1636"/>
              <a:gd name="T9" fmla="*/ 0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0"/>
                </a:moveTo>
                <a:lnTo>
                  <a:pt x="1635" y="866"/>
                </a:lnTo>
                <a:lnTo>
                  <a:pt x="368" y="866"/>
                </a:lnTo>
                <a:lnTo>
                  <a:pt x="0" y="0"/>
                </a:lnTo>
                <a:lnTo>
                  <a:pt x="1298" y="0"/>
                </a:lnTo>
              </a:path>
            </a:pathLst>
          </a:custGeom>
          <a:solidFill>
            <a:schemeClr val="accent2">
              <a:alpha val="50195"/>
            </a:schemeClr>
          </a:solidFill>
          <a:ln w="12700" cap="rnd">
            <a:noFill/>
            <a:round/>
            <a:headEnd/>
            <a:tailEnd/>
          </a:ln>
        </p:spPr>
        <p:txBody>
          <a:bodyPr/>
          <a:lstStyle/>
          <a:p>
            <a:endParaRPr lang="en-US"/>
          </a:p>
        </p:txBody>
      </p:sp>
      <p:sp>
        <p:nvSpPr>
          <p:cNvPr id="84998" name="Freeform 4"/>
          <p:cNvSpPr>
            <a:spLocks/>
          </p:cNvSpPr>
          <p:nvPr/>
        </p:nvSpPr>
        <p:spPr bwMode="blackWhite">
          <a:xfrm>
            <a:off x="8189913" y="419100"/>
            <a:ext cx="498475" cy="234950"/>
          </a:xfrm>
          <a:custGeom>
            <a:avLst/>
            <a:gdLst>
              <a:gd name="T0" fmla="*/ 2147483647 w 1636"/>
              <a:gd name="T1" fmla="*/ 2147483647 h 867"/>
              <a:gd name="T2" fmla="*/ 2147483647 w 1636"/>
              <a:gd name="T3" fmla="*/ 0 h 867"/>
              <a:gd name="T4" fmla="*/ 2147483647 w 1636"/>
              <a:gd name="T5" fmla="*/ 0 h 867"/>
              <a:gd name="T6" fmla="*/ 0 w 1636"/>
              <a:gd name="T7" fmla="*/ 2147483647 h 867"/>
              <a:gd name="T8" fmla="*/ 2147483647 w 1636"/>
              <a:gd name="T9" fmla="*/ 2147483647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866"/>
                </a:moveTo>
                <a:lnTo>
                  <a:pt x="1635" y="0"/>
                </a:lnTo>
                <a:lnTo>
                  <a:pt x="352" y="0"/>
                </a:lnTo>
                <a:lnTo>
                  <a:pt x="0" y="866"/>
                </a:lnTo>
                <a:lnTo>
                  <a:pt x="1298" y="866"/>
                </a:lnTo>
              </a:path>
            </a:pathLst>
          </a:custGeom>
          <a:solidFill>
            <a:schemeClr val="accent1"/>
          </a:solidFill>
          <a:ln w="12700" cap="rnd">
            <a:noFill/>
            <a:round/>
            <a:headEnd/>
            <a:tailEnd/>
          </a:ln>
        </p:spPr>
        <p:txBody>
          <a:bodyPr/>
          <a:lstStyle/>
          <a:p>
            <a:endParaRPr lang="en-US"/>
          </a:p>
        </p:txBody>
      </p:sp>
      <p:sp>
        <p:nvSpPr>
          <p:cNvPr id="84999" name="Freeform 5"/>
          <p:cNvSpPr>
            <a:spLocks/>
          </p:cNvSpPr>
          <p:nvPr/>
        </p:nvSpPr>
        <p:spPr bwMode="blackWhite">
          <a:xfrm>
            <a:off x="7848600" y="168275"/>
            <a:ext cx="427038" cy="482600"/>
          </a:xfrm>
          <a:custGeom>
            <a:avLst/>
            <a:gdLst>
              <a:gd name="T0" fmla="*/ 2147483647 w 1402"/>
              <a:gd name="T1" fmla="*/ 2147483647 h 1787"/>
              <a:gd name="T2" fmla="*/ 2147483647 w 1402"/>
              <a:gd name="T3" fmla="*/ 0 h 1787"/>
              <a:gd name="T4" fmla="*/ 0 w 1402"/>
              <a:gd name="T5" fmla="*/ 0 h 1787"/>
              <a:gd name="T6" fmla="*/ 0 w 1402"/>
              <a:gd name="T7" fmla="*/ 2147483647 h 1787"/>
              <a:gd name="T8" fmla="*/ 2147483647 w 1402"/>
              <a:gd name="T9" fmla="*/ 2147483647 h 1787"/>
              <a:gd name="T10" fmla="*/ 2147483647 w 1402"/>
              <a:gd name="T11" fmla="*/ 2147483647 h 1787"/>
              <a:gd name="T12" fmla="*/ 0 60000 65536"/>
              <a:gd name="T13" fmla="*/ 0 60000 65536"/>
              <a:gd name="T14" fmla="*/ 0 60000 65536"/>
              <a:gd name="T15" fmla="*/ 0 60000 65536"/>
              <a:gd name="T16" fmla="*/ 0 60000 65536"/>
              <a:gd name="T17" fmla="*/ 0 60000 65536"/>
              <a:gd name="T18" fmla="*/ 0 w 1402"/>
              <a:gd name="T19" fmla="*/ 0 h 1787"/>
              <a:gd name="T20" fmla="*/ 1402 w 1402"/>
              <a:gd name="T21" fmla="*/ 1787 h 1787"/>
            </a:gdLst>
            <a:ahLst/>
            <a:cxnLst>
              <a:cxn ang="T12">
                <a:pos x="T0" y="T1"/>
              </a:cxn>
              <a:cxn ang="T13">
                <a:pos x="T2" y="T3"/>
              </a:cxn>
              <a:cxn ang="T14">
                <a:pos x="T4" y="T5"/>
              </a:cxn>
              <a:cxn ang="T15">
                <a:pos x="T6" y="T7"/>
              </a:cxn>
              <a:cxn ang="T16">
                <a:pos x="T8" y="T9"/>
              </a:cxn>
              <a:cxn ang="T17">
                <a:pos x="T10" y="T11"/>
              </a:cxn>
            </a:cxnLst>
            <a:rect l="T18" t="T19" r="T20" b="T21"/>
            <a:pathLst>
              <a:path w="1402" h="1787">
                <a:moveTo>
                  <a:pt x="1401" y="884"/>
                </a:moveTo>
                <a:lnTo>
                  <a:pt x="1032" y="0"/>
                </a:lnTo>
                <a:lnTo>
                  <a:pt x="0" y="0"/>
                </a:lnTo>
                <a:lnTo>
                  <a:pt x="0" y="1786"/>
                </a:lnTo>
                <a:lnTo>
                  <a:pt x="1032" y="1786"/>
                </a:lnTo>
                <a:lnTo>
                  <a:pt x="1401" y="884"/>
                </a:lnTo>
              </a:path>
            </a:pathLst>
          </a:custGeom>
          <a:solidFill>
            <a:schemeClr val="accent2">
              <a:alpha val="50195"/>
            </a:schemeClr>
          </a:solidFill>
          <a:ln w="12700" cap="rnd">
            <a:noFill/>
            <a:round/>
            <a:headEnd/>
            <a:tailEnd/>
          </a:ln>
        </p:spPr>
        <p:txBody>
          <a:bodyPr/>
          <a:lstStyle/>
          <a:p>
            <a:endParaRPr lang="en-US"/>
          </a:p>
        </p:txBody>
      </p:sp>
      <p:sp>
        <p:nvSpPr>
          <p:cNvPr id="85000" name="AutoShape 6"/>
          <p:cNvSpPr>
            <a:spLocks noChangeArrowheads="1"/>
          </p:cNvSpPr>
          <p:nvPr/>
        </p:nvSpPr>
        <p:spPr bwMode="auto">
          <a:xfrm>
            <a:off x="609600" y="914400"/>
            <a:ext cx="3886200" cy="1676400"/>
          </a:xfrm>
          <a:prstGeom prst="wedgeRoundRectCallout">
            <a:avLst>
              <a:gd name="adj1" fmla="val 88491"/>
              <a:gd name="adj2" fmla="val -2657"/>
              <a:gd name="adj3" fmla="val 16667"/>
            </a:avLst>
          </a:prstGeom>
          <a:solidFill>
            <a:schemeClr val="bg1"/>
          </a:solidFill>
          <a:ln w="12700">
            <a:solidFill>
              <a:schemeClr val="accent2"/>
            </a:solidFill>
            <a:miter lim="800000"/>
            <a:headEnd/>
            <a:tailEnd/>
          </a:ln>
        </p:spPr>
        <p:txBody>
          <a:bodyPr anchor="ctr"/>
          <a:lstStyle/>
          <a:p>
            <a:r>
              <a:rPr lang="en-US" sz="1400"/>
              <a:t>While many companies lack the budget to employ full-time general counsel, their legal service needs can be significant. Many such companies in Austin are turning to firms specializing in outsourced general counsel services.</a:t>
            </a:r>
            <a:r>
              <a:rPr lang="en-US" sz="1400" baseline="30000"/>
              <a:t>1</a:t>
            </a:r>
          </a:p>
          <a:p>
            <a:endParaRPr lang="en-US"/>
          </a:p>
        </p:txBody>
      </p:sp>
      <p:pic>
        <p:nvPicPr>
          <p:cNvPr id="85001" name="Picture 37" descr="austin business journal.tiff"/>
          <p:cNvPicPr>
            <a:picLocks noChangeAspect="1"/>
          </p:cNvPicPr>
          <p:nvPr/>
        </p:nvPicPr>
        <p:blipFill>
          <a:blip r:embed="rId2"/>
          <a:srcRect/>
          <a:stretch>
            <a:fillRect/>
          </a:stretch>
        </p:blipFill>
        <p:spPr bwMode="auto">
          <a:xfrm>
            <a:off x="4813300" y="1371600"/>
            <a:ext cx="3873500" cy="685800"/>
          </a:xfrm>
          <a:prstGeom prst="rect">
            <a:avLst/>
          </a:prstGeom>
          <a:noFill/>
          <a:ln w="9525">
            <a:noFill/>
            <a:miter lim="800000"/>
            <a:headEnd/>
            <a:tailEnd/>
          </a:ln>
        </p:spPr>
      </p:pic>
      <p:sp>
        <p:nvSpPr>
          <p:cNvPr id="85002" name="AutoShape 11"/>
          <p:cNvSpPr>
            <a:spLocks noChangeArrowheads="1"/>
          </p:cNvSpPr>
          <p:nvPr/>
        </p:nvSpPr>
        <p:spPr bwMode="auto">
          <a:xfrm>
            <a:off x="4495800" y="2743200"/>
            <a:ext cx="4038600" cy="1524000"/>
          </a:xfrm>
          <a:prstGeom prst="wedgeRoundRectCallout">
            <a:avLst>
              <a:gd name="adj1" fmla="val -98880"/>
              <a:gd name="adj2" fmla="val -1662"/>
              <a:gd name="adj3" fmla="val 16667"/>
            </a:avLst>
          </a:prstGeom>
          <a:solidFill>
            <a:schemeClr val="bg1"/>
          </a:solidFill>
          <a:ln w="12700">
            <a:solidFill>
              <a:schemeClr val="accent2"/>
            </a:solidFill>
            <a:miter lim="800000"/>
            <a:headEnd/>
            <a:tailEnd/>
          </a:ln>
        </p:spPr>
        <p:txBody>
          <a:bodyPr anchor="ctr"/>
          <a:lstStyle/>
          <a:p>
            <a:r>
              <a:rPr lang="en-US" sz="1400"/>
              <a:t>"The market is pretty ready for this. It's nice to be involved with a new, young dynamic company [like Axiom] that's trying to be something different in an area that's been so traditional and stuck in its ways.”</a:t>
            </a:r>
            <a:r>
              <a:rPr lang="en-US" sz="1400" baseline="30000"/>
              <a:t> 2</a:t>
            </a:r>
            <a:r>
              <a:rPr lang="en-US" sz="1400"/>
              <a:t> (current associate)</a:t>
            </a:r>
            <a:endParaRPr lang="en-US" sz="1400" baseline="30000"/>
          </a:p>
        </p:txBody>
      </p:sp>
      <p:pic>
        <p:nvPicPr>
          <p:cNvPr id="85003" name="Picture 40" descr="financial times.tiff"/>
          <p:cNvPicPr>
            <a:picLocks noChangeAspect="1"/>
          </p:cNvPicPr>
          <p:nvPr/>
        </p:nvPicPr>
        <p:blipFill>
          <a:blip r:embed="rId3"/>
          <a:srcRect/>
          <a:stretch>
            <a:fillRect/>
          </a:stretch>
        </p:blipFill>
        <p:spPr bwMode="auto">
          <a:xfrm>
            <a:off x="2270125" y="2819400"/>
            <a:ext cx="1101725" cy="1449388"/>
          </a:xfrm>
          <a:prstGeom prst="rect">
            <a:avLst/>
          </a:prstGeom>
          <a:noFill/>
          <a:ln w="9525">
            <a:noFill/>
            <a:miter lim="800000"/>
            <a:headEnd/>
            <a:tailEnd/>
          </a:ln>
        </p:spPr>
      </p:pic>
      <p:sp>
        <p:nvSpPr>
          <p:cNvPr id="85004" name="AutoShape 11"/>
          <p:cNvSpPr>
            <a:spLocks noChangeArrowheads="1"/>
          </p:cNvSpPr>
          <p:nvPr/>
        </p:nvSpPr>
        <p:spPr bwMode="auto">
          <a:xfrm>
            <a:off x="609600" y="4495800"/>
            <a:ext cx="4343400" cy="1524000"/>
          </a:xfrm>
          <a:prstGeom prst="wedgeRoundRectCallout">
            <a:avLst>
              <a:gd name="adj1" fmla="val 95199"/>
              <a:gd name="adj2" fmla="val 6060"/>
              <a:gd name="adj3" fmla="val 16667"/>
            </a:avLst>
          </a:prstGeom>
          <a:solidFill>
            <a:schemeClr val="bg1"/>
          </a:solidFill>
          <a:ln w="12700">
            <a:solidFill>
              <a:schemeClr val="accent2"/>
            </a:solidFill>
            <a:miter lim="800000"/>
            <a:headEnd/>
            <a:tailEnd/>
          </a:ln>
        </p:spPr>
        <p:txBody>
          <a:bodyPr anchor="ctr"/>
          <a:lstStyle/>
          <a:p>
            <a:r>
              <a:rPr lang="en-US" sz="1400"/>
              <a:t>"If that's what a student has decided he or she wants, I think it's completely fine," says Larry Kramer, the dean of Stanford Law School. But "if this is your ambition, you might think twice about coming to a school as challenging, difficult and expensive as Stanford.”</a:t>
            </a:r>
            <a:r>
              <a:rPr lang="en-US" sz="1400" baseline="30000"/>
              <a:t>3</a:t>
            </a:r>
          </a:p>
        </p:txBody>
      </p:sp>
      <p:pic>
        <p:nvPicPr>
          <p:cNvPr id="85005" name="Picture 43" descr="WSJ.tiff"/>
          <p:cNvPicPr>
            <a:picLocks noChangeAspect="1"/>
          </p:cNvPicPr>
          <p:nvPr/>
        </p:nvPicPr>
        <p:blipFill>
          <a:blip r:embed="rId4"/>
          <a:srcRect/>
          <a:stretch>
            <a:fillRect/>
          </a:stretch>
        </p:blipFill>
        <p:spPr bwMode="auto">
          <a:xfrm>
            <a:off x="5105400" y="5105400"/>
            <a:ext cx="3219450" cy="34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81000" y="457200"/>
            <a:ext cx="8345488" cy="290513"/>
          </a:xfrm>
        </p:spPr>
        <p:txBody>
          <a:bodyPr/>
          <a:lstStyle/>
          <a:p>
            <a:r>
              <a:rPr lang="en-US" sz="1800" smtClean="0"/>
              <a:t>Why the supply model is innovative …</a:t>
            </a:r>
          </a:p>
        </p:txBody>
      </p:sp>
      <p:sp>
        <p:nvSpPr>
          <p:cNvPr id="86019" name="Text Box 12"/>
          <p:cNvSpPr txBox="1">
            <a:spLocks noChangeArrowheads="1"/>
          </p:cNvSpPr>
          <p:nvPr/>
        </p:nvSpPr>
        <p:spPr bwMode="gray">
          <a:xfrm>
            <a:off x="838200" y="6297612"/>
            <a:ext cx="8707438" cy="407988"/>
          </a:xfrm>
          <a:prstGeom prst="rect">
            <a:avLst/>
          </a:prstGeom>
          <a:noFill/>
          <a:ln w="12700">
            <a:noFill/>
            <a:miter lim="800000"/>
            <a:headEnd/>
            <a:tailEnd/>
          </a:ln>
        </p:spPr>
        <p:txBody>
          <a:bodyPr wrap="none" lIns="73152" tIns="73152" rIns="73152" bIns="73152" anchorCtr="1">
            <a:spAutoFit/>
          </a:bodyPr>
          <a:lstStyle/>
          <a:p>
            <a:pPr algn="l"/>
            <a:r>
              <a:rPr lang="en-US" sz="800" baseline="30000" dirty="0"/>
              <a:t>1</a:t>
            </a:r>
            <a:r>
              <a:rPr lang="en-US" sz="800" dirty="0"/>
              <a:t> Source: Michael Law, </a:t>
            </a:r>
            <a:r>
              <a:rPr lang="en-US" sz="800" u="sng" dirty="0"/>
              <a:t>Law Firm 2.0: The New Business Model of the Legal Industry</a:t>
            </a:r>
            <a:r>
              <a:rPr lang="en-US" sz="800" dirty="0"/>
              <a:t>,  July 9, 2008: http://lawvibe.com/law-firm-20-the-new-business-model-of-the-legal-industry/</a:t>
            </a:r>
          </a:p>
          <a:p>
            <a:pPr algn="l"/>
            <a:r>
              <a:rPr lang="en-US" sz="800" baseline="30000" dirty="0"/>
              <a:t>2</a:t>
            </a:r>
            <a:r>
              <a:rPr lang="en-US" sz="800" dirty="0"/>
              <a:t> Source: “Litigating  for Less”, FAST COMPANY, December 9, 2003</a:t>
            </a:r>
          </a:p>
        </p:txBody>
      </p:sp>
      <p:sp>
        <p:nvSpPr>
          <p:cNvPr id="13" name="Freeform 2"/>
          <p:cNvSpPr>
            <a:spLocks/>
          </p:cNvSpPr>
          <p:nvPr/>
        </p:nvSpPr>
        <p:spPr bwMode="blackWhite">
          <a:xfrm>
            <a:off x="8612188" y="61913"/>
            <a:ext cx="406400" cy="700087"/>
          </a:xfrm>
          <a:custGeom>
            <a:avLst/>
            <a:gdLst>
              <a:gd name="T0" fmla="*/ 0 w 1331"/>
              <a:gd name="T1" fmla="*/ 2187 h 2591"/>
              <a:gd name="T2" fmla="*/ 784 w 1331"/>
              <a:gd name="T3" fmla="*/ 2187 h 2591"/>
              <a:gd name="T4" fmla="*/ 784 w 1331"/>
              <a:gd name="T5" fmla="*/ 2590 h 2591"/>
              <a:gd name="T6" fmla="*/ 1330 w 1331"/>
              <a:gd name="T7" fmla="*/ 1295 h 2591"/>
              <a:gd name="T8" fmla="*/ 784 w 1331"/>
              <a:gd name="T9" fmla="*/ 0 h 2591"/>
              <a:gd name="T10" fmla="*/ 784 w 1331"/>
              <a:gd name="T11" fmla="*/ 393 h 2591"/>
              <a:gd name="T12" fmla="*/ 0 w 1331"/>
              <a:gd name="T13" fmla="*/ 393 h 2591"/>
              <a:gd name="T14" fmla="*/ 352 w 1331"/>
              <a:gd name="T15" fmla="*/ 1295 h 2591"/>
              <a:gd name="T16" fmla="*/ 0 w 1331"/>
              <a:gd name="T17" fmla="*/ 2187 h 25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1"/>
              <a:gd name="T28" fmla="*/ 0 h 2591"/>
              <a:gd name="T29" fmla="*/ 1331 w 1331"/>
              <a:gd name="T30" fmla="*/ 2591 h 25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1" h="2591">
                <a:moveTo>
                  <a:pt x="0" y="2187"/>
                </a:moveTo>
                <a:lnTo>
                  <a:pt x="784" y="2187"/>
                </a:lnTo>
                <a:lnTo>
                  <a:pt x="784" y="2590"/>
                </a:lnTo>
                <a:lnTo>
                  <a:pt x="1330" y="1295"/>
                </a:lnTo>
                <a:lnTo>
                  <a:pt x="784" y="0"/>
                </a:lnTo>
                <a:lnTo>
                  <a:pt x="784" y="393"/>
                </a:lnTo>
                <a:lnTo>
                  <a:pt x="0" y="393"/>
                </a:lnTo>
                <a:lnTo>
                  <a:pt x="352" y="1295"/>
                </a:lnTo>
                <a:lnTo>
                  <a:pt x="0" y="2187"/>
                </a:lnTo>
              </a:path>
            </a:pathLst>
          </a:custGeom>
          <a:solidFill>
            <a:schemeClr val="accent6">
              <a:alpha val="50000"/>
            </a:schemeClr>
          </a:solidFill>
          <a:ln w="12700" cap="rnd">
            <a:noFill/>
            <a:round/>
            <a:headEnd/>
            <a:tailEnd/>
          </a:ln>
        </p:spPr>
        <p:txBody>
          <a:bodyPr/>
          <a:lstStyle/>
          <a:p>
            <a:endParaRPr lang="en-US"/>
          </a:p>
        </p:txBody>
      </p:sp>
      <p:sp>
        <p:nvSpPr>
          <p:cNvPr id="86021" name="Freeform 3"/>
          <p:cNvSpPr>
            <a:spLocks/>
          </p:cNvSpPr>
          <p:nvPr/>
        </p:nvSpPr>
        <p:spPr bwMode="blackWhite">
          <a:xfrm>
            <a:off x="8189913" y="168275"/>
            <a:ext cx="498475" cy="233363"/>
          </a:xfrm>
          <a:custGeom>
            <a:avLst/>
            <a:gdLst>
              <a:gd name="T0" fmla="*/ 2147483647 w 1636"/>
              <a:gd name="T1" fmla="*/ 0 h 867"/>
              <a:gd name="T2" fmla="*/ 2147483647 w 1636"/>
              <a:gd name="T3" fmla="*/ 2147483647 h 867"/>
              <a:gd name="T4" fmla="*/ 2147483647 w 1636"/>
              <a:gd name="T5" fmla="*/ 2147483647 h 867"/>
              <a:gd name="T6" fmla="*/ 0 w 1636"/>
              <a:gd name="T7" fmla="*/ 0 h 867"/>
              <a:gd name="T8" fmla="*/ 2147483647 w 1636"/>
              <a:gd name="T9" fmla="*/ 0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0"/>
                </a:moveTo>
                <a:lnTo>
                  <a:pt x="1635" y="866"/>
                </a:lnTo>
                <a:lnTo>
                  <a:pt x="368" y="866"/>
                </a:lnTo>
                <a:lnTo>
                  <a:pt x="0" y="0"/>
                </a:lnTo>
                <a:lnTo>
                  <a:pt x="1298" y="0"/>
                </a:lnTo>
              </a:path>
            </a:pathLst>
          </a:custGeom>
          <a:solidFill>
            <a:schemeClr val="accent2">
              <a:alpha val="50195"/>
            </a:schemeClr>
          </a:solidFill>
          <a:ln w="12700" cap="rnd">
            <a:noFill/>
            <a:round/>
            <a:headEnd/>
            <a:tailEnd/>
          </a:ln>
        </p:spPr>
        <p:txBody>
          <a:bodyPr/>
          <a:lstStyle/>
          <a:p>
            <a:endParaRPr lang="en-US"/>
          </a:p>
        </p:txBody>
      </p:sp>
      <p:sp>
        <p:nvSpPr>
          <p:cNvPr id="86022" name="Freeform 4"/>
          <p:cNvSpPr>
            <a:spLocks/>
          </p:cNvSpPr>
          <p:nvPr/>
        </p:nvSpPr>
        <p:spPr bwMode="blackWhite">
          <a:xfrm>
            <a:off x="8189913" y="419100"/>
            <a:ext cx="498475" cy="234950"/>
          </a:xfrm>
          <a:custGeom>
            <a:avLst/>
            <a:gdLst>
              <a:gd name="T0" fmla="*/ 2147483647 w 1636"/>
              <a:gd name="T1" fmla="*/ 2147483647 h 867"/>
              <a:gd name="T2" fmla="*/ 2147483647 w 1636"/>
              <a:gd name="T3" fmla="*/ 0 h 867"/>
              <a:gd name="T4" fmla="*/ 2147483647 w 1636"/>
              <a:gd name="T5" fmla="*/ 0 h 867"/>
              <a:gd name="T6" fmla="*/ 0 w 1636"/>
              <a:gd name="T7" fmla="*/ 2147483647 h 867"/>
              <a:gd name="T8" fmla="*/ 2147483647 w 1636"/>
              <a:gd name="T9" fmla="*/ 2147483647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866"/>
                </a:moveTo>
                <a:lnTo>
                  <a:pt x="1635" y="0"/>
                </a:lnTo>
                <a:lnTo>
                  <a:pt x="352" y="0"/>
                </a:lnTo>
                <a:lnTo>
                  <a:pt x="0" y="866"/>
                </a:lnTo>
                <a:lnTo>
                  <a:pt x="1298" y="866"/>
                </a:lnTo>
              </a:path>
            </a:pathLst>
          </a:custGeom>
          <a:solidFill>
            <a:schemeClr val="accent1"/>
          </a:solidFill>
          <a:ln w="12700" cap="rnd">
            <a:noFill/>
            <a:round/>
            <a:headEnd/>
            <a:tailEnd/>
          </a:ln>
        </p:spPr>
        <p:txBody>
          <a:bodyPr/>
          <a:lstStyle/>
          <a:p>
            <a:endParaRPr lang="en-US"/>
          </a:p>
        </p:txBody>
      </p:sp>
      <p:sp>
        <p:nvSpPr>
          <p:cNvPr id="86023" name="Freeform 5"/>
          <p:cNvSpPr>
            <a:spLocks/>
          </p:cNvSpPr>
          <p:nvPr/>
        </p:nvSpPr>
        <p:spPr bwMode="blackWhite">
          <a:xfrm>
            <a:off x="7848600" y="168275"/>
            <a:ext cx="427038" cy="482600"/>
          </a:xfrm>
          <a:custGeom>
            <a:avLst/>
            <a:gdLst>
              <a:gd name="T0" fmla="*/ 2147483647 w 1402"/>
              <a:gd name="T1" fmla="*/ 2147483647 h 1787"/>
              <a:gd name="T2" fmla="*/ 2147483647 w 1402"/>
              <a:gd name="T3" fmla="*/ 0 h 1787"/>
              <a:gd name="T4" fmla="*/ 0 w 1402"/>
              <a:gd name="T5" fmla="*/ 0 h 1787"/>
              <a:gd name="T6" fmla="*/ 0 w 1402"/>
              <a:gd name="T7" fmla="*/ 2147483647 h 1787"/>
              <a:gd name="T8" fmla="*/ 2147483647 w 1402"/>
              <a:gd name="T9" fmla="*/ 2147483647 h 1787"/>
              <a:gd name="T10" fmla="*/ 2147483647 w 1402"/>
              <a:gd name="T11" fmla="*/ 2147483647 h 1787"/>
              <a:gd name="T12" fmla="*/ 0 60000 65536"/>
              <a:gd name="T13" fmla="*/ 0 60000 65536"/>
              <a:gd name="T14" fmla="*/ 0 60000 65536"/>
              <a:gd name="T15" fmla="*/ 0 60000 65536"/>
              <a:gd name="T16" fmla="*/ 0 60000 65536"/>
              <a:gd name="T17" fmla="*/ 0 60000 65536"/>
              <a:gd name="T18" fmla="*/ 0 w 1402"/>
              <a:gd name="T19" fmla="*/ 0 h 1787"/>
              <a:gd name="T20" fmla="*/ 1402 w 1402"/>
              <a:gd name="T21" fmla="*/ 1787 h 1787"/>
            </a:gdLst>
            <a:ahLst/>
            <a:cxnLst>
              <a:cxn ang="T12">
                <a:pos x="T0" y="T1"/>
              </a:cxn>
              <a:cxn ang="T13">
                <a:pos x="T2" y="T3"/>
              </a:cxn>
              <a:cxn ang="T14">
                <a:pos x="T4" y="T5"/>
              </a:cxn>
              <a:cxn ang="T15">
                <a:pos x="T6" y="T7"/>
              </a:cxn>
              <a:cxn ang="T16">
                <a:pos x="T8" y="T9"/>
              </a:cxn>
              <a:cxn ang="T17">
                <a:pos x="T10" y="T11"/>
              </a:cxn>
            </a:cxnLst>
            <a:rect l="T18" t="T19" r="T20" b="T21"/>
            <a:pathLst>
              <a:path w="1402" h="1787">
                <a:moveTo>
                  <a:pt x="1401" y="884"/>
                </a:moveTo>
                <a:lnTo>
                  <a:pt x="1032" y="0"/>
                </a:lnTo>
                <a:lnTo>
                  <a:pt x="0" y="0"/>
                </a:lnTo>
                <a:lnTo>
                  <a:pt x="0" y="1786"/>
                </a:lnTo>
                <a:lnTo>
                  <a:pt x="1032" y="1786"/>
                </a:lnTo>
                <a:lnTo>
                  <a:pt x="1401" y="884"/>
                </a:lnTo>
              </a:path>
            </a:pathLst>
          </a:custGeom>
          <a:solidFill>
            <a:schemeClr val="accent2">
              <a:alpha val="50195"/>
            </a:schemeClr>
          </a:solidFill>
          <a:ln w="12700" cap="rnd">
            <a:noFill/>
            <a:round/>
            <a:headEnd/>
            <a:tailEnd/>
          </a:ln>
        </p:spPr>
        <p:txBody>
          <a:bodyPr/>
          <a:lstStyle/>
          <a:p>
            <a:endParaRPr lang="en-US"/>
          </a:p>
        </p:txBody>
      </p:sp>
      <p:sp>
        <p:nvSpPr>
          <p:cNvPr id="86024" name="Rectangle 4"/>
          <p:cNvSpPr txBox="1">
            <a:spLocks noChangeArrowheads="1"/>
          </p:cNvSpPr>
          <p:nvPr/>
        </p:nvSpPr>
        <p:spPr bwMode="gray">
          <a:xfrm>
            <a:off x="4875213" y="1352550"/>
            <a:ext cx="3659187" cy="4591050"/>
          </a:xfrm>
          <a:prstGeom prst="rect">
            <a:avLst/>
          </a:prstGeom>
          <a:noFill/>
          <a:ln w="9525">
            <a:solidFill>
              <a:schemeClr val="accent2"/>
            </a:solidFill>
            <a:miter lim="800000"/>
            <a:headEnd/>
            <a:tailEnd/>
          </a:ln>
        </p:spPr>
        <p:txBody>
          <a:bodyPr/>
          <a:lstStyle/>
          <a:p>
            <a:pPr marL="169863" lvl="1" indent="-168275" algn="l">
              <a:lnSpc>
                <a:spcPct val="100000"/>
              </a:lnSpc>
              <a:spcBef>
                <a:spcPts val="338"/>
              </a:spcBef>
              <a:buClr>
                <a:schemeClr val="tx1"/>
              </a:buClr>
              <a:buFont typeface="Wingdings" charset="2"/>
              <a:buChar char="§"/>
            </a:pPr>
            <a:r>
              <a:rPr lang="en-US" sz="1600" b="0" dirty="0"/>
              <a:t>Personalized service</a:t>
            </a:r>
          </a:p>
          <a:p>
            <a:pPr marL="169863" lvl="1" indent="-168275" algn="l">
              <a:spcBef>
                <a:spcPct val="80000"/>
              </a:spcBef>
              <a:buClr>
                <a:schemeClr val="tx1"/>
              </a:buClr>
              <a:buFont typeface="Wingdings" charset="2"/>
              <a:buChar char="§"/>
            </a:pPr>
            <a:r>
              <a:rPr lang="en-US" sz="1600" b="0" dirty="0"/>
              <a:t>Flexibility to client demands</a:t>
            </a:r>
          </a:p>
          <a:p>
            <a:pPr marL="169863" lvl="1" indent="-168275" algn="l">
              <a:spcBef>
                <a:spcPct val="80000"/>
              </a:spcBef>
              <a:buClr>
                <a:schemeClr val="tx1"/>
              </a:buClr>
              <a:buFont typeface="Wingdings" charset="2"/>
              <a:buChar char="§"/>
            </a:pPr>
            <a:r>
              <a:rPr lang="en-US" sz="1600" b="0" dirty="0"/>
              <a:t>Length of projects based on what clients need: </a:t>
            </a:r>
            <a:r>
              <a:rPr lang="en-US" sz="1600" b="0" dirty="0" smtClean="0"/>
              <a:t>short-term </a:t>
            </a:r>
            <a:r>
              <a:rPr lang="en-US" sz="1600" b="0" dirty="0"/>
              <a:t>or indefinite</a:t>
            </a:r>
          </a:p>
          <a:p>
            <a:pPr marL="169863" lvl="1" indent="-168275" algn="l">
              <a:spcBef>
                <a:spcPct val="80000"/>
              </a:spcBef>
              <a:buClr>
                <a:schemeClr val="tx1"/>
              </a:buClr>
              <a:buFont typeface="Wingdings" charset="2"/>
              <a:buChar char="§"/>
            </a:pPr>
            <a:r>
              <a:rPr lang="en-US" sz="1600" b="0" dirty="0"/>
              <a:t>Willing to work on alternative billing structures</a:t>
            </a:r>
          </a:p>
          <a:p>
            <a:pPr marL="169863" lvl="1" indent="-168275" algn="l">
              <a:spcBef>
                <a:spcPct val="80000"/>
              </a:spcBef>
              <a:buClr>
                <a:schemeClr val="tx1"/>
              </a:buClr>
              <a:buFont typeface="Wingdings" charset="2"/>
              <a:buChar char="§"/>
            </a:pPr>
            <a:endParaRPr lang="en-US" sz="1600" b="0" dirty="0"/>
          </a:p>
        </p:txBody>
      </p:sp>
      <p:grpSp>
        <p:nvGrpSpPr>
          <p:cNvPr id="86025" name="Group 5"/>
          <p:cNvGrpSpPr>
            <a:grpSpLocks/>
          </p:cNvGrpSpPr>
          <p:nvPr/>
        </p:nvGrpSpPr>
        <p:grpSpPr bwMode="auto">
          <a:xfrm>
            <a:off x="609600" y="1014413"/>
            <a:ext cx="3733800" cy="236537"/>
            <a:chOff x="247" y="702"/>
            <a:chExt cx="2528" cy="149"/>
          </a:xfrm>
        </p:grpSpPr>
        <p:sp>
          <p:nvSpPr>
            <p:cNvPr id="20" name="Line 6"/>
            <p:cNvSpPr>
              <a:spLocks noChangeShapeType="1"/>
            </p:cNvSpPr>
            <p:nvPr/>
          </p:nvSpPr>
          <p:spPr bwMode="gray">
            <a:xfrm>
              <a:off x="247" y="778"/>
              <a:ext cx="2528" cy="0"/>
            </a:xfrm>
            <a:prstGeom prst="line">
              <a:avLst/>
            </a:prstGeom>
            <a:noFill/>
            <a:ln w="12700" cap="rnd">
              <a:solidFill>
                <a:schemeClr val="accent1"/>
              </a:solidFill>
              <a:round/>
              <a:headEnd/>
              <a:tailEnd/>
            </a:ln>
          </p:spPr>
          <p:txBody>
            <a:bodyPr wrap="none" anchor="ctr"/>
            <a:lstStyle/>
            <a:p>
              <a:pPr>
                <a:defRPr/>
              </a:pPr>
              <a:endParaRPr lang="en-US" sz="1600">
                <a:latin typeface="+mn-lt"/>
                <a:ea typeface="+mn-ea"/>
              </a:endParaRPr>
            </a:p>
          </p:txBody>
        </p:sp>
        <p:sp>
          <p:nvSpPr>
            <p:cNvPr id="86031" name="Rectangle 7"/>
            <p:cNvSpPr>
              <a:spLocks noChangeArrowheads="1"/>
            </p:cNvSpPr>
            <p:nvPr/>
          </p:nvSpPr>
          <p:spPr bwMode="gray">
            <a:xfrm>
              <a:off x="608" y="702"/>
              <a:ext cx="1818" cy="149"/>
            </a:xfrm>
            <a:prstGeom prst="rect">
              <a:avLst/>
            </a:prstGeom>
            <a:solidFill>
              <a:schemeClr val="bg1"/>
            </a:solidFill>
            <a:ln w="12700" cap="rnd">
              <a:noFill/>
              <a:miter lim="800000"/>
              <a:headEnd/>
              <a:tailEnd/>
            </a:ln>
          </p:spPr>
          <p:txBody>
            <a:bodyPr wrap="none" lIns="72000" tIns="0" rIns="72000" bIns="0" anchor="b" anchorCtr="1">
              <a:spAutoFit/>
            </a:bodyPr>
            <a:lstStyle/>
            <a:p>
              <a:pPr>
                <a:lnSpc>
                  <a:spcPct val="95000"/>
                </a:lnSpc>
              </a:pPr>
              <a:r>
                <a:rPr lang="en-US" sz="1600"/>
                <a:t>Drastically Reduce Costs</a:t>
              </a:r>
              <a:r>
                <a:rPr lang="en-US" sz="1600" baseline="30000"/>
                <a:t>1</a:t>
              </a:r>
            </a:p>
          </p:txBody>
        </p:sp>
      </p:grpSp>
      <p:grpSp>
        <p:nvGrpSpPr>
          <p:cNvPr id="86026" name="Group 8"/>
          <p:cNvGrpSpPr>
            <a:grpSpLocks/>
          </p:cNvGrpSpPr>
          <p:nvPr/>
        </p:nvGrpSpPr>
        <p:grpSpPr bwMode="auto">
          <a:xfrm>
            <a:off x="4800600" y="990600"/>
            <a:ext cx="3733800" cy="236538"/>
            <a:chOff x="247" y="686"/>
            <a:chExt cx="2528" cy="149"/>
          </a:xfrm>
        </p:grpSpPr>
        <p:sp>
          <p:nvSpPr>
            <p:cNvPr id="23" name="Line 9"/>
            <p:cNvSpPr>
              <a:spLocks noChangeShapeType="1"/>
            </p:cNvSpPr>
            <p:nvPr/>
          </p:nvSpPr>
          <p:spPr bwMode="gray">
            <a:xfrm>
              <a:off x="247" y="778"/>
              <a:ext cx="2528" cy="0"/>
            </a:xfrm>
            <a:prstGeom prst="line">
              <a:avLst/>
            </a:prstGeom>
            <a:noFill/>
            <a:ln w="12700" cap="rnd">
              <a:solidFill>
                <a:schemeClr val="accent1"/>
              </a:solidFill>
              <a:round/>
              <a:headEnd/>
              <a:tailEnd/>
            </a:ln>
          </p:spPr>
          <p:txBody>
            <a:bodyPr wrap="none" anchor="ctr"/>
            <a:lstStyle/>
            <a:p>
              <a:pPr>
                <a:defRPr/>
              </a:pPr>
              <a:endParaRPr lang="en-US" sz="1600">
                <a:latin typeface="+mn-lt"/>
                <a:ea typeface="+mn-ea"/>
              </a:endParaRPr>
            </a:p>
          </p:txBody>
        </p:sp>
        <p:sp>
          <p:nvSpPr>
            <p:cNvPr id="86029" name="Rectangle 10"/>
            <p:cNvSpPr>
              <a:spLocks noChangeArrowheads="1"/>
            </p:cNvSpPr>
            <p:nvPr/>
          </p:nvSpPr>
          <p:spPr bwMode="gray">
            <a:xfrm>
              <a:off x="473" y="686"/>
              <a:ext cx="2044" cy="149"/>
            </a:xfrm>
            <a:prstGeom prst="rect">
              <a:avLst/>
            </a:prstGeom>
            <a:solidFill>
              <a:schemeClr val="bg1"/>
            </a:solidFill>
            <a:ln w="12700" cap="rnd">
              <a:noFill/>
              <a:miter lim="800000"/>
              <a:headEnd/>
              <a:tailEnd/>
            </a:ln>
          </p:spPr>
          <p:txBody>
            <a:bodyPr wrap="none" lIns="72000" tIns="0" rIns="72000" bIns="0" anchor="b" anchorCtr="1">
              <a:spAutoFit/>
            </a:bodyPr>
            <a:lstStyle/>
            <a:p>
              <a:pPr>
                <a:lnSpc>
                  <a:spcPct val="95000"/>
                </a:lnSpc>
              </a:pPr>
              <a:r>
                <a:rPr lang="en-US" sz="1600"/>
                <a:t>Focus on Smaller Companies</a:t>
              </a:r>
            </a:p>
          </p:txBody>
        </p:sp>
      </p:grpSp>
      <p:sp>
        <p:nvSpPr>
          <p:cNvPr id="25" name="Rectangle 4"/>
          <p:cNvSpPr txBox="1">
            <a:spLocks noChangeArrowheads="1"/>
          </p:cNvSpPr>
          <p:nvPr/>
        </p:nvSpPr>
        <p:spPr bwMode="gray">
          <a:xfrm>
            <a:off x="609600" y="1352550"/>
            <a:ext cx="3671888" cy="4591050"/>
          </a:xfrm>
          <a:prstGeom prst="rect">
            <a:avLst/>
          </a:prstGeom>
          <a:noFill/>
          <a:ln w="9525">
            <a:solidFill>
              <a:schemeClr val="accent2"/>
            </a:solidFill>
            <a:miter lim="800000"/>
            <a:headEnd/>
            <a:tailEnd/>
          </a:ln>
        </p:spPr>
        <p:txBody>
          <a:bodyPr/>
          <a:lstStyle/>
          <a:p>
            <a:pPr marL="177800" indent="-177800" algn="l">
              <a:lnSpc>
                <a:spcPct val="110000"/>
              </a:lnSpc>
              <a:buFont typeface="Wingdings" pitchFamily="-97" charset="2"/>
              <a:buChar char="§"/>
            </a:pPr>
            <a:r>
              <a:rPr lang="en-US" sz="1600" b="0"/>
              <a:t>Minimal real estate overhead</a:t>
            </a:r>
          </a:p>
          <a:p>
            <a:pPr marL="177800" indent="-177800" algn="l">
              <a:lnSpc>
                <a:spcPct val="110000"/>
              </a:lnSpc>
              <a:buFont typeface="Wingdings" pitchFamily="-97" charset="2"/>
              <a:buChar char="§"/>
            </a:pPr>
            <a:endParaRPr lang="en-US" sz="1600" b="0"/>
          </a:p>
          <a:p>
            <a:pPr marL="177800" indent="-177800" algn="l">
              <a:lnSpc>
                <a:spcPct val="110000"/>
              </a:lnSpc>
              <a:buFont typeface="Wingdings" pitchFamily="-97" charset="2"/>
              <a:buChar char="§"/>
            </a:pPr>
            <a:r>
              <a:rPr lang="en-US" sz="1600" b="0"/>
              <a:t>No money supporting "partnership pyramid”</a:t>
            </a:r>
            <a:r>
              <a:rPr lang="en-US" sz="1600" b="0" baseline="30000"/>
              <a:t>2</a:t>
            </a:r>
            <a:r>
              <a:rPr lang="en-US" sz="1600" b="0"/>
              <a:t> </a:t>
            </a:r>
          </a:p>
          <a:p>
            <a:pPr marL="177800" indent="-177800" algn="l">
              <a:lnSpc>
                <a:spcPct val="110000"/>
              </a:lnSpc>
              <a:buFont typeface="Wingdings" pitchFamily="-97" charset="2"/>
              <a:buChar char="§"/>
            </a:pPr>
            <a:endParaRPr lang="en-US" sz="1600" b="0"/>
          </a:p>
          <a:p>
            <a:pPr marL="177800" indent="-177800" algn="l">
              <a:lnSpc>
                <a:spcPct val="110000"/>
              </a:lnSpc>
              <a:buFont typeface="Wingdings" pitchFamily="-97" charset="2"/>
              <a:buChar char="§"/>
            </a:pPr>
            <a:r>
              <a:rPr lang="en-US" sz="1600" b="0"/>
              <a:t>Minimal support staff</a:t>
            </a:r>
          </a:p>
          <a:p>
            <a:pPr marL="177800" indent="-177800" algn="l">
              <a:lnSpc>
                <a:spcPct val="110000"/>
              </a:lnSpc>
              <a:buFont typeface="Wingdings" pitchFamily="-97" charset="2"/>
              <a:buChar char="§"/>
            </a:pPr>
            <a:endParaRPr lang="en-US" sz="1600" b="0"/>
          </a:p>
          <a:p>
            <a:pPr marL="177800" indent="-177800" algn="l">
              <a:lnSpc>
                <a:spcPct val="110000"/>
              </a:lnSpc>
              <a:buFont typeface="Wingdings" pitchFamily="-97" charset="2"/>
              <a:buChar char="§"/>
            </a:pPr>
            <a:r>
              <a:rPr lang="en-US" sz="1600" b="0"/>
              <a:t>Pass off costs to clients</a:t>
            </a:r>
          </a:p>
          <a:p>
            <a:pPr marL="635000" lvl="1" indent="-177800" algn="l">
              <a:lnSpc>
                <a:spcPct val="110000"/>
              </a:lnSpc>
              <a:buFont typeface="Courier New" pitchFamily="-97" charset="0"/>
              <a:buChar char="o"/>
            </a:pPr>
            <a:endParaRPr lang="nl-NL" sz="1600" b="0"/>
          </a:p>
          <a:p>
            <a:pPr marL="177800" indent="-177800" algn="l">
              <a:lnSpc>
                <a:spcPct val="110000"/>
              </a:lnSpc>
              <a:buFont typeface="Wingdings" pitchFamily="-97" charset="2"/>
              <a:buChar char="§"/>
            </a:pPr>
            <a:r>
              <a:rPr lang="nl-NL" sz="1600" b="0"/>
              <a:t>Only pay attorneys for the work they do: pay by the hour</a:t>
            </a:r>
          </a:p>
          <a:p>
            <a:pPr marL="177800" indent="-177800" algn="l">
              <a:lnSpc>
                <a:spcPct val="110000"/>
              </a:lnSpc>
              <a:buFont typeface="Wingdings" pitchFamily="-97" charset="2"/>
              <a:buChar char="§"/>
            </a:pPr>
            <a:endParaRPr lang="nl-NL" sz="1600" b="0"/>
          </a:p>
          <a:p>
            <a:pPr marL="177800" indent="-177800" algn="l">
              <a:lnSpc>
                <a:spcPct val="110000"/>
              </a:lnSpc>
              <a:buFont typeface="Wingdings" pitchFamily="-97" charset="2"/>
              <a:buChar char="§"/>
            </a:pPr>
            <a:endParaRPr lang="nl-NL" sz="1600" b="0"/>
          </a:p>
          <a:p>
            <a:pPr marL="635000" lvl="1" indent="-177800" algn="l">
              <a:spcBef>
                <a:spcPct val="80000"/>
              </a:spcBef>
              <a:buClr>
                <a:schemeClr val="tx1"/>
              </a:buClr>
            </a:pPr>
            <a:endParaRPr lang="en-US" sz="1600" b="0"/>
          </a:p>
          <a:p>
            <a:pPr marL="635000" lvl="1" indent="-177800" algn="l">
              <a:spcBef>
                <a:spcPct val="80000"/>
              </a:spcBef>
              <a:buClr>
                <a:schemeClr val="tx1"/>
              </a:buClr>
              <a:buFont typeface="Wingdings 2" pitchFamily="-97" charset="2"/>
              <a:buChar char="¡"/>
            </a:pPr>
            <a:endParaRPr lang="en-US" sz="1600" b="0"/>
          </a:p>
          <a:p>
            <a:pPr marL="635000" lvl="1" indent="-177800" algn="l">
              <a:spcBef>
                <a:spcPct val="80000"/>
              </a:spcBef>
              <a:buClr>
                <a:schemeClr val="tx1"/>
              </a:buClr>
              <a:buFont typeface="Wingdings 2" pitchFamily="-97" charset="2"/>
              <a:buChar char="¡"/>
            </a:pPr>
            <a:endParaRPr lang="en-US" sz="1600" b="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81000" y="457200"/>
            <a:ext cx="8345488" cy="290513"/>
          </a:xfrm>
        </p:spPr>
        <p:txBody>
          <a:bodyPr/>
          <a:lstStyle/>
          <a:p>
            <a:r>
              <a:rPr lang="en-US" sz="1800" smtClean="0"/>
              <a:t>Why the supply model is not innovative enough …</a:t>
            </a:r>
          </a:p>
        </p:txBody>
      </p:sp>
      <p:sp>
        <p:nvSpPr>
          <p:cNvPr id="87043" name="Text Box 12"/>
          <p:cNvSpPr txBox="1">
            <a:spLocks noChangeArrowheads="1"/>
          </p:cNvSpPr>
          <p:nvPr/>
        </p:nvSpPr>
        <p:spPr bwMode="gray">
          <a:xfrm>
            <a:off x="990600" y="6172200"/>
            <a:ext cx="7239000" cy="609600"/>
          </a:xfrm>
          <a:prstGeom prst="rect">
            <a:avLst/>
          </a:prstGeom>
          <a:noFill/>
          <a:ln w="12700">
            <a:noFill/>
            <a:miter lim="800000"/>
            <a:headEnd/>
            <a:tailEnd/>
          </a:ln>
        </p:spPr>
        <p:txBody>
          <a:bodyPr wrap="none" lIns="73152" tIns="73152" rIns="73152" bIns="73152" anchorCtr="1"/>
          <a:lstStyle/>
          <a:p>
            <a:pPr algn="l"/>
            <a:r>
              <a:rPr lang="en-US" sz="800" baseline="30000" dirty="0"/>
              <a:t>1</a:t>
            </a:r>
            <a:r>
              <a:rPr lang="en-US" sz="800" dirty="0"/>
              <a:t> Source: Alfred L. </a:t>
            </a:r>
            <a:r>
              <a:rPr lang="en-US" sz="800" dirty="0" err="1"/>
              <a:t>Scalan</a:t>
            </a:r>
            <a:r>
              <a:rPr lang="en-US" sz="800" dirty="0"/>
              <a:t>, Jr. &amp; Marc </a:t>
            </a:r>
            <a:r>
              <a:rPr lang="en-US" sz="800" dirty="0" err="1"/>
              <a:t>Seldin</a:t>
            </a:r>
            <a:r>
              <a:rPr lang="en-US" sz="800" dirty="0"/>
              <a:t> Rosen  “</a:t>
            </a:r>
            <a:r>
              <a:rPr lang="en-US" sz="800" dirty="0" err="1"/>
              <a:t>Boutiqu</a:t>
            </a:r>
            <a:r>
              <a:rPr lang="en-US" sz="800" dirty="0"/>
              <a:t> </a:t>
            </a:r>
            <a:r>
              <a:rPr lang="en-US" sz="800" dirty="0" err="1"/>
              <a:t>e</a:t>
            </a:r>
            <a:r>
              <a:rPr lang="en-US" sz="800" dirty="0"/>
              <a:t> Practice” </a:t>
            </a:r>
            <a:r>
              <a:rPr lang="en-US" sz="800" u="sng" dirty="0"/>
              <a:t>The </a:t>
            </a:r>
            <a:r>
              <a:rPr lang="en-US" sz="800" u="sng" dirty="0" err="1"/>
              <a:t>Compleat</a:t>
            </a:r>
            <a:r>
              <a:rPr lang="en-US" sz="800" u="sng" dirty="0"/>
              <a:t> Lawyer</a:t>
            </a:r>
            <a:r>
              <a:rPr lang="en-US" sz="800" dirty="0"/>
              <a:t>, Vol. 13, No. 4, Fall 1996.</a:t>
            </a:r>
          </a:p>
          <a:p>
            <a:pPr algn="l"/>
            <a:r>
              <a:rPr lang="en-US" sz="800" baseline="30000" dirty="0"/>
              <a:t>2</a:t>
            </a:r>
            <a:r>
              <a:rPr lang="en-US" sz="800" dirty="0"/>
              <a:t> Source: “Finding Happiness on  the </a:t>
            </a:r>
            <a:r>
              <a:rPr lang="en-US" sz="800" dirty="0" err="1"/>
              <a:t>Slow(er</a:t>
            </a:r>
            <a:r>
              <a:rPr lang="en-US" sz="800" dirty="0"/>
              <a:t>) Track”, Wall Street Journal, December 05, 2006 </a:t>
            </a:r>
            <a:endParaRPr lang="en-US" sz="800" dirty="0" smtClean="0"/>
          </a:p>
          <a:p>
            <a:pPr algn="l"/>
            <a:r>
              <a:rPr lang="en-US" sz="800" baseline="30000" dirty="0"/>
              <a:t>3</a:t>
            </a:r>
            <a:r>
              <a:rPr lang="en-US" sz="800" dirty="0" smtClean="0"/>
              <a:t> </a:t>
            </a:r>
            <a:r>
              <a:rPr lang="en-US" sz="800" dirty="0"/>
              <a:t>Source: Eric Young, “Lawyers just as needed: Market grows for temporary legal fire power” SAN FRANCISCO BUSINESS TIMES, September 15, 2006.</a:t>
            </a:r>
          </a:p>
        </p:txBody>
      </p:sp>
      <p:sp>
        <p:nvSpPr>
          <p:cNvPr id="8" name="Freeform 2"/>
          <p:cNvSpPr>
            <a:spLocks/>
          </p:cNvSpPr>
          <p:nvPr/>
        </p:nvSpPr>
        <p:spPr bwMode="blackWhite">
          <a:xfrm>
            <a:off x="8612188" y="61913"/>
            <a:ext cx="406400" cy="700087"/>
          </a:xfrm>
          <a:custGeom>
            <a:avLst/>
            <a:gdLst>
              <a:gd name="T0" fmla="*/ 0 w 1331"/>
              <a:gd name="T1" fmla="*/ 2187 h 2591"/>
              <a:gd name="T2" fmla="*/ 784 w 1331"/>
              <a:gd name="T3" fmla="*/ 2187 h 2591"/>
              <a:gd name="T4" fmla="*/ 784 w 1331"/>
              <a:gd name="T5" fmla="*/ 2590 h 2591"/>
              <a:gd name="T6" fmla="*/ 1330 w 1331"/>
              <a:gd name="T7" fmla="*/ 1295 h 2591"/>
              <a:gd name="T8" fmla="*/ 784 w 1331"/>
              <a:gd name="T9" fmla="*/ 0 h 2591"/>
              <a:gd name="T10" fmla="*/ 784 w 1331"/>
              <a:gd name="T11" fmla="*/ 393 h 2591"/>
              <a:gd name="T12" fmla="*/ 0 w 1331"/>
              <a:gd name="T13" fmla="*/ 393 h 2591"/>
              <a:gd name="T14" fmla="*/ 352 w 1331"/>
              <a:gd name="T15" fmla="*/ 1295 h 2591"/>
              <a:gd name="T16" fmla="*/ 0 w 1331"/>
              <a:gd name="T17" fmla="*/ 2187 h 25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1"/>
              <a:gd name="T28" fmla="*/ 0 h 2591"/>
              <a:gd name="T29" fmla="*/ 1331 w 1331"/>
              <a:gd name="T30" fmla="*/ 2591 h 25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1" h="2591">
                <a:moveTo>
                  <a:pt x="0" y="2187"/>
                </a:moveTo>
                <a:lnTo>
                  <a:pt x="784" y="2187"/>
                </a:lnTo>
                <a:lnTo>
                  <a:pt x="784" y="2590"/>
                </a:lnTo>
                <a:lnTo>
                  <a:pt x="1330" y="1295"/>
                </a:lnTo>
                <a:lnTo>
                  <a:pt x="784" y="0"/>
                </a:lnTo>
                <a:lnTo>
                  <a:pt x="784" y="393"/>
                </a:lnTo>
                <a:lnTo>
                  <a:pt x="0" y="393"/>
                </a:lnTo>
                <a:lnTo>
                  <a:pt x="352" y="1295"/>
                </a:lnTo>
                <a:lnTo>
                  <a:pt x="0" y="2187"/>
                </a:lnTo>
              </a:path>
            </a:pathLst>
          </a:custGeom>
          <a:solidFill>
            <a:schemeClr val="accent6">
              <a:alpha val="50000"/>
            </a:schemeClr>
          </a:solidFill>
          <a:ln w="12700" cap="rnd">
            <a:noFill/>
            <a:round/>
            <a:headEnd/>
            <a:tailEnd/>
          </a:ln>
        </p:spPr>
        <p:txBody>
          <a:bodyPr/>
          <a:lstStyle/>
          <a:p>
            <a:endParaRPr lang="en-US"/>
          </a:p>
        </p:txBody>
      </p:sp>
      <p:sp>
        <p:nvSpPr>
          <p:cNvPr id="87045" name="Freeform 3"/>
          <p:cNvSpPr>
            <a:spLocks/>
          </p:cNvSpPr>
          <p:nvPr/>
        </p:nvSpPr>
        <p:spPr bwMode="blackWhite">
          <a:xfrm>
            <a:off x="8189913" y="168275"/>
            <a:ext cx="498475" cy="233363"/>
          </a:xfrm>
          <a:custGeom>
            <a:avLst/>
            <a:gdLst>
              <a:gd name="T0" fmla="*/ 2147483647 w 1636"/>
              <a:gd name="T1" fmla="*/ 0 h 867"/>
              <a:gd name="T2" fmla="*/ 2147483647 w 1636"/>
              <a:gd name="T3" fmla="*/ 2147483647 h 867"/>
              <a:gd name="T4" fmla="*/ 2147483647 w 1636"/>
              <a:gd name="T5" fmla="*/ 2147483647 h 867"/>
              <a:gd name="T6" fmla="*/ 0 w 1636"/>
              <a:gd name="T7" fmla="*/ 0 h 867"/>
              <a:gd name="T8" fmla="*/ 2147483647 w 1636"/>
              <a:gd name="T9" fmla="*/ 0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0"/>
                </a:moveTo>
                <a:lnTo>
                  <a:pt x="1635" y="866"/>
                </a:lnTo>
                <a:lnTo>
                  <a:pt x="368" y="866"/>
                </a:lnTo>
                <a:lnTo>
                  <a:pt x="0" y="0"/>
                </a:lnTo>
                <a:lnTo>
                  <a:pt x="1298" y="0"/>
                </a:lnTo>
              </a:path>
            </a:pathLst>
          </a:custGeom>
          <a:solidFill>
            <a:schemeClr val="accent2">
              <a:alpha val="50195"/>
            </a:schemeClr>
          </a:solidFill>
          <a:ln w="12700" cap="rnd">
            <a:noFill/>
            <a:round/>
            <a:headEnd/>
            <a:tailEnd/>
          </a:ln>
        </p:spPr>
        <p:txBody>
          <a:bodyPr/>
          <a:lstStyle/>
          <a:p>
            <a:endParaRPr lang="en-US"/>
          </a:p>
        </p:txBody>
      </p:sp>
      <p:sp>
        <p:nvSpPr>
          <p:cNvPr id="87046" name="Freeform 4"/>
          <p:cNvSpPr>
            <a:spLocks/>
          </p:cNvSpPr>
          <p:nvPr/>
        </p:nvSpPr>
        <p:spPr bwMode="blackWhite">
          <a:xfrm>
            <a:off x="8189913" y="419100"/>
            <a:ext cx="498475" cy="234950"/>
          </a:xfrm>
          <a:custGeom>
            <a:avLst/>
            <a:gdLst>
              <a:gd name="T0" fmla="*/ 2147483647 w 1636"/>
              <a:gd name="T1" fmla="*/ 2147483647 h 867"/>
              <a:gd name="T2" fmla="*/ 2147483647 w 1636"/>
              <a:gd name="T3" fmla="*/ 0 h 867"/>
              <a:gd name="T4" fmla="*/ 2147483647 w 1636"/>
              <a:gd name="T5" fmla="*/ 0 h 867"/>
              <a:gd name="T6" fmla="*/ 0 w 1636"/>
              <a:gd name="T7" fmla="*/ 2147483647 h 867"/>
              <a:gd name="T8" fmla="*/ 2147483647 w 1636"/>
              <a:gd name="T9" fmla="*/ 2147483647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866"/>
                </a:moveTo>
                <a:lnTo>
                  <a:pt x="1635" y="0"/>
                </a:lnTo>
                <a:lnTo>
                  <a:pt x="352" y="0"/>
                </a:lnTo>
                <a:lnTo>
                  <a:pt x="0" y="866"/>
                </a:lnTo>
                <a:lnTo>
                  <a:pt x="1298" y="866"/>
                </a:lnTo>
              </a:path>
            </a:pathLst>
          </a:custGeom>
          <a:solidFill>
            <a:schemeClr val="accent1"/>
          </a:solidFill>
          <a:ln w="12700" cap="rnd">
            <a:noFill/>
            <a:round/>
            <a:headEnd/>
            <a:tailEnd/>
          </a:ln>
        </p:spPr>
        <p:txBody>
          <a:bodyPr/>
          <a:lstStyle/>
          <a:p>
            <a:endParaRPr lang="en-US"/>
          </a:p>
        </p:txBody>
      </p:sp>
      <p:sp>
        <p:nvSpPr>
          <p:cNvPr id="87047" name="Freeform 5"/>
          <p:cNvSpPr>
            <a:spLocks/>
          </p:cNvSpPr>
          <p:nvPr/>
        </p:nvSpPr>
        <p:spPr bwMode="blackWhite">
          <a:xfrm>
            <a:off x="7848600" y="168275"/>
            <a:ext cx="427038" cy="482600"/>
          </a:xfrm>
          <a:custGeom>
            <a:avLst/>
            <a:gdLst>
              <a:gd name="T0" fmla="*/ 2147483647 w 1402"/>
              <a:gd name="T1" fmla="*/ 2147483647 h 1787"/>
              <a:gd name="T2" fmla="*/ 2147483647 w 1402"/>
              <a:gd name="T3" fmla="*/ 0 h 1787"/>
              <a:gd name="T4" fmla="*/ 0 w 1402"/>
              <a:gd name="T5" fmla="*/ 0 h 1787"/>
              <a:gd name="T6" fmla="*/ 0 w 1402"/>
              <a:gd name="T7" fmla="*/ 2147483647 h 1787"/>
              <a:gd name="T8" fmla="*/ 2147483647 w 1402"/>
              <a:gd name="T9" fmla="*/ 2147483647 h 1787"/>
              <a:gd name="T10" fmla="*/ 2147483647 w 1402"/>
              <a:gd name="T11" fmla="*/ 2147483647 h 1787"/>
              <a:gd name="T12" fmla="*/ 0 60000 65536"/>
              <a:gd name="T13" fmla="*/ 0 60000 65536"/>
              <a:gd name="T14" fmla="*/ 0 60000 65536"/>
              <a:gd name="T15" fmla="*/ 0 60000 65536"/>
              <a:gd name="T16" fmla="*/ 0 60000 65536"/>
              <a:gd name="T17" fmla="*/ 0 60000 65536"/>
              <a:gd name="T18" fmla="*/ 0 w 1402"/>
              <a:gd name="T19" fmla="*/ 0 h 1787"/>
              <a:gd name="T20" fmla="*/ 1402 w 1402"/>
              <a:gd name="T21" fmla="*/ 1787 h 1787"/>
            </a:gdLst>
            <a:ahLst/>
            <a:cxnLst>
              <a:cxn ang="T12">
                <a:pos x="T0" y="T1"/>
              </a:cxn>
              <a:cxn ang="T13">
                <a:pos x="T2" y="T3"/>
              </a:cxn>
              <a:cxn ang="T14">
                <a:pos x="T4" y="T5"/>
              </a:cxn>
              <a:cxn ang="T15">
                <a:pos x="T6" y="T7"/>
              </a:cxn>
              <a:cxn ang="T16">
                <a:pos x="T8" y="T9"/>
              </a:cxn>
              <a:cxn ang="T17">
                <a:pos x="T10" y="T11"/>
              </a:cxn>
            </a:cxnLst>
            <a:rect l="T18" t="T19" r="T20" b="T21"/>
            <a:pathLst>
              <a:path w="1402" h="1787">
                <a:moveTo>
                  <a:pt x="1401" y="884"/>
                </a:moveTo>
                <a:lnTo>
                  <a:pt x="1032" y="0"/>
                </a:lnTo>
                <a:lnTo>
                  <a:pt x="0" y="0"/>
                </a:lnTo>
                <a:lnTo>
                  <a:pt x="0" y="1786"/>
                </a:lnTo>
                <a:lnTo>
                  <a:pt x="1032" y="1786"/>
                </a:lnTo>
                <a:lnTo>
                  <a:pt x="1401" y="884"/>
                </a:lnTo>
              </a:path>
            </a:pathLst>
          </a:custGeom>
          <a:solidFill>
            <a:schemeClr val="accent2">
              <a:alpha val="50195"/>
            </a:schemeClr>
          </a:solidFill>
          <a:ln w="12700" cap="rnd">
            <a:noFill/>
            <a:round/>
            <a:headEnd/>
            <a:tailEnd/>
          </a:ln>
        </p:spPr>
        <p:txBody>
          <a:bodyPr/>
          <a:lstStyle/>
          <a:p>
            <a:endParaRPr lang="en-US"/>
          </a:p>
        </p:txBody>
      </p:sp>
      <p:sp>
        <p:nvSpPr>
          <p:cNvPr id="87048" name="Rectangle 4"/>
          <p:cNvSpPr txBox="1">
            <a:spLocks noChangeArrowheads="1"/>
          </p:cNvSpPr>
          <p:nvPr/>
        </p:nvSpPr>
        <p:spPr bwMode="gray">
          <a:xfrm>
            <a:off x="4875213" y="1352550"/>
            <a:ext cx="3659187" cy="2914650"/>
          </a:xfrm>
          <a:prstGeom prst="rect">
            <a:avLst/>
          </a:prstGeom>
          <a:noFill/>
          <a:ln w="9525">
            <a:solidFill>
              <a:schemeClr val="accent2"/>
            </a:solidFill>
            <a:miter lim="800000"/>
            <a:headEnd/>
            <a:tailEnd/>
          </a:ln>
        </p:spPr>
        <p:txBody>
          <a:bodyPr/>
          <a:lstStyle/>
          <a:p>
            <a:pPr marL="169863" lvl="1" indent="-168275" algn="l">
              <a:lnSpc>
                <a:spcPct val="100000"/>
              </a:lnSpc>
              <a:spcBef>
                <a:spcPts val="338"/>
              </a:spcBef>
              <a:buClr>
                <a:schemeClr val="tx1"/>
              </a:buClr>
              <a:buFont typeface="Wingdings" charset="2"/>
              <a:buChar char="§"/>
            </a:pPr>
            <a:r>
              <a:rPr lang="en-US" sz="1600" b="0" dirty="0"/>
              <a:t>Will not do “legal brain surgery”</a:t>
            </a:r>
          </a:p>
          <a:p>
            <a:pPr marL="627063" lvl="2" indent="-168275" algn="l">
              <a:lnSpc>
                <a:spcPct val="100000"/>
              </a:lnSpc>
              <a:spcBef>
                <a:spcPts val="338"/>
              </a:spcBef>
              <a:buClr>
                <a:schemeClr val="tx1"/>
              </a:buClr>
              <a:buFont typeface="Courier New"/>
              <a:buChar char="o"/>
            </a:pPr>
            <a:r>
              <a:rPr lang="en-US" sz="1600" b="0" dirty="0"/>
              <a:t>Bet-the-company litigation</a:t>
            </a:r>
          </a:p>
          <a:p>
            <a:pPr marL="627063" lvl="2" indent="-168275" algn="l">
              <a:lnSpc>
                <a:spcPct val="100000"/>
              </a:lnSpc>
              <a:spcBef>
                <a:spcPts val="338"/>
              </a:spcBef>
              <a:buClr>
                <a:schemeClr val="tx1"/>
              </a:buClr>
              <a:buFont typeface="Courier New"/>
              <a:buChar char="o"/>
            </a:pPr>
            <a:r>
              <a:rPr lang="en-US" sz="1600" b="0" dirty="0"/>
              <a:t>Major mergers</a:t>
            </a:r>
          </a:p>
          <a:p>
            <a:pPr marL="627063" lvl="2" indent="-168275" algn="l">
              <a:lnSpc>
                <a:spcPct val="100000"/>
              </a:lnSpc>
              <a:spcBef>
                <a:spcPts val="338"/>
              </a:spcBef>
              <a:buClr>
                <a:schemeClr val="tx1"/>
              </a:buClr>
              <a:buFont typeface="Wingdings" charset="2"/>
              <a:buChar char="§"/>
            </a:pPr>
            <a:endParaRPr lang="en-US" sz="1600" b="0" dirty="0"/>
          </a:p>
          <a:p>
            <a:pPr marL="169863" lvl="1" indent="-168275" algn="l">
              <a:spcBef>
                <a:spcPts val="338"/>
              </a:spcBef>
              <a:buClr>
                <a:schemeClr val="tx1"/>
              </a:buClr>
              <a:buFont typeface="Wingdings" charset="2"/>
              <a:buChar char="§"/>
            </a:pPr>
            <a:r>
              <a:rPr lang="en-US" sz="1600" b="0" dirty="0"/>
              <a:t>A good in-house general counsel does the same work</a:t>
            </a:r>
          </a:p>
          <a:p>
            <a:pPr marL="627063" lvl="2" indent="-168275" algn="l">
              <a:spcBef>
                <a:spcPts val="338"/>
              </a:spcBef>
              <a:buClr>
                <a:schemeClr val="tx1"/>
              </a:buClr>
              <a:buFont typeface="Wingdings" charset="2"/>
              <a:buChar char="§"/>
            </a:pPr>
            <a:r>
              <a:rPr lang="en-US" sz="1600" b="0" dirty="0"/>
              <a:t>High Turnover: generally to join companies that had hired them on a temporary basis</a:t>
            </a:r>
            <a:r>
              <a:rPr lang="en-US" sz="1600" b="0" baseline="30000" dirty="0"/>
              <a:t>3</a:t>
            </a:r>
          </a:p>
        </p:txBody>
      </p:sp>
      <p:grpSp>
        <p:nvGrpSpPr>
          <p:cNvPr id="87049" name="Group 5"/>
          <p:cNvGrpSpPr>
            <a:grpSpLocks/>
          </p:cNvGrpSpPr>
          <p:nvPr/>
        </p:nvGrpSpPr>
        <p:grpSpPr bwMode="auto">
          <a:xfrm>
            <a:off x="609600" y="1014413"/>
            <a:ext cx="3733800" cy="236537"/>
            <a:chOff x="247" y="702"/>
            <a:chExt cx="2528" cy="149"/>
          </a:xfrm>
        </p:grpSpPr>
        <p:sp>
          <p:nvSpPr>
            <p:cNvPr id="18" name="Line 6"/>
            <p:cNvSpPr>
              <a:spLocks noChangeShapeType="1"/>
            </p:cNvSpPr>
            <p:nvPr/>
          </p:nvSpPr>
          <p:spPr bwMode="gray">
            <a:xfrm>
              <a:off x="247" y="778"/>
              <a:ext cx="2528" cy="0"/>
            </a:xfrm>
            <a:prstGeom prst="line">
              <a:avLst/>
            </a:prstGeom>
            <a:noFill/>
            <a:ln w="12700" cap="rnd">
              <a:solidFill>
                <a:schemeClr val="accent1"/>
              </a:solidFill>
              <a:round/>
              <a:headEnd/>
              <a:tailEnd/>
            </a:ln>
          </p:spPr>
          <p:txBody>
            <a:bodyPr wrap="none" anchor="ctr"/>
            <a:lstStyle/>
            <a:p>
              <a:pPr>
                <a:defRPr/>
              </a:pPr>
              <a:endParaRPr lang="en-US" sz="1600">
                <a:latin typeface="+mn-lt"/>
                <a:ea typeface="+mn-ea"/>
              </a:endParaRPr>
            </a:p>
          </p:txBody>
        </p:sp>
        <p:sp>
          <p:nvSpPr>
            <p:cNvPr id="87056" name="Rectangle 7"/>
            <p:cNvSpPr>
              <a:spLocks noChangeArrowheads="1"/>
            </p:cNvSpPr>
            <p:nvPr/>
          </p:nvSpPr>
          <p:spPr bwMode="gray">
            <a:xfrm>
              <a:off x="815" y="702"/>
              <a:ext cx="1452" cy="149"/>
            </a:xfrm>
            <a:prstGeom prst="rect">
              <a:avLst/>
            </a:prstGeom>
            <a:solidFill>
              <a:schemeClr val="bg1"/>
            </a:solidFill>
            <a:ln w="12700" cap="rnd">
              <a:noFill/>
              <a:miter lim="800000"/>
              <a:headEnd/>
              <a:tailEnd/>
            </a:ln>
          </p:spPr>
          <p:txBody>
            <a:bodyPr wrap="none" lIns="72000" tIns="0" rIns="72000" bIns="0" anchor="b" anchorCtr="1">
              <a:spAutoFit/>
            </a:bodyPr>
            <a:lstStyle/>
            <a:p>
              <a:pPr>
                <a:lnSpc>
                  <a:spcPct val="95000"/>
                </a:lnSpc>
              </a:pPr>
              <a:r>
                <a:rPr lang="en-US" sz="1600"/>
                <a:t>Workers are Temps</a:t>
              </a:r>
              <a:r>
                <a:rPr lang="en-US" sz="1600" baseline="30000"/>
                <a:t>1</a:t>
              </a:r>
            </a:p>
          </p:txBody>
        </p:sp>
      </p:grpSp>
      <p:grpSp>
        <p:nvGrpSpPr>
          <p:cNvPr id="87050" name="Group 8"/>
          <p:cNvGrpSpPr>
            <a:grpSpLocks/>
          </p:cNvGrpSpPr>
          <p:nvPr/>
        </p:nvGrpSpPr>
        <p:grpSpPr bwMode="auto">
          <a:xfrm>
            <a:off x="4800600" y="990600"/>
            <a:ext cx="3733800" cy="236538"/>
            <a:chOff x="247" y="686"/>
            <a:chExt cx="2528" cy="149"/>
          </a:xfrm>
        </p:grpSpPr>
        <p:sp>
          <p:nvSpPr>
            <p:cNvPr id="21" name="Line 9"/>
            <p:cNvSpPr>
              <a:spLocks noChangeShapeType="1"/>
            </p:cNvSpPr>
            <p:nvPr/>
          </p:nvSpPr>
          <p:spPr bwMode="gray">
            <a:xfrm>
              <a:off x="247" y="778"/>
              <a:ext cx="2528" cy="0"/>
            </a:xfrm>
            <a:prstGeom prst="line">
              <a:avLst/>
            </a:prstGeom>
            <a:noFill/>
            <a:ln w="12700" cap="rnd">
              <a:solidFill>
                <a:schemeClr val="accent1"/>
              </a:solidFill>
              <a:round/>
              <a:headEnd/>
              <a:tailEnd/>
            </a:ln>
          </p:spPr>
          <p:txBody>
            <a:bodyPr wrap="none" anchor="ctr"/>
            <a:lstStyle/>
            <a:p>
              <a:pPr>
                <a:defRPr/>
              </a:pPr>
              <a:endParaRPr lang="en-US" sz="1600">
                <a:latin typeface="+mn-lt"/>
                <a:ea typeface="+mn-ea"/>
              </a:endParaRPr>
            </a:p>
          </p:txBody>
        </p:sp>
        <p:sp>
          <p:nvSpPr>
            <p:cNvPr id="87054" name="Rectangle 10"/>
            <p:cNvSpPr>
              <a:spLocks noChangeArrowheads="1"/>
            </p:cNvSpPr>
            <p:nvPr/>
          </p:nvSpPr>
          <p:spPr bwMode="gray">
            <a:xfrm>
              <a:off x="815" y="686"/>
              <a:ext cx="1436" cy="149"/>
            </a:xfrm>
            <a:prstGeom prst="rect">
              <a:avLst/>
            </a:prstGeom>
            <a:solidFill>
              <a:schemeClr val="bg1"/>
            </a:solidFill>
            <a:ln w="12700" cap="rnd">
              <a:noFill/>
              <a:miter lim="800000"/>
              <a:headEnd/>
              <a:tailEnd/>
            </a:ln>
          </p:spPr>
          <p:txBody>
            <a:bodyPr wrap="none" lIns="72000" tIns="0" rIns="72000" bIns="0" anchor="b" anchorCtr="1">
              <a:spAutoFit/>
            </a:bodyPr>
            <a:lstStyle/>
            <a:p>
              <a:pPr>
                <a:lnSpc>
                  <a:spcPct val="95000"/>
                </a:lnSpc>
              </a:pPr>
              <a:r>
                <a:rPr lang="en-US" sz="1600"/>
                <a:t>Limitations on Work</a:t>
              </a:r>
            </a:p>
          </p:txBody>
        </p:sp>
      </p:grpSp>
      <p:sp>
        <p:nvSpPr>
          <p:cNvPr id="87051" name="Rectangle 4"/>
          <p:cNvSpPr txBox="1">
            <a:spLocks noChangeArrowheads="1"/>
          </p:cNvSpPr>
          <p:nvPr/>
        </p:nvSpPr>
        <p:spPr bwMode="gray">
          <a:xfrm>
            <a:off x="609600" y="1352550"/>
            <a:ext cx="3671888" cy="2914650"/>
          </a:xfrm>
          <a:prstGeom prst="rect">
            <a:avLst/>
          </a:prstGeom>
          <a:noFill/>
          <a:ln w="9525">
            <a:solidFill>
              <a:schemeClr val="accent2"/>
            </a:solidFill>
            <a:miter lim="800000"/>
            <a:headEnd/>
            <a:tailEnd/>
          </a:ln>
        </p:spPr>
        <p:txBody>
          <a:bodyPr/>
          <a:lstStyle/>
          <a:p>
            <a:pPr marL="177800" indent="-177800" algn="l">
              <a:lnSpc>
                <a:spcPct val="110000"/>
              </a:lnSpc>
              <a:buFont typeface="Wingdings" pitchFamily="-97" charset="2"/>
              <a:buChar char="§"/>
            </a:pPr>
            <a:r>
              <a:rPr lang="en-US" sz="1600" b="0"/>
              <a:t>Only the best: 1 out of 100 applicants, all laterals from best school and best firms</a:t>
            </a:r>
          </a:p>
          <a:p>
            <a:pPr marL="177800" indent="-177800" algn="l">
              <a:lnSpc>
                <a:spcPct val="110000"/>
              </a:lnSpc>
            </a:pPr>
            <a:endParaRPr lang="en-US" sz="1600" b="0"/>
          </a:p>
          <a:p>
            <a:pPr marL="177800" indent="-177800" algn="l">
              <a:lnSpc>
                <a:spcPct val="110000"/>
              </a:lnSpc>
              <a:buFont typeface="Wingdings" pitchFamily="-97" charset="2"/>
              <a:buChar char="§"/>
            </a:pPr>
            <a:r>
              <a:rPr lang="en-US" sz="1600" b="0"/>
              <a:t>No employee hierarchy: where will you be in five years?</a:t>
            </a:r>
            <a:r>
              <a:rPr lang="en-US" sz="1600" b="0" baseline="30000"/>
              <a:t>2</a:t>
            </a:r>
          </a:p>
          <a:p>
            <a:pPr marL="177800" indent="-177800" algn="l">
              <a:lnSpc>
                <a:spcPct val="110000"/>
              </a:lnSpc>
            </a:pPr>
            <a:endParaRPr lang="nl-NL" sz="1600" b="0"/>
          </a:p>
          <a:p>
            <a:pPr marL="177800" indent="-177800" algn="l">
              <a:lnSpc>
                <a:spcPct val="110000"/>
              </a:lnSpc>
              <a:buFont typeface="Wingdings" pitchFamily="-97" charset="2"/>
              <a:buChar char="§"/>
            </a:pPr>
            <a:r>
              <a:rPr lang="en-US" sz="1600" b="0"/>
              <a:t>No guaranteed income while “on the beach”</a:t>
            </a:r>
          </a:p>
          <a:p>
            <a:pPr marL="177800" indent="-177800" algn="l">
              <a:lnSpc>
                <a:spcPct val="110000"/>
              </a:lnSpc>
              <a:buFont typeface="Wingdings" pitchFamily="-97" charset="2"/>
              <a:buChar char="§"/>
            </a:pPr>
            <a:endParaRPr lang="en-US" sz="1600" b="0"/>
          </a:p>
          <a:p>
            <a:pPr marL="177800" indent="-177800" algn="l">
              <a:lnSpc>
                <a:spcPct val="110000"/>
              </a:lnSpc>
            </a:pPr>
            <a:endParaRPr lang="nl-NL" sz="1600" b="0"/>
          </a:p>
          <a:p>
            <a:pPr marL="177800" indent="-177800" algn="l">
              <a:lnSpc>
                <a:spcPct val="110000"/>
              </a:lnSpc>
            </a:pPr>
            <a:endParaRPr lang="nl-NL" sz="1600" b="0"/>
          </a:p>
          <a:p>
            <a:pPr marL="169863" lvl="1" indent="-168275" algn="l">
              <a:spcBef>
                <a:spcPct val="80000"/>
              </a:spcBef>
              <a:buClr>
                <a:schemeClr val="tx1"/>
              </a:buClr>
              <a:buFont typeface="Wingdings 2" pitchFamily="-97" charset="2"/>
              <a:buChar char="¡"/>
            </a:pPr>
            <a:endParaRPr lang="en-US" sz="1600" b="0"/>
          </a:p>
          <a:p>
            <a:pPr marL="169863" lvl="1" indent="-168275" algn="l">
              <a:spcBef>
                <a:spcPct val="80000"/>
              </a:spcBef>
              <a:buClr>
                <a:schemeClr val="tx1"/>
              </a:buClr>
              <a:buFont typeface="Wingdings 2" pitchFamily="-97" charset="2"/>
              <a:buChar char="¡"/>
            </a:pPr>
            <a:endParaRPr lang="en-US" sz="1600" b="0"/>
          </a:p>
        </p:txBody>
      </p:sp>
      <p:sp>
        <p:nvSpPr>
          <p:cNvPr id="87052" name="Rounded Rectangle 27"/>
          <p:cNvSpPr>
            <a:spLocks noChangeArrowheads="1"/>
          </p:cNvSpPr>
          <p:nvPr/>
        </p:nvSpPr>
        <p:spPr bwMode="auto">
          <a:xfrm>
            <a:off x="609600" y="4610100"/>
            <a:ext cx="7924800" cy="876300"/>
          </a:xfrm>
          <a:prstGeom prst="roundRect">
            <a:avLst>
              <a:gd name="adj" fmla="val 16667"/>
            </a:avLst>
          </a:prstGeom>
          <a:solidFill>
            <a:schemeClr val="bg1"/>
          </a:solidFill>
          <a:ln w="12700">
            <a:solidFill>
              <a:schemeClr val="accent2"/>
            </a:solidFill>
            <a:round/>
            <a:headEnd/>
            <a:tailEnd/>
          </a:ln>
        </p:spPr>
        <p:txBody>
          <a:bodyPr lIns="54000" tIns="54000" rIns="54000" bIns="54000" anchorCtr="1">
            <a:spAutoFit/>
          </a:bodyPr>
          <a:lstStyle/>
          <a:p>
            <a:r>
              <a:rPr lang="en-US" sz="1400" b="0"/>
              <a:t>“That's the thing about Axiom: There's no defined goal at the end of it.” So, when Mr. Lee [current associate] eyeballs his professional future in law, say, five years down the road, what does he see? "I really don't know," he says.”</a:t>
            </a:r>
            <a:r>
              <a:rPr lang="en-US" sz="1400" b="0" baseline="30000"/>
              <a:t>2</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Line 2"/>
          <p:cNvSpPr>
            <a:spLocks noChangeShapeType="1"/>
          </p:cNvSpPr>
          <p:nvPr/>
        </p:nvSpPr>
        <p:spPr bwMode="gray">
          <a:xfrm>
            <a:off x="1047750" y="3429000"/>
            <a:ext cx="7048500" cy="0"/>
          </a:xfrm>
          <a:prstGeom prst="line">
            <a:avLst/>
          </a:prstGeom>
          <a:noFill/>
          <a:ln w="12700" cap="rnd">
            <a:solidFill>
              <a:schemeClr val="accent1"/>
            </a:solidFill>
            <a:round/>
            <a:headEnd/>
            <a:tailEnd/>
          </a:ln>
        </p:spPr>
        <p:txBody>
          <a:bodyPr wrap="none" anchor="ctr"/>
          <a:lstStyle/>
          <a:p>
            <a:endParaRPr lang="en-US"/>
          </a:p>
        </p:txBody>
      </p:sp>
      <p:sp>
        <p:nvSpPr>
          <p:cNvPr id="88067" name="Rectangle 3"/>
          <p:cNvSpPr>
            <a:spLocks noChangeArrowheads="1"/>
          </p:cNvSpPr>
          <p:nvPr/>
        </p:nvSpPr>
        <p:spPr bwMode="gray">
          <a:xfrm>
            <a:off x="2819400" y="3200400"/>
            <a:ext cx="3422650" cy="400050"/>
          </a:xfrm>
          <a:prstGeom prst="rect">
            <a:avLst/>
          </a:prstGeom>
          <a:solidFill>
            <a:schemeClr val="bg1"/>
          </a:solidFill>
          <a:ln w="12700" cap="rnd">
            <a:noFill/>
            <a:miter lim="800000"/>
            <a:headEnd/>
            <a:tailEnd/>
          </a:ln>
        </p:spPr>
        <p:txBody>
          <a:bodyPr wrap="none" lIns="137160" tIns="0" rIns="137160" bIns="0" anchor="ctr" anchorCtr="1">
            <a:spAutoFit/>
          </a:bodyPr>
          <a:lstStyle/>
          <a:p>
            <a:pPr eaLnBrk="1" hangingPunct="1">
              <a:lnSpc>
                <a:spcPct val="110000"/>
              </a:lnSpc>
              <a:spcBef>
                <a:spcPct val="80000"/>
              </a:spcBef>
              <a:buClr>
                <a:schemeClr val="tx1"/>
              </a:buClr>
              <a:buSzPct val="80000"/>
              <a:buFont typeface="Wingdings" pitchFamily="-97" charset="2"/>
              <a:buNone/>
            </a:pPr>
            <a:r>
              <a:rPr lang="en-US" sz="2400"/>
              <a:t>Disruptive Innovation</a:t>
            </a:r>
            <a:endParaRPr lang="en-GB" sz="2400" b="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01638" y="152400"/>
            <a:ext cx="8345487" cy="584200"/>
          </a:xfrm>
        </p:spPr>
        <p:txBody>
          <a:bodyPr/>
          <a:lstStyle/>
          <a:p>
            <a:pPr eaLnBrk="1" hangingPunct="1"/>
            <a:r>
              <a:rPr lang="en-US" sz="1800" smtClean="0"/>
              <a:t>Truly innovative law firm do three things differently: revolutionize </a:t>
            </a:r>
            <a:br>
              <a:rPr lang="en-US" sz="1800" smtClean="0"/>
            </a:br>
            <a:r>
              <a:rPr lang="en-US" sz="1800" smtClean="0"/>
              <a:t>costs, reconfigure personnel, and reprioritize custom satisfaction</a:t>
            </a:r>
            <a:r>
              <a:rPr lang="en-US" sz="1800" baseline="30000" smtClean="0"/>
              <a:t>1</a:t>
            </a:r>
            <a:endParaRPr lang="en-US" sz="1800" b="0" baseline="30000" smtClean="0"/>
          </a:p>
        </p:txBody>
      </p:sp>
      <p:sp>
        <p:nvSpPr>
          <p:cNvPr id="89091" name="Text Box 12"/>
          <p:cNvSpPr txBox="1">
            <a:spLocks noChangeArrowheads="1"/>
          </p:cNvSpPr>
          <p:nvPr/>
        </p:nvSpPr>
        <p:spPr bwMode="gray">
          <a:xfrm>
            <a:off x="884237" y="6429375"/>
            <a:ext cx="3763963" cy="276225"/>
          </a:xfrm>
          <a:prstGeom prst="rect">
            <a:avLst/>
          </a:prstGeom>
          <a:noFill/>
          <a:ln w="12700">
            <a:noFill/>
            <a:miter lim="800000"/>
            <a:headEnd/>
            <a:tailEnd/>
          </a:ln>
        </p:spPr>
        <p:txBody>
          <a:bodyPr wrap="none" lIns="73152" tIns="73152" rIns="73152" bIns="73152" anchorCtr="1">
            <a:spAutoFit/>
          </a:bodyPr>
          <a:lstStyle/>
          <a:p>
            <a:r>
              <a:rPr lang="en-US" sz="800" baseline="30000" dirty="0"/>
              <a:t>1</a:t>
            </a:r>
            <a:r>
              <a:rPr lang="en-US" sz="800" dirty="0"/>
              <a:t> Source: “State of Technology in the Law”, March Chandler, January 2007</a:t>
            </a:r>
          </a:p>
        </p:txBody>
      </p:sp>
      <p:sp>
        <p:nvSpPr>
          <p:cNvPr id="89092" name="Freeform 2"/>
          <p:cNvSpPr>
            <a:spLocks/>
          </p:cNvSpPr>
          <p:nvPr/>
        </p:nvSpPr>
        <p:spPr bwMode="blackWhite">
          <a:xfrm>
            <a:off x="8612188" y="61913"/>
            <a:ext cx="406400" cy="700087"/>
          </a:xfrm>
          <a:custGeom>
            <a:avLst/>
            <a:gdLst>
              <a:gd name="T0" fmla="*/ 0 w 1331"/>
              <a:gd name="T1" fmla="*/ 2147483647 h 2591"/>
              <a:gd name="T2" fmla="*/ 2147483647 w 1331"/>
              <a:gd name="T3" fmla="*/ 2147483647 h 2591"/>
              <a:gd name="T4" fmla="*/ 2147483647 w 1331"/>
              <a:gd name="T5" fmla="*/ 2147483647 h 2591"/>
              <a:gd name="T6" fmla="*/ 2147483647 w 1331"/>
              <a:gd name="T7" fmla="*/ 2147483647 h 2591"/>
              <a:gd name="T8" fmla="*/ 2147483647 w 1331"/>
              <a:gd name="T9" fmla="*/ 0 h 2591"/>
              <a:gd name="T10" fmla="*/ 2147483647 w 1331"/>
              <a:gd name="T11" fmla="*/ 2147483647 h 2591"/>
              <a:gd name="T12" fmla="*/ 0 w 1331"/>
              <a:gd name="T13" fmla="*/ 2147483647 h 2591"/>
              <a:gd name="T14" fmla="*/ 2147483647 w 1331"/>
              <a:gd name="T15" fmla="*/ 2147483647 h 2591"/>
              <a:gd name="T16" fmla="*/ 0 w 1331"/>
              <a:gd name="T17" fmla="*/ 2147483647 h 25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1"/>
              <a:gd name="T28" fmla="*/ 0 h 2591"/>
              <a:gd name="T29" fmla="*/ 1331 w 1331"/>
              <a:gd name="T30" fmla="*/ 2591 h 25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1" h="2591">
                <a:moveTo>
                  <a:pt x="0" y="2187"/>
                </a:moveTo>
                <a:lnTo>
                  <a:pt x="784" y="2187"/>
                </a:lnTo>
                <a:lnTo>
                  <a:pt x="784" y="2590"/>
                </a:lnTo>
                <a:lnTo>
                  <a:pt x="1330" y="1295"/>
                </a:lnTo>
                <a:lnTo>
                  <a:pt x="784" y="0"/>
                </a:lnTo>
                <a:lnTo>
                  <a:pt x="784" y="393"/>
                </a:lnTo>
                <a:lnTo>
                  <a:pt x="0" y="393"/>
                </a:lnTo>
                <a:lnTo>
                  <a:pt x="352" y="1295"/>
                </a:lnTo>
                <a:lnTo>
                  <a:pt x="0" y="2187"/>
                </a:lnTo>
              </a:path>
            </a:pathLst>
          </a:custGeom>
          <a:solidFill>
            <a:schemeClr val="accent1"/>
          </a:solidFill>
          <a:ln w="12700" cap="rnd">
            <a:noFill/>
            <a:round/>
            <a:headEnd/>
            <a:tailEnd/>
          </a:ln>
        </p:spPr>
        <p:txBody>
          <a:bodyPr/>
          <a:lstStyle/>
          <a:p>
            <a:endParaRPr lang="en-US"/>
          </a:p>
        </p:txBody>
      </p:sp>
      <p:sp>
        <p:nvSpPr>
          <p:cNvPr id="89093" name="Freeform 3"/>
          <p:cNvSpPr>
            <a:spLocks/>
          </p:cNvSpPr>
          <p:nvPr/>
        </p:nvSpPr>
        <p:spPr bwMode="blackWhite">
          <a:xfrm>
            <a:off x="8189913" y="168275"/>
            <a:ext cx="498475" cy="233363"/>
          </a:xfrm>
          <a:custGeom>
            <a:avLst/>
            <a:gdLst>
              <a:gd name="T0" fmla="*/ 2147483647 w 1636"/>
              <a:gd name="T1" fmla="*/ 0 h 867"/>
              <a:gd name="T2" fmla="*/ 2147483647 w 1636"/>
              <a:gd name="T3" fmla="*/ 2147483647 h 867"/>
              <a:gd name="T4" fmla="*/ 2147483647 w 1636"/>
              <a:gd name="T5" fmla="*/ 2147483647 h 867"/>
              <a:gd name="T6" fmla="*/ 0 w 1636"/>
              <a:gd name="T7" fmla="*/ 0 h 867"/>
              <a:gd name="T8" fmla="*/ 2147483647 w 1636"/>
              <a:gd name="T9" fmla="*/ 0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0"/>
                </a:moveTo>
                <a:lnTo>
                  <a:pt x="1635" y="866"/>
                </a:lnTo>
                <a:lnTo>
                  <a:pt x="368" y="866"/>
                </a:lnTo>
                <a:lnTo>
                  <a:pt x="0" y="0"/>
                </a:lnTo>
                <a:lnTo>
                  <a:pt x="1298" y="0"/>
                </a:lnTo>
              </a:path>
            </a:pathLst>
          </a:custGeom>
          <a:solidFill>
            <a:schemeClr val="accent2">
              <a:alpha val="50195"/>
            </a:schemeClr>
          </a:solidFill>
          <a:ln w="12700" cap="rnd">
            <a:noFill/>
            <a:round/>
            <a:headEnd/>
            <a:tailEnd/>
          </a:ln>
        </p:spPr>
        <p:txBody>
          <a:bodyPr/>
          <a:lstStyle/>
          <a:p>
            <a:endParaRPr lang="en-US"/>
          </a:p>
        </p:txBody>
      </p:sp>
      <p:sp>
        <p:nvSpPr>
          <p:cNvPr id="89094" name="Freeform 4"/>
          <p:cNvSpPr>
            <a:spLocks/>
          </p:cNvSpPr>
          <p:nvPr/>
        </p:nvSpPr>
        <p:spPr bwMode="blackWhite">
          <a:xfrm>
            <a:off x="8189913" y="419100"/>
            <a:ext cx="498475" cy="234950"/>
          </a:xfrm>
          <a:custGeom>
            <a:avLst/>
            <a:gdLst>
              <a:gd name="T0" fmla="*/ 2147483647 w 1636"/>
              <a:gd name="T1" fmla="*/ 2147483647 h 867"/>
              <a:gd name="T2" fmla="*/ 2147483647 w 1636"/>
              <a:gd name="T3" fmla="*/ 0 h 867"/>
              <a:gd name="T4" fmla="*/ 2147483647 w 1636"/>
              <a:gd name="T5" fmla="*/ 0 h 867"/>
              <a:gd name="T6" fmla="*/ 0 w 1636"/>
              <a:gd name="T7" fmla="*/ 2147483647 h 867"/>
              <a:gd name="T8" fmla="*/ 2147483647 w 1636"/>
              <a:gd name="T9" fmla="*/ 2147483647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866"/>
                </a:moveTo>
                <a:lnTo>
                  <a:pt x="1635" y="0"/>
                </a:lnTo>
                <a:lnTo>
                  <a:pt x="352" y="0"/>
                </a:lnTo>
                <a:lnTo>
                  <a:pt x="0" y="866"/>
                </a:lnTo>
                <a:lnTo>
                  <a:pt x="1298" y="866"/>
                </a:lnTo>
              </a:path>
            </a:pathLst>
          </a:custGeom>
          <a:solidFill>
            <a:schemeClr val="accent2">
              <a:alpha val="50195"/>
            </a:schemeClr>
          </a:solidFill>
          <a:ln w="12700" cap="rnd">
            <a:noFill/>
            <a:round/>
            <a:headEnd/>
            <a:tailEnd/>
          </a:ln>
        </p:spPr>
        <p:txBody>
          <a:bodyPr/>
          <a:lstStyle/>
          <a:p>
            <a:endParaRPr lang="en-US"/>
          </a:p>
        </p:txBody>
      </p:sp>
      <p:sp>
        <p:nvSpPr>
          <p:cNvPr id="89095" name="Freeform 5"/>
          <p:cNvSpPr>
            <a:spLocks/>
          </p:cNvSpPr>
          <p:nvPr/>
        </p:nvSpPr>
        <p:spPr bwMode="blackWhite">
          <a:xfrm>
            <a:off x="7848600" y="168275"/>
            <a:ext cx="427038" cy="482600"/>
          </a:xfrm>
          <a:custGeom>
            <a:avLst/>
            <a:gdLst>
              <a:gd name="T0" fmla="*/ 2147483647 w 1402"/>
              <a:gd name="T1" fmla="*/ 2147483647 h 1787"/>
              <a:gd name="T2" fmla="*/ 2147483647 w 1402"/>
              <a:gd name="T3" fmla="*/ 0 h 1787"/>
              <a:gd name="T4" fmla="*/ 0 w 1402"/>
              <a:gd name="T5" fmla="*/ 0 h 1787"/>
              <a:gd name="T6" fmla="*/ 0 w 1402"/>
              <a:gd name="T7" fmla="*/ 2147483647 h 1787"/>
              <a:gd name="T8" fmla="*/ 2147483647 w 1402"/>
              <a:gd name="T9" fmla="*/ 2147483647 h 1787"/>
              <a:gd name="T10" fmla="*/ 2147483647 w 1402"/>
              <a:gd name="T11" fmla="*/ 2147483647 h 1787"/>
              <a:gd name="T12" fmla="*/ 0 60000 65536"/>
              <a:gd name="T13" fmla="*/ 0 60000 65536"/>
              <a:gd name="T14" fmla="*/ 0 60000 65536"/>
              <a:gd name="T15" fmla="*/ 0 60000 65536"/>
              <a:gd name="T16" fmla="*/ 0 60000 65536"/>
              <a:gd name="T17" fmla="*/ 0 60000 65536"/>
              <a:gd name="T18" fmla="*/ 0 w 1402"/>
              <a:gd name="T19" fmla="*/ 0 h 1787"/>
              <a:gd name="T20" fmla="*/ 1402 w 1402"/>
              <a:gd name="T21" fmla="*/ 1787 h 1787"/>
            </a:gdLst>
            <a:ahLst/>
            <a:cxnLst>
              <a:cxn ang="T12">
                <a:pos x="T0" y="T1"/>
              </a:cxn>
              <a:cxn ang="T13">
                <a:pos x="T2" y="T3"/>
              </a:cxn>
              <a:cxn ang="T14">
                <a:pos x="T4" y="T5"/>
              </a:cxn>
              <a:cxn ang="T15">
                <a:pos x="T6" y="T7"/>
              </a:cxn>
              <a:cxn ang="T16">
                <a:pos x="T8" y="T9"/>
              </a:cxn>
              <a:cxn ang="T17">
                <a:pos x="T10" y="T11"/>
              </a:cxn>
            </a:cxnLst>
            <a:rect l="T18" t="T19" r="T20" b="T21"/>
            <a:pathLst>
              <a:path w="1402" h="1787">
                <a:moveTo>
                  <a:pt x="1401" y="884"/>
                </a:moveTo>
                <a:lnTo>
                  <a:pt x="1032" y="0"/>
                </a:lnTo>
                <a:lnTo>
                  <a:pt x="0" y="0"/>
                </a:lnTo>
                <a:lnTo>
                  <a:pt x="0" y="1786"/>
                </a:lnTo>
                <a:lnTo>
                  <a:pt x="1032" y="1786"/>
                </a:lnTo>
                <a:lnTo>
                  <a:pt x="1401" y="884"/>
                </a:lnTo>
              </a:path>
            </a:pathLst>
          </a:custGeom>
          <a:solidFill>
            <a:schemeClr val="accent2">
              <a:alpha val="50195"/>
            </a:schemeClr>
          </a:solidFill>
          <a:ln w="12700" cap="rnd">
            <a:noFill/>
            <a:round/>
            <a:headEnd/>
            <a:tailEnd/>
          </a:ln>
        </p:spPr>
        <p:txBody>
          <a:bodyPr/>
          <a:lstStyle/>
          <a:p>
            <a:endParaRPr lang="en-US"/>
          </a:p>
        </p:txBody>
      </p:sp>
      <p:sp>
        <p:nvSpPr>
          <p:cNvPr id="89096" name="Rectangle 12"/>
          <p:cNvSpPr>
            <a:spLocks noChangeArrowheads="1"/>
          </p:cNvSpPr>
          <p:nvPr/>
        </p:nvSpPr>
        <p:spPr bwMode="gray">
          <a:xfrm>
            <a:off x="609600" y="1295400"/>
            <a:ext cx="1644650" cy="1549400"/>
          </a:xfrm>
          <a:prstGeom prst="rect">
            <a:avLst/>
          </a:prstGeom>
          <a:solidFill>
            <a:schemeClr val="accent2"/>
          </a:solidFill>
          <a:ln w="12700">
            <a:solidFill>
              <a:schemeClr val="accent2"/>
            </a:solidFill>
            <a:miter lim="800000"/>
            <a:headEnd/>
            <a:tailEnd/>
          </a:ln>
        </p:spPr>
        <p:txBody>
          <a:bodyPr lIns="45720" rIns="45720" anchor="ctr"/>
          <a:lstStyle/>
          <a:p>
            <a:r>
              <a:rPr lang="en-US" sz="1600">
                <a:solidFill>
                  <a:schemeClr val="bg1"/>
                </a:solidFill>
              </a:rPr>
              <a:t>Revolutionize Costs</a:t>
            </a:r>
          </a:p>
        </p:txBody>
      </p:sp>
      <p:sp>
        <p:nvSpPr>
          <p:cNvPr id="89097" name="Rectangle 13"/>
          <p:cNvSpPr>
            <a:spLocks noChangeArrowheads="1"/>
          </p:cNvSpPr>
          <p:nvPr/>
        </p:nvSpPr>
        <p:spPr bwMode="gray">
          <a:xfrm>
            <a:off x="2403475" y="1295400"/>
            <a:ext cx="2854325" cy="1549400"/>
          </a:xfrm>
          <a:prstGeom prst="rect">
            <a:avLst/>
          </a:prstGeom>
          <a:solidFill>
            <a:schemeClr val="bg1"/>
          </a:solidFill>
          <a:ln w="12700">
            <a:solidFill>
              <a:schemeClr val="accent2"/>
            </a:solidFill>
            <a:miter lim="800000"/>
            <a:headEnd/>
            <a:tailEnd/>
          </a:ln>
        </p:spPr>
        <p:txBody>
          <a:bodyPr lIns="73152" tIns="73152" rIns="73152" bIns="73152" anchor="ctr"/>
          <a:lstStyle/>
          <a:p>
            <a:pPr marL="177800" indent="-177800" algn="l">
              <a:lnSpc>
                <a:spcPct val="100000"/>
              </a:lnSpc>
              <a:spcBef>
                <a:spcPct val="50000"/>
              </a:spcBef>
              <a:buFont typeface="Wingdings" pitchFamily="-97" charset="2"/>
              <a:buChar char="§"/>
            </a:pPr>
            <a:r>
              <a:rPr lang="en-US" sz="1600" b="0"/>
              <a:t>“Cut the Fat”: Reduce all unnecessary internal costs</a:t>
            </a:r>
          </a:p>
        </p:txBody>
      </p:sp>
      <p:sp>
        <p:nvSpPr>
          <p:cNvPr id="89098" name="Rectangle 15"/>
          <p:cNvSpPr>
            <a:spLocks noChangeArrowheads="1"/>
          </p:cNvSpPr>
          <p:nvPr/>
        </p:nvSpPr>
        <p:spPr bwMode="gray">
          <a:xfrm>
            <a:off x="609600" y="2959100"/>
            <a:ext cx="1644650" cy="1549400"/>
          </a:xfrm>
          <a:prstGeom prst="rect">
            <a:avLst/>
          </a:prstGeom>
          <a:solidFill>
            <a:schemeClr val="accent2"/>
          </a:solidFill>
          <a:ln w="12700">
            <a:solidFill>
              <a:schemeClr val="accent2"/>
            </a:solidFill>
            <a:miter lim="800000"/>
            <a:headEnd/>
            <a:tailEnd/>
          </a:ln>
        </p:spPr>
        <p:txBody>
          <a:bodyPr lIns="45720" rIns="45720" anchor="ctr"/>
          <a:lstStyle/>
          <a:p>
            <a:r>
              <a:rPr lang="en-US" sz="1600">
                <a:solidFill>
                  <a:schemeClr val="bg1"/>
                </a:solidFill>
              </a:rPr>
              <a:t>Reconfigure </a:t>
            </a:r>
          </a:p>
          <a:p>
            <a:r>
              <a:rPr lang="en-US" sz="1600">
                <a:solidFill>
                  <a:schemeClr val="bg1"/>
                </a:solidFill>
              </a:rPr>
              <a:t>Personnel</a:t>
            </a:r>
          </a:p>
        </p:txBody>
      </p:sp>
      <p:sp>
        <p:nvSpPr>
          <p:cNvPr id="89099" name="Rectangle 16"/>
          <p:cNvSpPr>
            <a:spLocks noChangeArrowheads="1"/>
          </p:cNvSpPr>
          <p:nvPr/>
        </p:nvSpPr>
        <p:spPr bwMode="gray">
          <a:xfrm>
            <a:off x="2403475" y="2959100"/>
            <a:ext cx="2854325" cy="1549400"/>
          </a:xfrm>
          <a:prstGeom prst="rect">
            <a:avLst/>
          </a:prstGeom>
          <a:solidFill>
            <a:schemeClr val="bg1"/>
          </a:solidFill>
          <a:ln w="12700">
            <a:solidFill>
              <a:schemeClr val="accent2"/>
            </a:solidFill>
            <a:miter lim="800000"/>
            <a:headEnd/>
            <a:tailEnd/>
          </a:ln>
        </p:spPr>
        <p:txBody>
          <a:bodyPr lIns="73152" tIns="73152" rIns="73152" bIns="73152" anchor="ctr"/>
          <a:lstStyle/>
          <a:p>
            <a:pPr marL="177800" indent="-177800" algn="l">
              <a:lnSpc>
                <a:spcPct val="100000"/>
              </a:lnSpc>
              <a:spcBef>
                <a:spcPct val="50000"/>
              </a:spcBef>
              <a:buFont typeface="Wingdings" pitchFamily="-97" charset="2"/>
              <a:buChar char="§"/>
            </a:pPr>
            <a:r>
              <a:rPr lang="en-US" sz="1600" b="0"/>
              <a:t>With people</a:t>
            </a:r>
          </a:p>
        </p:txBody>
      </p:sp>
      <p:sp>
        <p:nvSpPr>
          <p:cNvPr id="89100" name="Rectangle 18"/>
          <p:cNvSpPr>
            <a:spLocks noChangeArrowheads="1"/>
          </p:cNvSpPr>
          <p:nvPr/>
        </p:nvSpPr>
        <p:spPr bwMode="gray">
          <a:xfrm>
            <a:off x="609600" y="4622800"/>
            <a:ext cx="1644650" cy="1549400"/>
          </a:xfrm>
          <a:prstGeom prst="rect">
            <a:avLst/>
          </a:prstGeom>
          <a:solidFill>
            <a:schemeClr val="accent2"/>
          </a:solidFill>
          <a:ln w="12700">
            <a:solidFill>
              <a:schemeClr val="accent2"/>
            </a:solidFill>
            <a:miter lim="800000"/>
            <a:headEnd/>
            <a:tailEnd/>
          </a:ln>
        </p:spPr>
        <p:txBody>
          <a:bodyPr lIns="45720" rIns="45720" anchor="ctr"/>
          <a:lstStyle/>
          <a:p>
            <a:r>
              <a:rPr lang="en-US" sz="1600">
                <a:solidFill>
                  <a:schemeClr val="bg1"/>
                </a:solidFill>
              </a:rPr>
              <a:t>Reprioritize</a:t>
            </a:r>
          </a:p>
          <a:p>
            <a:r>
              <a:rPr lang="en-US" sz="1600">
                <a:solidFill>
                  <a:schemeClr val="bg1"/>
                </a:solidFill>
              </a:rPr>
              <a:t>Customer Satisfaction</a:t>
            </a:r>
          </a:p>
        </p:txBody>
      </p:sp>
      <p:sp>
        <p:nvSpPr>
          <p:cNvPr id="89101" name="Rectangle 19"/>
          <p:cNvSpPr>
            <a:spLocks noChangeArrowheads="1"/>
          </p:cNvSpPr>
          <p:nvPr/>
        </p:nvSpPr>
        <p:spPr bwMode="gray">
          <a:xfrm>
            <a:off x="2403475" y="4622800"/>
            <a:ext cx="2854325" cy="1549400"/>
          </a:xfrm>
          <a:prstGeom prst="rect">
            <a:avLst/>
          </a:prstGeom>
          <a:solidFill>
            <a:schemeClr val="bg1"/>
          </a:solidFill>
          <a:ln w="12700">
            <a:solidFill>
              <a:schemeClr val="accent2"/>
            </a:solidFill>
            <a:miter lim="800000"/>
            <a:headEnd/>
            <a:tailEnd/>
          </a:ln>
        </p:spPr>
        <p:txBody>
          <a:bodyPr lIns="73152" tIns="73152" rIns="73152" bIns="73152" anchor="ctr"/>
          <a:lstStyle/>
          <a:p>
            <a:pPr marL="177800" indent="-177800" algn="l">
              <a:lnSpc>
                <a:spcPct val="100000"/>
              </a:lnSpc>
              <a:spcBef>
                <a:spcPct val="50000"/>
              </a:spcBef>
              <a:buFont typeface="Wingdings" pitchFamily="-97" charset="2"/>
              <a:buChar char="§"/>
            </a:pPr>
            <a:r>
              <a:rPr lang="en-US" sz="1600" b="0"/>
              <a:t>Firm focuses on specific client’s needs</a:t>
            </a:r>
            <a:endParaRPr lang="en-US" sz="1600" b="0" baseline="30000"/>
          </a:p>
        </p:txBody>
      </p:sp>
      <p:sp>
        <p:nvSpPr>
          <p:cNvPr id="89102" name="AutoShape 31"/>
          <p:cNvSpPr>
            <a:spLocks noChangeArrowheads="1"/>
          </p:cNvSpPr>
          <p:nvPr/>
        </p:nvSpPr>
        <p:spPr bwMode="gray">
          <a:xfrm rot="5400000">
            <a:off x="4888706" y="1993107"/>
            <a:ext cx="1195387" cy="152400"/>
          </a:xfrm>
          <a:prstGeom prst="triangle">
            <a:avLst>
              <a:gd name="adj" fmla="val 50000"/>
            </a:avLst>
          </a:prstGeom>
          <a:solidFill>
            <a:srgbClr val="DDDDDD"/>
          </a:solidFill>
          <a:ln w="12700">
            <a:noFill/>
            <a:miter lim="800000"/>
            <a:headEnd/>
            <a:tailEnd/>
          </a:ln>
        </p:spPr>
        <p:txBody>
          <a:bodyPr wrap="none" lIns="73152" tIns="73152" rIns="73152" bIns="73152" anchor="ctr"/>
          <a:lstStyle/>
          <a:p>
            <a:endParaRPr lang="en-US"/>
          </a:p>
        </p:txBody>
      </p:sp>
      <p:sp>
        <p:nvSpPr>
          <p:cNvPr id="89103" name="AutoShape 31"/>
          <p:cNvSpPr>
            <a:spLocks noChangeArrowheads="1"/>
          </p:cNvSpPr>
          <p:nvPr/>
        </p:nvSpPr>
        <p:spPr bwMode="gray">
          <a:xfrm rot="5400000">
            <a:off x="4888706" y="3669507"/>
            <a:ext cx="1195387" cy="152400"/>
          </a:xfrm>
          <a:prstGeom prst="triangle">
            <a:avLst>
              <a:gd name="adj" fmla="val 50000"/>
            </a:avLst>
          </a:prstGeom>
          <a:solidFill>
            <a:srgbClr val="DDDDDD"/>
          </a:solidFill>
          <a:ln w="12700">
            <a:noFill/>
            <a:miter lim="800000"/>
            <a:headEnd/>
            <a:tailEnd/>
          </a:ln>
        </p:spPr>
        <p:txBody>
          <a:bodyPr wrap="none" lIns="73152" tIns="73152" rIns="73152" bIns="73152" anchor="ctr"/>
          <a:lstStyle/>
          <a:p>
            <a:endParaRPr lang="en-US"/>
          </a:p>
        </p:txBody>
      </p:sp>
      <p:sp>
        <p:nvSpPr>
          <p:cNvPr id="89104" name="AutoShape 31"/>
          <p:cNvSpPr>
            <a:spLocks noChangeArrowheads="1"/>
          </p:cNvSpPr>
          <p:nvPr/>
        </p:nvSpPr>
        <p:spPr bwMode="gray">
          <a:xfrm rot="5400000">
            <a:off x="4888706" y="5345907"/>
            <a:ext cx="1195387" cy="152400"/>
          </a:xfrm>
          <a:prstGeom prst="triangle">
            <a:avLst>
              <a:gd name="adj" fmla="val 50000"/>
            </a:avLst>
          </a:prstGeom>
          <a:solidFill>
            <a:srgbClr val="DDDDDD"/>
          </a:solidFill>
          <a:ln w="12700">
            <a:noFill/>
            <a:miter lim="800000"/>
            <a:headEnd/>
            <a:tailEnd/>
          </a:ln>
        </p:spPr>
        <p:txBody>
          <a:bodyPr wrap="none" lIns="73152" tIns="73152" rIns="73152" bIns="73152" anchor="ctr"/>
          <a:lstStyle/>
          <a:p>
            <a:endParaRPr lang="en-US"/>
          </a:p>
        </p:txBody>
      </p:sp>
      <p:sp>
        <p:nvSpPr>
          <p:cNvPr id="89105" name="Rectangle 13"/>
          <p:cNvSpPr>
            <a:spLocks noChangeArrowheads="1"/>
          </p:cNvSpPr>
          <p:nvPr/>
        </p:nvSpPr>
        <p:spPr bwMode="gray">
          <a:xfrm>
            <a:off x="5680075" y="1295400"/>
            <a:ext cx="2854325" cy="1549400"/>
          </a:xfrm>
          <a:prstGeom prst="rect">
            <a:avLst/>
          </a:prstGeom>
          <a:solidFill>
            <a:schemeClr val="bg1"/>
          </a:solidFill>
          <a:ln w="12700">
            <a:solidFill>
              <a:schemeClr val="accent2"/>
            </a:solidFill>
            <a:miter lim="800000"/>
            <a:headEnd/>
            <a:tailEnd/>
          </a:ln>
        </p:spPr>
        <p:txBody>
          <a:bodyPr lIns="73152" tIns="73152" rIns="73152" bIns="73152" anchor="ctr"/>
          <a:lstStyle/>
          <a:p>
            <a:pPr marL="177800" indent="-177800" algn="l">
              <a:lnSpc>
                <a:spcPct val="100000"/>
              </a:lnSpc>
              <a:spcBef>
                <a:spcPct val="50000"/>
              </a:spcBef>
              <a:buFont typeface="Wingdings" pitchFamily="-97" charset="2"/>
              <a:buChar char="§"/>
            </a:pPr>
            <a:r>
              <a:rPr lang="en-US" sz="1600" b="0"/>
              <a:t>Change the billing structure </a:t>
            </a:r>
          </a:p>
        </p:txBody>
      </p:sp>
      <p:sp>
        <p:nvSpPr>
          <p:cNvPr id="89106" name="Rectangle 16"/>
          <p:cNvSpPr>
            <a:spLocks noChangeArrowheads="1"/>
          </p:cNvSpPr>
          <p:nvPr/>
        </p:nvSpPr>
        <p:spPr bwMode="gray">
          <a:xfrm>
            <a:off x="5680075" y="2959100"/>
            <a:ext cx="2854325" cy="1549400"/>
          </a:xfrm>
          <a:prstGeom prst="rect">
            <a:avLst/>
          </a:prstGeom>
          <a:solidFill>
            <a:schemeClr val="bg1"/>
          </a:solidFill>
          <a:ln w="12700">
            <a:solidFill>
              <a:schemeClr val="accent2"/>
            </a:solidFill>
            <a:miter lim="800000"/>
            <a:headEnd/>
            <a:tailEnd/>
          </a:ln>
        </p:spPr>
        <p:txBody>
          <a:bodyPr lIns="73152" tIns="73152" rIns="73152" bIns="73152" anchor="ctr"/>
          <a:lstStyle/>
          <a:p>
            <a:pPr marL="177800" indent="-177800" algn="l">
              <a:lnSpc>
                <a:spcPct val="100000"/>
              </a:lnSpc>
              <a:spcBef>
                <a:spcPct val="50000"/>
              </a:spcBef>
              <a:buFont typeface="Wingdings" pitchFamily="-97" charset="2"/>
              <a:buChar char="§"/>
            </a:pPr>
            <a:r>
              <a:rPr lang="en-US" sz="1600" b="0"/>
              <a:t>With technology</a:t>
            </a:r>
          </a:p>
        </p:txBody>
      </p:sp>
      <p:sp>
        <p:nvSpPr>
          <p:cNvPr id="89107" name="Rectangle 19"/>
          <p:cNvSpPr>
            <a:spLocks noChangeArrowheads="1"/>
          </p:cNvSpPr>
          <p:nvPr/>
        </p:nvSpPr>
        <p:spPr bwMode="gray">
          <a:xfrm>
            <a:off x="5680075" y="4622800"/>
            <a:ext cx="2854325" cy="1549400"/>
          </a:xfrm>
          <a:prstGeom prst="rect">
            <a:avLst/>
          </a:prstGeom>
          <a:solidFill>
            <a:schemeClr val="bg1"/>
          </a:solidFill>
          <a:ln w="12700">
            <a:solidFill>
              <a:schemeClr val="accent2"/>
            </a:solidFill>
            <a:miter lim="800000"/>
            <a:headEnd/>
            <a:tailEnd/>
          </a:ln>
        </p:spPr>
        <p:txBody>
          <a:bodyPr lIns="73152" tIns="73152" rIns="73152" bIns="73152" anchor="ctr"/>
          <a:lstStyle/>
          <a:p>
            <a:pPr marL="177800" indent="-177800" algn="l">
              <a:lnSpc>
                <a:spcPct val="100000"/>
              </a:lnSpc>
              <a:spcBef>
                <a:spcPct val="50000"/>
              </a:spcBef>
              <a:buFont typeface="Wingdings" pitchFamily="-97" charset="2"/>
              <a:buChar char="§"/>
            </a:pPr>
            <a:r>
              <a:rPr lang="en-US" sz="1600" b="0"/>
              <a:t>Allow clients to dictate their needs to the firm </a:t>
            </a:r>
            <a:endParaRPr lang="en-US" sz="1600" b="0" baseline="30000"/>
          </a:p>
        </p:txBody>
      </p:sp>
      <p:grpSp>
        <p:nvGrpSpPr>
          <p:cNvPr id="89108" name="Group 5"/>
          <p:cNvGrpSpPr>
            <a:grpSpLocks/>
          </p:cNvGrpSpPr>
          <p:nvPr/>
        </p:nvGrpSpPr>
        <p:grpSpPr bwMode="auto">
          <a:xfrm>
            <a:off x="2362200" y="990600"/>
            <a:ext cx="2895600" cy="236538"/>
            <a:chOff x="247" y="619"/>
            <a:chExt cx="2528" cy="258"/>
          </a:xfrm>
        </p:grpSpPr>
        <p:sp>
          <p:nvSpPr>
            <p:cNvPr id="22" name="Line 6"/>
            <p:cNvSpPr>
              <a:spLocks noChangeShapeType="1"/>
            </p:cNvSpPr>
            <p:nvPr/>
          </p:nvSpPr>
          <p:spPr bwMode="gray">
            <a:xfrm>
              <a:off x="247" y="778"/>
              <a:ext cx="2528" cy="0"/>
            </a:xfrm>
            <a:prstGeom prst="line">
              <a:avLst/>
            </a:prstGeom>
            <a:noFill/>
            <a:ln w="12700" cap="rnd">
              <a:solidFill>
                <a:schemeClr val="accent1"/>
              </a:solidFill>
              <a:round/>
              <a:headEnd/>
              <a:tailEnd/>
            </a:ln>
          </p:spPr>
          <p:txBody>
            <a:bodyPr wrap="none" anchor="ctr"/>
            <a:lstStyle/>
            <a:p>
              <a:pPr>
                <a:defRPr/>
              </a:pPr>
              <a:endParaRPr lang="en-US" sz="1600">
                <a:latin typeface="+mn-lt"/>
                <a:ea typeface="+mn-ea"/>
              </a:endParaRPr>
            </a:p>
          </p:txBody>
        </p:sp>
        <p:sp>
          <p:nvSpPr>
            <p:cNvPr id="89113" name="Rectangle 7"/>
            <p:cNvSpPr>
              <a:spLocks noChangeArrowheads="1"/>
            </p:cNvSpPr>
            <p:nvPr/>
          </p:nvSpPr>
          <p:spPr bwMode="gray">
            <a:xfrm>
              <a:off x="846" y="619"/>
              <a:ext cx="1312" cy="258"/>
            </a:xfrm>
            <a:prstGeom prst="rect">
              <a:avLst/>
            </a:prstGeom>
            <a:solidFill>
              <a:schemeClr val="bg1"/>
            </a:solidFill>
            <a:ln w="12700" cap="rnd">
              <a:noFill/>
              <a:miter lim="800000"/>
              <a:headEnd/>
              <a:tailEnd/>
            </a:ln>
          </p:spPr>
          <p:txBody>
            <a:bodyPr wrap="none" lIns="72000" tIns="0" rIns="72000" bIns="0" anchor="b" anchorCtr="1">
              <a:spAutoFit/>
            </a:bodyPr>
            <a:lstStyle/>
            <a:p>
              <a:pPr>
                <a:lnSpc>
                  <a:spcPct val="95000"/>
                </a:lnSpc>
              </a:pPr>
              <a:r>
                <a:rPr lang="en-US" sz="1600"/>
                <a:t>Basic Change</a:t>
              </a:r>
              <a:endParaRPr lang="en-US" sz="1600" baseline="30000"/>
            </a:p>
          </p:txBody>
        </p:sp>
      </p:grpSp>
      <p:grpSp>
        <p:nvGrpSpPr>
          <p:cNvPr id="89109" name="Group 5"/>
          <p:cNvGrpSpPr>
            <a:grpSpLocks/>
          </p:cNvGrpSpPr>
          <p:nvPr/>
        </p:nvGrpSpPr>
        <p:grpSpPr bwMode="auto">
          <a:xfrm>
            <a:off x="5638800" y="990600"/>
            <a:ext cx="2895600" cy="236538"/>
            <a:chOff x="247" y="619"/>
            <a:chExt cx="2528" cy="258"/>
          </a:xfrm>
        </p:grpSpPr>
        <p:sp>
          <p:nvSpPr>
            <p:cNvPr id="25" name="Line 6"/>
            <p:cNvSpPr>
              <a:spLocks noChangeShapeType="1"/>
            </p:cNvSpPr>
            <p:nvPr/>
          </p:nvSpPr>
          <p:spPr bwMode="gray">
            <a:xfrm>
              <a:off x="247" y="778"/>
              <a:ext cx="2528" cy="0"/>
            </a:xfrm>
            <a:prstGeom prst="line">
              <a:avLst/>
            </a:prstGeom>
            <a:noFill/>
            <a:ln w="12700" cap="rnd">
              <a:solidFill>
                <a:schemeClr val="accent1"/>
              </a:solidFill>
              <a:round/>
              <a:headEnd/>
              <a:tailEnd/>
            </a:ln>
          </p:spPr>
          <p:txBody>
            <a:bodyPr wrap="none" anchor="ctr"/>
            <a:lstStyle/>
            <a:p>
              <a:pPr>
                <a:defRPr/>
              </a:pPr>
              <a:endParaRPr lang="en-US" sz="1600">
                <a:latin typeface="+mn-lt"/>
                <a:ea typeface="+mn-ea"/>
              </a:endParaRPr>
            </a:p>
          </p:txBody>
        </p:sp>
        <p:sp>
          <p:nvSpPr>
            <p:cNvPr id="89111" name="Rectangle 7"/>
            <p:cNvSpPr>
              <a:spLocks noChangeArrowheads="1"/>
            </p:cNvSpPr>
            <p:nvPr/>
          </p:nvSpPr>
          <p:spPr bwMode="gray">
            <a:xfrm>
              <a:off x="551" y="619"/>
              <a:ext cx="1958" cy="258"/>
            </a:xfrm>
            <a:prstGeom prst="rect">
              <a:avLst/>
            </a:prstGeom>
            <a:solidFill>
              <a:schemeClr val="bg1"/>
            </a:solidFill>
            <a:ln w="12700" cap="rnd">
              <a:noFill/>
              <a:miter lim="800000"/>
              <a:headEnd/>
              <a:tailEnd/>
            </a:ln>
          </p:spPr>
          <p:txBody>
            <a:bodyPr wrap="none" lIns="72000" tIns="0" rIns="72000" bIns="0" anchor="b" anchorCtr="1">
              <a:spAutoFit/>
            </a:bodyPr>
            <a:lstStyle/>
            <a:p>
              <a:pPr>
                <a:lnSpc>
                  <a:spcPct val="95000"/>
                </a:lnSpc>
              </a:pPr>
              <a:r>
                <a:rPr lang="en-US" sz="1600"/>
                <a:t>Disruptive Innovation</a:t>
              </a:r>
              <a:endParaRPr lang="en-US" sz="1600" baseline="30000"/>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81000" y="152400"/>
            <a:ext cx="8345488" cy="584200"/>
          </a:xfrm>
        </p:spPr>
        <p:txBody>
          <a:bodyPr/>
          <a:lstStyle/>
          <a:p>
            <a:r>
              <a:rPr lang="en-US" sz="1800" smtClean="0"/>
              <a:t>There are at least three alternatives to the current model of the</a:t>
            </a:r>
            <a:br>
              <a:rPr lang="en-US" sz="1800" smtClean="0"/>
            </a:br>
            <a:r>
              <a:rPr lang="en-US" sz="1800" smtClean="0"/>
              <a:t>billable hour …</a:t>
            </a:r>
          </a:p>
        </p:txBody>
      </p:sp>
      <p:sp>
        <p:nvSpPr>
          <p:cNvPr id="90115" name="Freeform 2"/>
          <p:cNvSpPr>
            <a:spLocks/>
          </p:cNvSpPr>
          <p:nvPr/>
        </p:nvSpPr>
        <p:spPr bwMode="blackWhite">
          <a:xfrm>
            <a:off x="8612188" y="61913"/>
            <a:ext cx="406400" cy="700087"/>
          </a:xfrm>
          <a:custGeom>
            <a:avLst/>
            <a:gdLst>
              <a:gd name="T0" fmla="*/ 0 w 1331"/>
              <a:gd name="T1" fmla="*/ 2147483647 h 2591"/>
              <a:gd name="T2" fmla="*/ 2147483647 w 1331"/>
              <a:gd name="T3" fmla="*/ 2147483647 h 2591"/>
              <a:gd name="T4" fmla="*/ 2147483647 w 1331"/>
              <a:gd name="T5" fmla="*/ 2147483647 h 2591"/>
              <a:gd name="T6" fmla="*/ 2147483647 w 1331"/>
              <a:gd name="T7" fmla="*/ 2147483647 h 2591"/>
              <a:gd name="T8" fmla="*/ 2147483647 w 1331"/>
              <a:gd name="T9" fmla="*/ 0 h 2591"/>
              <a:gd name="T10" fmla="*/ 2147483647 w 1331"/>
              <a:gd name="T11" fmla="*/ 2147483647 h 2591"/>
              <a:gd name="T12" fmla="*/ 0 w 1331"/>
              <a:gd name="T13" fmla="*/ 2147483647 h 2591"/>
              <a:gd name="T14" fmla="*/ 2147483647 w 1331"/>
              <a:gd name="T15" fmla="*/ 2147483647 h 2591"/>
              <a:gd name="T16" fmla="*/ 0 w 1331"/>
              <a:gd name="T17" fmla="*/ 2147483647 h 25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1"/>
              <a:gd name="T28" fmla="*/ 0 h 2591"/>
              <a:gd name="T29" fmla="*/ 1331 w 1331"/>
              <a:gd name="T30" fmla="*/ 2591 h 25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1" h="2591">
                <a:moveTo>
                  <a:pt x="0" y="2187"/>
                </a:moveTo>
                <a:lnTo>
                  <a:pt x="784" y="2187"/>
                </a:lnTo>
                <a:lnTo>
                  <a:pt x="784" y="2590"/>
                </a:lnTo>
                <a:lnTo>
                  <a:pt x="1330" y="1295"/>
                </a:lnTo>
                <a:lnTo>
                  <a:pt x="784" y="0"/>
                </a:lnTo>
                <a:lnTo>
                  <a:pt x="784" y="393"/>
                </a:lnTo>
                <a:lnTo>
                  <a:pt x="0" y="393"/>
                </a:lnTo>
                <a:lnTo>
                  <a:pt x="352" y="1295"/>
                </a:lnTo>
                <a:lnTo>
                  <a:pt x="0" y="2187"/>
                </a:lnTo>
              </a:path>
            </a:pathLst>
          </a:custGeom>
          <a:solidFill>
            <a:schemeClr val="accent1"/>
          </a:solidFill>
          <a:ln w="12700" cap="rnd">
            <a:noFill/>
            <a:round/>
            <a:headEnd/>
            <a:tailEnd/>
          </a:ln>
        </p:spPr>
        <p:txBody>
          <a:bodyPr/>
          <a:lstStyle/>
          <a:p>
            <a:endParaRPr lang="en-US"/>
          </a:p>
        </p:txBody>
      </p:sp>
      <p:sp>
        <p:nvSpPr>
          <p:cNvPr id="90116" name="Freeform 3"/>
          <p:cNvSpPr>
            <a:spLocks/>
          </p:cNvSpPr>
          <p:nvPr/>
        </p:nvSpPr>
        <p:spPr bwMode="blackWhite">
          <a:xfrm>
            <a:off x="8189913" y="168275"/>
            <a:ext cx="498475" cy="233363"/>
          </a:xfrm>
          <a:custGeom>
            <a:avLst/>
            <a:gdLst>
              <a:gd name="T0" fmla="*/ 2147483647 w 1636"/>
              <a:gd name="T1" fmla="*/ 0 h 867"/>
              <a:gd name="T2" fmla="*/ 2147483647 w 1636"/>
              <a:gd name="T3" fmla="*/ 2147483647 h 867"/>
              <a:gd name="T4" fmla="*/ 2147483647 w 1636"/>
              <a:gd name="T5" fmla="*/ 2147483647 h 867"/>
              <a:gd name="T6" fmla="*/ 0 w 1636"/>
              <a:gd name="T7" fmla="*/ 0 h 867"/>
              <a:gd name="T8" fmla="*/ 2147483647 w 1636"/>
              <a:gd name="T9" fmla="*/ 0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0"/>
                </a:moveTo>
                <a:lnTo>
                  <a:pt x="1635" y="866"/>
                </a:lnTo>
                <a:lnTo>
                  <a:pt x="368" y="866"/>
                </a:lnTo>
                <a:lnTo>
                  <a:pt x="0" y="0"/>
                </a:lnTo>
                <a:lnTo>
                  <a:pt x="1298" y="0"/>
                </a:lnTo>
              </a:path>
            </a:pathLst>
          </a:custGeom>
          <a:solidFill>
            <a:schemeClr val="accent2">
              <a:alpha val="50195"/>
            </a:schemeClr>
          </a:solidFill>
          <a:ln w="12700" cap="rnd">
            <a:noFill/>
            <a:round/>
            <a:headEnd/>
            <a:tailEnd/>
          </a:ln>
        </p:spPr>
        <p:txBody>
          <a:bodyPr/>
          <a:lstStyle/>
          <a:p>
            <a:endParaRPr lang="en-US"/>
          </a:p>
        </p:txBody>
      </p:sp>
      <p:sp>
        <p:nvSpPr>
          <p:cNvPr id="90117" name="Freeform 4"/>
          <p:cNvSpPr>
            <a:spLocks/>
          </p:cNvSpPr>
          <p:nvPr/>
        </p:nvSpPr>
        <p:spPr bwMode="blackWhite">
          <a:xfrm>
            <a:off x="8189913" y="419100"/>
            <a:ext cx="498475" cy="234950"/>
          </a:xfrm>
          <a:custGeom>
            <a:avLst/>
            <a:gdLst>
              <a:gd name="T0" fmla="*/ 2147483647 w 1636"/>
              <a:gd name="T1" fmla="*/ 2147483647 h 867"/>
              <a:gd name="T2" fmla="*/ 2147483647 w 1636"/>
              <a:gd name="T3" fmla="*/ 0 h 867"/>
              <a:gd name="T4" fmla="*/ 2147483647 w 1636"/>
              <a:gd name="T5" fmla="*/ 0 h 867"/>
              <a:gd name="T6" fmla="*/ 0 w 1636"/>
              <a:gd name="T7" fmla="*/ 2147483647 h 867"/>
              <a:gd name="T8" fmla="*/ 2147483647 w 1636"/>
              <a:gd name="T9" fmla="*/ 2147483647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866"/>
                </a:moveTo>
                <a:lnTo>
                  <a:pt x="1635" y="0"/>
                </a:lnTo>
                <a:lnTo>
                  <a:pt x="352" y="0"/>
                </a:lnTo>
                <a:lnTo>
                  <a:pt x="0" y="866"/>
                </a:lnTo>
                <a:lnTo>
                  <a:pt x="1298" y="866"/>
                </a:lnTo>
              </a:path>
            </a:pathLst>
          </a:custGeom>
          <a:solidFill>
            <a:schemeClr val="accent2">
              <a:alpha val="50195"/>
            </a:schemeClr>
          </a:solidFill>
          <a:ln w="12700" cap="rnd">
            <a:noFill/>
            <a:round/>
            <a:headEnd/>
            <a:tailEnd/>
          </a:ln>
        </p:spPr>
        <p:txBody>
          <a:bodyPr/>
          <a:lstStyle/>
          <a:p>
            <a:endParaRPr lang="en-US"/>
          </a:p>
        </p:txBody>
      </p:sp>
      <p:sp>
        <p:nvSpPr>
          <p:cNvPr id="90118" name="Freeform 5"/>
          <p:cNvSpPr>
            <a:spLocks/>
          </p:cNvSpPr>
          <p:nvPr/>
        </p:nvSpPr>
        <p:spPr bwMode="blackWhite">
          <a:xfrm>
            <a:off x="7848600" y="168275"/>
            <a:ext cx="427038" cy="482600"/>
          </a:xfrm>
          <a:custGeom>
            <a:avLst/>
            <a:gdLst>
              <a:gd name="T0" fmla="*/ 2147483647 w 1402"/>
              <a:gd name="T1" fmla="*/ 2147483647 h 1787"/>
              <a:gd name="T2" fmla="*/ 2147483647 w 1402"/>
              <a:gd name="T3" fmla="*/ 0 h 1787"/>
              <a:gd name="T4" fmla="*/ 0 w 1402"/>
              <a:gd name="T5" fmla="*/ 0 h 1787"/>
              <a:gd name="T6" fmla="*/ 0 w 1402"/>
              <a:gd name="T7" fmla="*/ 2147483647 h 1787"/>
              <a:gd name="T8" fmla="*/ 2147483647 w 1402"/>
              <a:gd name="T9" fmla="*/ 2147483647 h 1787"/>
              <a:gd name="T10" fmla="*/ 2147483647 w 1402"/>
              <a:gd name="T11" fmla="*/ 2147483647 h 1787"/>
              <a:gd name="T12" fmla="*/ 0 60000 65536"/>
              <a:gd name="T13" fmla="*/ 0 60000 65536"/>
              <a:gd name="T14" fmla="*/ 0 60000 65536"/>
              <a:gd name="T15" fmla="*/ 0 60000 65536"/>
              <a:gd name="T16" fmla="*/ 0 60000 65536"/>
              <a:gd name="T17" fmla="*/ 0 60000 65536"/>
              <a:gd name="T18" fmla="*/ 0 w 1402"/>
              <a:gd name="T19" fmla="*/ 0 h 1787"/>
              <a:gd name="T20" fmla="*/ 1402 w 1402"/>
              <a:gd name="T21" fmla="*/ 1787 h 1787"/>
            </a:gdLst>
            <a:ahLst/>
            <a:cxnLst>
              <a:cxn ang="T12">
                <a:pos x="T0" y="T1"/>
              </a:cxn>
              <a:cxn ang="T13">
                <a:pos x="T2" y="T3"/>
              </a:cxn>
              <a:cxn ang="T14">
                <a:pos x="T4" y="T5"/>
              </a:cxn>
              <a:cxn ang="T15">
                <a:pos x="T6" y="T7"/>
              </a:cxn>
              <a:cxn ang="T16">
                <a:pos x="T8" y="T9"/>
              </a:cxn>
              <a:cxn ang="T17">
                <a:pos x="T10" y="T11"/>
              </a:cxn>
            </a:cxnLst>
            <a:rect l="T18" t="T19" r="T20" b="T21"/>
            <a:pathLst>
              <a:path w="1402" h="1787">
                <a:moveTo>
                  <a:pt x="1401" y="884"/>
                </a:moveTo>
                <a:lnTo>
                  <a:pt x="1032" y="0"/>
                </a:lnTo>
                <a:lnTo>
                  <a:pt x="0" y="0"/>
                </a:lnTo>
                <a:lnTo>
                  <a:pt x="0" y="1786"/>
                </a:lnTo>
                <a:lnTo>
                  <a:pt x="1032" y="1786"/>
                </a:lnTo>
                <a:lnTo>
                  <a:pt x="1401" y="884"/>
                </a:lnTo>
              </a:path>
            </a:pathLst>
          </a:custGeom>
          <a:solidFill>
            <a:schemeClr val="accent2">
              <a:alpha val="50195"/>
            </a:schemeClr>
          </a:solidFill>
          <a:ln w="12700" cap="rnd">
            <a:noFill/>
            <a:round/>
            <a:headEnd/>
            <a:tailEnd/>
          </a:ln>
        </p:spPr>
        <p:txBody>
          <a:bodyPr/>
          <a:lstStyle/>
          <a:p>
            <a:endParaRPr lang="en-US"/>
          </a:p>
        </p:txBody>
      </p:sp>
      <p:sp>
        <p:nvSpPr>
          <p:cNvPr id="27" name="Freeform 2"/>
          <p:cNvSpPr>
            <a:spLocks/>
          </p:cNvSpPr>
          <p:nvPr/>
        </p:nvSpPr>
        <p:spPr bwMode="blackWhite">
          <a:xfrm rot="5400000">
            <a:off x="3200400" y="2063750"/>
            <a:ext cx="2743200" cy="2743200"/>
          </a:xfrm>
          <a:custGeom>
            <a:avLst/>
            <a:gdLst>
              <a:gd name="T0" fmla="*/ 0 w 1749"/>
              <a:gd name="T1" fmla="*/ 0 h 1710"/>
              <a:gd name="T2" fmla="*/ 0 w 1749"/>
              <a:gd name="T3" fmla="*/ 868517774 h 1710"/>
              <a:gd name="T4" fmla="*/ 866007654 w 1749"/>
              <a:gd name="T5" fmla="*/ 2104674112 h 1710"/>
              <a:gd name="T6" fmla="*/ 0 w 1749"/>
              <a:gd name="T7" fmla="*/ 2147483647 h 1710"/>
              <a:gd name="T8" fmla="*/ 0 w 1749"/>
              <a:gd name="T9" fmla="*/ 2147483647 h 1710"/>
              <a:gd name="T10" fmla="*/ 2147483647 w 1749"/>
              <a:gd name="T11" fmla="*/ 2147483647 h 1710"/>
              <a:gd name="T12" fmla="*/ 2147483647 w 1749"/>
              <a:gd name="T13" fmla="*/ 0 h 1710"/>
              <a:gd name="T14" fmla="*/ 0 w 1749"/>
              <a:gd name="T15" fmla="*/ 0 h 1710"/>
              <a:gd name="T16" fmla="*/ 0 60000 65536"/>
              <a:gd name="T17" fmla="*/ 0 60000 65536"/>
              <a:gd name="T18" fmla="*/ 0 60000 65536"/>
              <a:gd name="T19" fmla="*/ 0 60000 65536"/>
              <a:gd name="T20" fmla="*/ 0 60000 65536"/>
              <a:gd name="T21" fmla="*/ 0 60000 65536"/>
              <a:gd name="T22" fmla="*/ 0 60000 65536"/>
              <a:gd name="T23" fmla="*/ 0 60000 65536"/>
              <a:gd name="T24" fmla="*/ 0 w 1749"/>
              <a:gd name="T25" fmla="*/ 0 h 1710"/>
              <a:gd name="T26" fmla="*/ 1749 w 1749"/>
              <a:gd name="T27" fmla="*/ 1710 h 17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49" h="1710">
                <a:moveTo>
                  <a:pt x="0" y="0"/>
                </a:moveTo>
                <a:lnTo>
                  <a:pt x="0" y="352"/>
                </a:lnTo>
                <a:lnTo>
                  <a:pt x="299" y="853"/>
                </a:lnTo>
                <a:lnTo>
                  <a:pt x="0" y="1368"/>
                </a:lnTo>
                <a:lnTo>
                  <a:pt x="0" y="1708"/>
                </a:lnTo>
                <a:lnTo>
                  <a:pt x="1748" y="1710"/>
                </a:lnTo>
                <a:lnTo>
                  <a:pt x="1749" y="0"/>
                </a:lnTo>
                <a:lnTo>
                  <a:pt x="0" y="0"/>
                </a:lnTo>
              </a:path>
            </a:pathLst>
          </a:custGeom>
          <a:solidFill>
            <a:schemeClr val="accent2"/>
          </a:solidFill>
          <a:ln w="12700" cap="rnd">
            <a:solidFill>
              <a:schemeClr val="accent5"/>
            </a:solidFill>
            <a:round/>
            <a:headEnd/>
            <a:tailEnd/>
          </a:ln>
        </p:spPr>
        <p:txBody>
          <a:bodyPr/>
          <a:lstStyle/>
          <a:p>
            <a:endParaRPr lang="en-US"/>
          </a:p>
        </p:txBody>
      </p:sp>
      <p:sp>
        <p:nvSpPr>
          <p:cNvPr id="90120" name="AutoShape 3"/>
          <p:cNvSpPr>
            <a:spLocks noChangeArrowheads="1"/>
          </p:cNvSpPr>
          <p:nvPr/>
        </p:nvSpPr>
        <p:spPr bwMode="blackWhite">
          <a:xfrm flipH="1">
            <a:off x="2362200" y="2673350"/>
            <a:ext cx="1092200" cy="1622425"/>
          </a:xfrm>
          <a:prstGeom prst="rightArrow">
            <a:avLst>
              <a:gd name="adj1" fmla="val 48481"/>
              <a:gd name="adj2" fmla="val 49389"/>
            </a:avLst>
          </a:prstGeom>
          <a:solidFill>
            <a:schemeClr val="tx1"/>
          </a:solidFill>
          <a:ln w="12700">
            <a:solidFill>
              <a:srgbClr val="FFFFFF"/>
            </a:solidFill>
            <a:miter lim="800000"/>
            <a:headEnd type="none" w="sm" len="sm"/>
            <a:tailEnd type="none" w="sm" len="sm"/>
          </a:ln>
        </p:spPr>
        <p:txBody>
          <a:bodyPr lIns="0" tIns="0" rIns="0" bIns="0" anchor="ctr">
            <a:spAutoFit/>
          </a:bodyPr>
          <a:lstStyle/>
          <a:p>
            <a:endParaRPr lang="en-US"/>
          </a:p>
        </p:txBody>
      </p:sp>
      <p:sp>
        <p:nvSpPr>
          <p:cNvPr id="90121" name="AutoShape 4"/>
          <p:cNvSpPr>
            <a:spLocks noChangeArrowheads="1"/>
          </p:cNvSpPr>
          <p:nvPr/>
        </p:nvSpPr>
        <p:spPr bwMode="blackWhite">
          <a:xfrm>
            <a:off x="5638800" y="2673350"/>
            <a:ext cx="1092200" cy="1622425"/>
          </a:xfrm>
          <a:prstGeom prst="rightArrow">
            <a:avLst>
              <a:gd name="adj1" fmla="val 48481"/>
              <a:gd name="adj2" fmla="val 49389"/>
            </a:avLst>
          </a:prstGeom>
          <a:solidFill>
            <a:schemeClr val="tx1"/>
          </a:solidFill>
          <a:ln w="12700">
            <a:solidFill>
              <a:srgbClr val="FFFFFF"/>
            </a:solidFill>
            <a:miter lim="800000"/>
            <a:headEnd type="none" w="sm" len="sm"/>
            <a:tailEnd type="none" w="sm" len="sm"/>
          </a:ln>
        </p:spPr>
        <p:txBody>
          <a:bodyPr lIns="0" tIns="0" rIns="0" bIns="0" anchor="ctr">
            <a:spAutoFit/>
          </a:bodyPr>
          <a:lstStyle/>
          <a:p>
            <a:endParaRPr lang="en-US"/>
          </a:p>
        </p:txBody>
      </p:sp>
      <p:sp>
        <p:nvSpPr>
          <p:cNvPr id="90122" name="AutoShape 6"/>
          <p:cNvSpPr>
            <a:spLocks noChangeArrowheads="1"/>
          </p:cNvSpPr>
          <p:nvPr/>
        </p:nvSpPr>
        <p:spPr bwMode="blackWhite">
          <a:xfrm rot="16200000" flipH="1">
            <a:off x="4064794" y="4171156"/>
            <a:ext cx="984250" cy="1798638"/>
          </a:xfrm>
          <a:prstGeom prst="rightArrow">
            <a:avLst>
              <a:gd name="adj1" fmla="val 48481"/>
              <a:gd name="adj2" fmla="val 49389"/>
            </a:avLst>
          </a:prstGeom>
          <a:solidFill>
            <a:schemeClr val="tx1"/>
          </a:solidFill>
          <a:ln w="12700">
            <a:solidFill>
              <a:srgbClr val="FFFFFF"/>
            </a:solidFill>
            <a:miter lim="800000"/>
            <a:headEnd type="none" w="sm" len="sm"/>
            <a:tailEnd type="none" w="sm" len="sm"/>
          </a:ln>
        </p:spPr>
        <p:txBody>
          <a:bodyPr lIns="0" tIns="0" rIns="0" bIns="0" anchor="ctr">
            <a:spAutoFit/>
          </a:bodyPr>
          <a:lstStyle/>
          <a:p>
            <a:endParaRPr lang="en-US"/>
          </a:p>
        </p:txBody>
      </p:sp>
      <p:sp>
        <p:nvSpPr>
          <p:cNvPr id="90123" name="Rectangle 9"/>
          <p:cNvSpPr>
            <a:spLocks noChangeArrowheads="1"/>
          </p:cNvSpPr>
          <p:nvPr/>
        </p:nvSpPr>
        <p:spPr bwMode="auto">
          <a:xfrm>
            <a:off x="3762375" y="3200400"/>
            <a:ext cx="1647825" cy="631825"/>
          </a:xfrm>
          <a:prstGeom prst="rect">
            <a:avLst/>
          </a:prstGeom>
          <a:noFill/>
          <a:ln w="9525">
            <a:noFill/>
            <a:miter lim="800000"/>
            <a:headEnd/>
            <a:tailEnd/>
          </a:ln>
        </p:spPr>
        <p:txBody>
          <a:bodyPr lIns="0" tIns="0" rIns="0" bIns="0" anchor="ctr" anchorCtr="1">
            <a:spAutoFit/>
          </a:bodyPr>
          <a:lstStyle/>
          <a:p>
            <a:pPr defTabSz="787400">
              <a:lnSpc>
                <a:spcPct val="95000"/>
              </a:lnSpc>
              <a:spcAft>
                <a:spcPct val="37000"/>
              </a:spcAft>
            </a:pPr>
            <a:r>
              <a:rPr lang="de-DE" sz="1800"/>
              <a:t>Alternative</a:t>
            </a:r>
          </a:p>
          <a:p>
            <a:pPr defTabSz="787400">
              <a:lnSpc>
                <a:spcPct val="95000"/>
              </a:lnSpc>
              <a:spcAft>
                <a:spcPct val="37000"/>
              </a:spcAft>
            </a:pPr>
            <a:r>
              <a:rPr lang="de-DE" sz="1800"/>
              <a:t>Models</a:t>
            </a:r>
          </a:p>
        </p:txBody>
      </p:sp>
      <p:sp>
        <p:nvSpPr>
          <p:cNvPr id="90124" name="Rectangle 33"/>
          <p:cNvSpPr>
            <a:spLocks noChangeArrowheads="1"/>
          </p:cNvSpPr>
          <p:nvPr/>
        </p:nvSpPr>
        <p:spPr bwMode="auto">
          <a:xfrm>
            <a:off x="6629400" y="3200400"/>
            <a:ext cx="2133600" cy="676275"/>
          </a:xfrm>
          <a:prstGeom prst="rect">
            <a:avLst/>
          </a:prstGeom>
          <a:noFill/>
          <a:ln w="9525">
            <a:noFill/>
            <a:miter lim="800000"/>
            <a:headEnd/>
            <a:tailEnd/>
          </a:ln>
        </p:spPr>
        <p:txBody>
          <a:bodyPr>
            <a:spAutoFit/>
          </a:bodyPr>
          <a:lstStyle/>
          <a:p>
            <a:r>
              <a:rPr lang="en-US" sz="1800" b="0"/>
              <a:t>Fixed</a:t>
            </a:r>
          </a:p>
          <a:p>
            <a:r>
              <a:rPr lang="en-US" sz="1800" b="0"/>
              <a:t> Fees</a:t>
            </a:r>
            <a:endParaRPr lang="en-US" sz="1800"/>
          </a:p>
        </p:txBody>
      </p:sp>
      <p:sp>
        <p:nvSpPr>
          <p:cNvPr id="90125" name="Rectangle 34"/>
          <p:cNvSpPr>
            <a:spLocks noChangeArrowheads="1"/>
          </p:cNvSpPr>
          <p:nvPr/>
        </p:nvSpPr>
        <p:spPr bwMode="auto">
          <a:xfrm>
            <a:off x="755650" y="3209925"/>
            <a:ext cx="1301750" cy="676275"/>
          </a:xfrm>
          <a:prstGeom prst="rect">
            <a:avLst/>
          </a:prstGeom>
          <a:noFill/>
          <a:ln w="9525">
            <a:noFill/>
            <a:miter lim="800000"/>
            <a:headEnd/>
            <a:tailEnd/>
          </a:ln>
        </p:spPr>
        <p:txBody>
          <a:bodyPr wrap="none">
            <a:spAutoFit/>
          </a:bodyPr>
          <a:lstStyle/>
          <a:p>
            <a:r>
              <a:rPr lang="en-US" sz="1800" b="0"/>
              <a:t>Contingent </a:t>
            </a:r>
          </a:p>
          <a:p>
            <a:r>
              <a:rPr lang="en-US" sz="1800" b="0"/>
              <a:t>Fees</a:t>
            </a:r>
            <a:endParaRPr lang="en-US" sz="1800"/>
          </a:p>
        </p:txBody>
      </p:sp>
      <p:sp>
        <p:nvSpPr>
          <p:cNvPr id="90126" name="Rectangle 35"/>
          <p:cNvSpPr>
            <a:spLocks noChangeArrowheads="1"/>
          </p:cNvSpPr>
          <p:nvPr/>
        </p:nvSpPr>
        <p:spPr bwMode="auto">
          <a:xfrm>
            <a:off x="3733800" y="5638800"/>
            <a:ext cx="1595438" cy="676275"/>
          </a:xfrm>
          <a:prstGeom prst="rect">
            <a:avLst/>
          </a:prstGeom>
          <a:noFill/>
          <a:ln w="9525">
            <a:noFill/>
            <a:miter lim="800000"/>
            <a:headEnd/>
            <a:tailEnd/>
          </a:ln>
        </p:spPr>
        <p:txBody>
          <a:bodyPr wrap="none">
            <a:spAutoFit/>
          </a:bodyPr>
          <a:lstStyle/>
          <a:p>
            <a:r>
              <a:rPr lang="en-US" sz="1800" b="0"/>
              <a:t>Retrospective </a:t>
            </a:r>
          </a:p>
          <a:p>
            <a:r>
              <a:rPr lang="en-US" sz="1800" b="0"/>
              <a:t>Bonuses</a:t>
            </a:r>
            <a:endParaRPr lang="en-US" sz="1800"/>
          </a:p>
        </p:txBody>
      </p:sp>
      <p:sp>
        <p:nvSpPr>
          <p:cNvPr id="90127" name="Rectangle 15"/>
          <p:cNvSpPr>
            <a:spLocks noChangeArrowheads="1"/>
          </p:cNvSpPr>
          <p:nvPr/>
        </p:nvSpPr>
        <p:spPr bwMode="auto">
          <a:xfrm>
            <a:off x="3543300" y="1219200"/>
            <a:ext cx="2019300" cy="676275"/>
          </a:xfrm>
          <a:prstGeom prst="rect">
            <a:avLst/>
          </a:prstGeom>
          <a:noFill/>
          <a:ln w="9525">
            <a:noFill/>
            <a:miter lim="800000"/>
            <a:headEnd/>
            <a:tailEnd/>
          </a:ln>
        </p:spPr>
        <p:txBody>
          <a:bodyPr wrap="none">
            <a:spAutoFit/>
          </a:bodyPr>
          <a:lstStyle/>
          <a:p>
            <a:r>
              <a:rPr lang="en-US" sz="1800" b="0" u="sng"/>
              <a:t>Current Model</a:t>
            </a:r>
            <a:r>
              <a:rPr lang="en-US" sz="1800" b="0"/>
              <a:t>:</a:t>
            </a:r>
          </a:p>
          <a:p>
            <a:r>
              <a:rPr lang="en-US" sz="1800" b="0"/>
              <a:t>The Billable  Hour</a:t>
            </a:r>
            <a:endParaRPr lang="en-US" sz="18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09"/>
          <p:cNvSpPr>
            <a:spLocks noGrp="1" noChangeArrowheads="1"/>
          </p:cNvSpPr>
          <p:nvPr>
            <p:ph type="title"/>
          </p:nvPr>
        </p:nvSpPr>
        <p:spPr>
          <a:xfrm>
            <a:off x="396875" y="471488"/>
            <a:ext cx="8345488" cy="290512"/>
          </a:xfrm>
        </p:spPr>
        <p:txBody>
          <a:bodyPr/>
          <a:lstStyle/>
          <a:p>
            <a:pPr eaLnBrk="1" hangingPunct="1"/>
            <a:r>
              <a:rPr lang="en-US" sz="1800" smtClean="0"/>
              <a:t>Our Presentation:</a:t>
            </a:r>
          </a:p>
        </p:txBody>
      </p:sp>
      <p:graphicFrame>
        <p:nvGraphicFramePr>
          <p:cNvPr id="3579114" name="Group 234"/>
          <p:cNvGraphicFramePr>
            <a:graphicFrameLocks noGrp="1"/>
          </p:cNvGraphicFramePr>
          <p:nvPr>
            <p:ph type="tbl" idx="1"/>
          </p:nvPr>
        </p:nvGraphicFramePr>
        <p:xfrm>
          <a:off x="400050" y="1154113"/>
          <a:ext cx="4005263" cy="2889250"/>
        </p:xfrm>
        <a:graphic>
          <a:graphicData uri="http://schemas.openxmlformats.org/drawingml/2006/table">
            <a:tbl>
              <a:tblPr/>
              <a:tblGrid>
                <a:gridCol w="4005263"/>
              </a:tblGrid>
              <a:tr h="4826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97" charset="2"/>
                        <a:buNone/>
                        <a:tabLst>
                          <a:tab pos="3587750" algn="r"/>
                        </a:tabLst>
                      </a:pPr>
                      <a:r>
                        <a:rPr kumimoji="0" lang="en-US" sz="1600" b="0" i="0" u="none" strike="noStrike" cap="none" normalizeH="0" baseline="0" smtClean="0">
                          <a:ln>
                            <a:noFill/>
                          </a:ln>
                          <a:solidFill>
                            <a:schemeClr val="tx1"/>
                          </a:solidFill>
                          <a:effectLst/>
                          <a:latin typeface="Arial" charset="0"/>
                          <a:ea typeface="ＭＳ Ｐゴシック" pitchFamily="-97" charset="-128"/>
                        </a:rPr>
                        <a:t>Overview of the Problems</a:t>
                      </a:r>
                    </a:p>
                  </a:txBody>
                  <a:tcPr marL="0" marR="0" marT="54000" marB="54000" anchor="ctr" horzOverflow="overflow">
                    <a:lnL>
                      <a:noFill/>
                    </a:lnL>
                    <a:lnR>
                      <a:noFill/>
                    </a:lnR>
                    <a:lnT>
                      <a:noFill/>
                    </a:lnT>
                    <a:lnB w="9525" cap="flat" cmpd="sng" algn="ctr">
                      <a:solidFill>
                        <a:schemeClr val="accent1"/>
                      </a:solidFill>
                      <a:prstDash val="solid"/>
                      <a:round/>
                      <a:headEnd type="none" w="med" len="med"/>
                      <a:tailEnd type="none" w="med" len="med"/>
                    </a:lnB>
                    <a:lnTlToBr>
                      <a:noFill/>
                    </a:lnTlToBr>
                    <a:lnBlToTr>
                      <a:noFill/>
                    </a:lnBlToTr>
                    <a:noFill/>
                  </a:tcPr>
                </a:tc>
              </a:tr>
              <a:tr h="479425">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97" charset="2"/>
                        <a:buNone/>
                        <a:tabLst>
                          <a:tab pos="3587750" algn="r"/>
                        </a:tabLst>
                      </a:pPr>
                      <a:r>
                        <a:rPr kumimoji="0" lang="en-US" sz="1600" b="0" i="0" u="none" strike="noStrike" cap="none" normalizeH="0" baseline="0" smtClean="0">
                          <a:ln>
                            <a:noFill/>
                          </a:ln>
                          <a:solidFill>
                            <a:schemeClr val="tx1"/>
                          </a:solidFill>
                          <a:effectLst/>
                          <a:latin typeface="Arial" charset="0"/>
                          <a:ea typeface="ＭＳ Ｐゴシック" pitchFamily="-97" charset="-128"/>
                        </a:rPr>
                        <a:t>The Big Firm Model</a:t>
                      </a:r>
                    </a:p>
                  </a:txBody>
                  <a:tcPr marL="0" marR="0" marT="54000" marB="54000" anchor="ctr" horzOverflow="overflow">
                    <a:lnL>
                      <a:noFill/>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97" charset="2"/>
                        <a:buNone/>
                        <a:tabLst>
                          <a:tab pos="3587750" algn="r"/>
                        </a:tabLst>
                      </a:pPr>
                      <a:r>
                        <a:rPr kumimoji="0" lang="en-US" sz="1600" b="0" i="0" u="none" strike="noStrike" cap="none" normalizeH="0" baseline="0" smtClean="0">
                          <a:ln>
                            <a:noFill/>
                          </a:ln>
                          <a:solidFill>
                            <a:schemeClr val="tx1"/>
                          </a:solidFill>
                          <a:effectLst/>
                          <a:latin typeface="Arial" charset="0"/>
                          <a:ea typeface="ＭＳ Ｐゴシック" pitchFamily="-97" charset="-128"/>
                        </a:rPr>
                        <a:t>The Demand Side Model</a:t>
                      </a:r>
                    </a:p>
                  </a:txBody>
                  <a:tcPr marL="0" marR="0" marT="54000" marB="54000" anchor="ctr" horzOverflow="overflow">
                    <a:lnL>
                      <a:noFill/>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97" charset="2"/>
                        <a:buNone/>
                        <a:tabLst>
                          <a:tab pos="3587750" algn="r"/>
                        </a:tabLst>
                      </a:pPr>
                      <a:r>
                        <a:rPr kumimoji="0" lang="en-US" sz="1600" b="0" i="0" u="none" strike="noStrike" cap="none" normalizeH="0" baseline="0" smtClean="0">
                          <a:ln>
                            <a:noFill/>
                          </a:ln>
                          <a:solidFill>
                            <a:schemeClr val="tx1"/>
                          </a:solidFill>
                          <a:effectLst/>
                          <a:latin typeface="Arial" charset="0"/>
                          <a:ea typeface="ＭＳ Ｐゴシック" pitchFamily="-97" charset="-128"/>
                        </a:rPr>
                        <a:t>The Supply Side Model</a:t>
                      </a:r>
                    </a:p>
                  </a:txBody>
                  <a:tcPr marL="0" marR="0" marT="54000" marB="54000" anchor="ctr" horzOverflow="overflow">
                    <a:lnL>
                      <a:noFill/>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noFill/>
                  </a:tcPr>
                </a:tc>
              </a:tr>
              <a:tr h="479425">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97" charset="2"/>
                        <a:buNone/>
                        <a:tabLst>
                          <a:tab pos="3587750" algn="r"/>
                        </a:tabLst>
                      </a:pPr>
                      <a:r>
                        <a:rPr kumimoji="0" lang="en-US" sz="1600" b="0" i="0" u="none" strike="noStrike" cap="none" normalizeH="0" baseline="0" smtClean="0">
                          <a:ln>
                            <a:noFill/>
                          </a:ln>
                          <a:solidFill>
                            <a:schemeClr val="tx1"/>
                          </a:solidFill>
                          <a:effectLst/>
                          <a:latin typeface="Arial" charset="0"/>
                          <a:ea typeface="ＭＳ Ｐゴシック" pitchFamily="-97" charset="-128"/>
                        </a:rPr>
                        <a:t>Disruptive Innovations</a:t>
                      </a:r>
                    </a:p>
                  </a:txBody>
                  <a:tcPr marL="0" marR="0" marT="54000" marB="54000" anchor="ctr" horzOverflow="overflow">
                    <a:lnL>
                      <a:noFill/>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6000"/>
                        </a:lnSpc>
                        <a:spcBef>
                          <a:spcPct val="0"/>
                        </a:spcBef>
                        <a:spcAft>
                          <a:spcPct val="0"/>
                        </a:spcAft>
                        <a:buClr>
                          <a:schemeClr val="tx1"/>
                        </a:buClr>
                        <a:buSzPct val="80000"/>
                        <a:buFont typeface="Wingdings" pitchFamily="-97" charset="2"/>
                        <a:buNone/>
                        <a:tabLst>
                          <a:tab pos="3587750" algn="r"/>
                        </a:tabLst>
                      </a:pPr>
                      <a:r>
                        <a:rPr kumimoji="0" lang="en-US" sz="1600" b="0" i="0" u="none" strike="noStrike" cap="none" normalizeH="0" baseline="0" smtClean="0">
                          <a:ln>
                            <a:noFill/>
                          </a:ln>
                          <a:solidFill>
                            <a:schemeClr val="tx1"/>
                          </a:solidFill>
                          <a:effectLst/>
                          <a:latin typeface="Arial" charset="0"/>
                          <a:ea typeface="ＭＳ Ｐゴシック" pitchFamily="-97" charset="-128"/>
                        </a:rPr>
                        <a:t>Questions</a:t>
                      </a:r>
                    </a:p>
                  </a:txBody>
                  <a:tcPr marL="0" marR="0" marT="54000" marB="54000" anchor="ctr" horzOverflow="overflow">
                    <a:lnL>
                      <a:noFill/>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01638" y="152400"/>
            <a:ext cx="8345487" cy="584200"/>
          </a:xfrm>
        </p:spPr>
        <p:txBody>
          <a:bodyPr/>
          <a:lstStyle/>
          <a:p>
            <a:pPr eaLnBrk="1" hangingPunct="1"/>
            <a:r>
              <a:rPr lang="en-US" sz="1800" smtClean="0"/>
              <a:t>Moving away from the billable hour fundamentally alters the entire</a:t>
            </a:r>
            <a:br>
              <a:rPr lang="en-US" sz="1800" smtClean="0"/>
            </a:br>
            <a:r>
              <a:rPr lang="en-US" sz="1800" smtClean="0"/>
              <a:t>business model</a:t>
            </a:r>
            <a:endParaRPr lang="en-US" sz="1800" baseline="30000" smtClean="0"/>
          </a:p>
        </p:txBody>
      </p:sp>
      <p:sp>
        <p:nvSpPr>
          <p:cNvPr id="91139" name="Text Box 12"/>
          <p:cNvSpPr txBox="1">
            <a:spLocks noChangeArrowheads="1"/>
          </p:cNvSpPr>
          <p:nvPr/>
        </p:nvSpPr>
        <p:spPr bwMode="gray">
          <a:xfrm>
            <a:off x="856949" y="6297613"/>
            <a:ext cx="5620051" cy="407496"/>
          </a:xfrm>
          <a:prstGeom prst="rect">
            <a:avLst/>
          </a:prstGeom>
          <a:noFill/>
          <a:ln w="12700">
            <a:noFill/>
            <a:miter lim="800000"/>
            <a:headEnd/>
            <a:tailEnd/>
          </a:ln>
        </p:spPr>
        <p:txBody>
          <a:bodyPr wrap="none" lIns="73152" tIns="73152" rIns="73152" bIns="73152" anchorCtr="1">
            <a:spAutoFit/>
          </a:bodyPr>
          <a:lstStyle/>
          <a:p>
            <a:pPr algn="l"/>
            <a:r>
              <a:rPr lang="en-US" sz="800" baseline="30000" dirty="0"/>
              <a:t>1</a:t>
            </a:r>
            <a:r>
              <a:rPr lang="en-US" sz="800" dirty="0"/>
              <a:t> Source: </a:t>
            </a:r>
            <a:r>
              <a:rPr lang="en-US" sz="800" b="0" dirty="0">
                <a:hlinkClick r:id="rId2"/>
              </a:rPr>
              <a:t>http://www.lawcrossing.com/article/627/Creative-Billing:-Is-the-Reign-of-the-Almighty-Billable-Hour-Over?</a:t>
            </a:r>
            <a:r>
              <a:rPr lang="en-US" sz="800" b="0" dirty="0" smtClean="0">
                <a:hlinkClick r:id="rId2"/>
              </a:rPr>
              <a:t>/</a:t>
            </a:r>
            <a:endParaRPr lang="en-US" sz="800" b="0" dirty="0" smtClean="0"/>
          </a:p>
          <a:p>
            <a:pPr algn="l"/>
            <a:r>
              <a:rPr lang="en-US" sz="800" baseline="30000" dirty="0" smtClean="0"/>
              <a:t>2</a:t>
            </a:r>
            <a:r>
              <a:rPr lang="en-US" sz="800" dirty="0" smtClean="0"/>
              <a:t> </a:t>
            </a:r>
            <a:r>
              <a:rPr lang="en-US" sz="800" dirty="0"/>
              <a:t>Source: </a:t>
            </a:r>
            <a:r>
              <a:rPr lang="en-US" sz="800" b="0" dirty="0">
                <a:hlinkClick r:id="rId3"/>
              </a:rPr>
              <a:t>http://adverselling.typepad.com/how_law_firms_sell/2009/03/alternative-fees-part-10-today-and-tomorrow.</a:t>
            </a:r>
            <a:r>
              <a:rPr lang="en-US" sz="800" b="0" dirty="0" smtClean="0">
                <a:hlinkClick r:id="rId3"/>
              </a:rPr>
              <a:t>html</a:t>
            </a:r>
            <a:r>
              <a:rPr lang="en-US" sz="800" b="0" dirty="0"/>
              <a:t> </a:t>
            </a:r>
            <a:endParaRPr lang="en-US" sz="800" b="0" dirty="0" smtClean="0"/>
          </a:p>
        </p:txBody>
      </p:sp>
      <p:sp>
        <p:nvSpPr>
          <p:cNvPr id="91140" name="Freeform 2"/>
          <p:cNvSpPr>
            <a:spLocks/>
          </p:cNvSpPr>
          <p:nvPr/>
        </p:nvSpPr>
        <p:spPr bwMode="blackWhite">
          <a:xfrm>
            <a:off x="8612188" y="61913"/>
            <a:ext cx="406400" cy="700087"/>
          </a:xfrm>
          <a:custGeom>
            <a:avLst/>
            <a:gdLst>
              <a:gd name="T0" fmla="*/ 0 w 1331"/>
              <a:gd name="T1" fmla="*/ 2147483647 h 2591"/>
              <a:gd name="T2" fmla="*/ 2147483647 w 1331"/>
              <a:gd name="T3" fmla="*/ 2147483647 h 2591"/>
              <a:gd name="T4" fmla="*/ 2147483647 w 1331"/>
              <a:gd name="T5" fmla="*/ 2147483647 h 2591"/>
              <a:gd name="T6" fmla="*/ 2147483647 w 1331"/>
              <a:gd name="T7" fmla="*/ 2147483647 h 2591"/>
              <a:gd name="T8" fmla="*/ 2147483647 w 1331"/>
              <a:gd name="T9" fmla="*/ 0 h 2591"/>
              <a:gd name="T10" fmla="*/ 2147483647 w 1331"/>
              <a:gd name="T11" fmla="*/ 2147483647 h 2591"/>
              <a:gd name="T12" fmla="*/ 0 w 1331"/>
              <a:gd name="T13" fmla="*/ 2147483647 h 2591"/>
              <a:gd name="T14" fmla="*/ 2147483647 w 1331"/>
              <a:gd name="T15" fmla="*/ 2147483647 h 2591"/>
              <a:gd name="T16" fmla="*/ 0 w 1331"/>
              <a:gd name="T17" fmla="*/ 2147483647 h 25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1"/>
              <a:gd name="T28" fmla="*/ 0 h 2591"/>
              <a:gd name="T29" fmla="*/ 1331 w 1331"/>
              <a:gd name="T30" fmla="*/ 2591 h 25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1" h="2591">
                <a:moveTo>
                  <a:pt x="0" y="2187"/>
                </a:moveTo>
                <a:lnTo>
                  <a:pt x="784" y="2187"/>
                </a:lnTo>
                <a:lnTo>
                  <a:pt x="784" y="2590"/>
                </a:lnTo>
                <a:lnTo>
                  <a:pt x="1330" y="1295"/>
                </a:lnTo>
                <a:lnTo>
                  <a:pt x="784" y="0"/>
                </a:lnTo>
                <a:lnTo>
                  <a:pt x="784" y="393"/>
                </a:lnTo>
                <a:lnTo>
                  <a:pt x="0" y="393"/>
                </a:lnTo>
                <a:lnTo>
                  <a:pt x="352" y="1295"/>
                </a:lnTo>
                <a:lnTo>
                  <a:pt x="0" y="2187"/>
                </a:lnTo>
              </a:path>
            </a:pathLst>
          </a:custGeom>
          <a:solidFill>
            <a:schemeClr val="accent1"/>
          </a:solidFill>
          <a:ln w="12700" cap="rnd">
            <a:noFill/>
            <a:round/>
            <a:headEnd/>
            <a:tailEnd/>
          </a:ln>
        </p:spPr>
        <p:txBody>
          <a:bodyPr/>
          <a:lstStyle/>
          <a:p>
            <a:endParaRPr lang="en-US"/>
          </a:p>
        </p:txBody>
      </p:sp>
      <p:sp>
        <p:nvSpPr>
          <p:cNvPr id="91141" name="Freeform 3"/>
          <p:cNvSpPr>
            <a:spLocks/>
          </p:cNvSpPr>
          <p:nvPr/>
        </p:nvSpPr>
        <p:spPr bwMode="blackWhite">
          <a:xfrm>
            <a:off x="8189913" y="168275"/>
            <a:ext cx="498475" cy="233363"/>
          </a:xfrm>
          <a:custGeom>
            <a:avLst/>
            <a:gdLst>
              <a:gd name="T0" fmla="*/ 2147483647 w 1636"/>
              <a:gd name="T1" fmla="*/ 0 h 867"/>
              <a:gd name="T2" fmla="*/ 2147483647 w 1636"/>
              <a:gd name="T3" fmla="*/ 2147483647 h 867"/>
              <a:gd name="T4" fmla="*/ 2147483647 w 1636"/>
              <a:gd name="T5" fmla="*/ 2147483647 h 867"/>
              <a:gd name="T6" fmla="*/ 0 w 1636"/>
              <a:gd name="T7" fmla="*/ 0 h 867"/>
              <a:gd name="T8" fmla="*/ 2147483647 w 1636"/>
              <a:gd name="T9" fmla="*/ 0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0"/>
                </a:moveTo>
                <a:lnTo>
                  <a:pt x="1635" y="866"/>
                </a:lnTo>
                <a:lnTo>
                  <a:pt x="368" y="866"/>
                </a:lnTo>
                <a:lnTo>
                  <a:pt x="0" y="0"/>
                </a:lnTo>
                <a:lnTo>
                  <a:pt x="1298" y="0"/>
                </a:lnTo>
              </a:path>
            </a:pathLst>
          </a:custGeom>
          <a:solidFill>
            <a:schemeClr val="accent2">
              <a:alpha val="50195"/>
            </a:schemeClr>
          </a:solidFill>
          <a:ln w="12700" cap="rnd">
            <a:noFill/>
            <a:round/>
            <a:headEnd/>
            <a:tailEnd/>
          </a:ln>
        </p:spPr>
        <p:txBody>
          <a:bodyPr/>
          <a:lstStyle/>
          <a:p>
            <a:endParaRPr lang="en-US"/>
          </a:p>
        </p:txBody>
      </p:sp>
      <p:sp>
        <p:nvSpPr>
          <p:cNvPr id="91142" name="Freeform 4"/>
          <p:cNvSpPr>
            <a:spLocks/>
          </p:cNvSpPr>
          <p:nvPr/>
        </p:nvSpPr>
        <p:spPr bwMode="blackWhite">
          <a:xfrm>
            <a:off x="8189913" y="419100"/>
            <a:ext cx="498475" cy="234950"/>
          </a:xfrm>
          <a:custGeom>
            <a:avLst/>
            <a:gdLst>
              <a:gd name="T0" fmla="*/ 2147483647 w 1636"/>
              <a:gd name="T1" fmla="*/ 2147483647 h 867"/>
              <a:gd name="T2" fmla="*/ 2147483647 w 1636"/>
              <a:gd name="T3" fmla="*/ 0 h 867"/>
              <a:gd name="T4" fmla="*/ 2147483647 w 1636"/>
              <a:gd name="T5" fmla="*/ 0 h 867"/>
              <a:gd name="T6" fmla="*/ 0 w 1636"/>
              <a:gd name="T7" fmla="*/ 2147483647 h 867"/>
              <a:gd name="T8" fmla="*/ 2147483647 w 1636"/>
              <a:gd name="T9" fmla="*/ 2147483647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866"/>
                </a:moveTo>
                <a:lnTo>
                  <a:pt x="1635" y="0"/>
                </a:lnTo>
                <a:lnTo>
                  <a:pt x="352" y="0"/>
                </a:lnTo>
                <a:lnTo>
                  <a:pt x="0" y="866"/>
                </a:lnTo>
                <a:lnTo>
                  <a:pt x="1298" y="866"/>
                </a:lnTo>
              </a:path>
            </a:pathLst>
          </a:custGeom>
          <a:solidFill>
            <a:schemeClr val="accent2">
              <a:alpha val="50195"/>
            </a:schemeClr>
          </a:solidFill>
          <a:ln w="12700" cap="rnd">
            <a:noFill/>
            <a:round/>
            <a:headEnd/>
            <a:tailEnd/>
          </a:ln>
        </p:spPr>
        <p:txBody>
          <a:bodyPr/>
          <a:lstStyle/>
          <a:p>
            <a:endParaRPr lang="en-US"/>
          </a:p>
        </p:txBody>
      </p:sp>
      <p:sp>
        <p:nvSpPr>
          <p:cNvPr id="91143" name="Freeform 5"/>
          <p:cNvSpPr>
            <a:spLocks/>
          </p:cNvSpPr>
          <p:nvPr/>
        </p:nvSpPr>
        <p:spPr bwMode="blackWhite">
          <a:xfrm>
            <a:off x="7848600" y="168275"/>
            <a:ext cx="427038" cy="482600"/>
          </a:xfrm>
          <a:custGeom>
            <a:avLst/>
            <a:gdLst>
              <a:gd name="T0" fmla="*/ 2147483647 w 1402"/>
              <a:gd name="T1" fmla="*/ 2147483647 h 1787"/>
              <a:gd name="T2" fmla="*/ 2147483647 w 1402"/>
              <a:gd name="T3" fmla="*/ 0 h 1787"/>
              <a:gd name="T4" fmla="*/ 0 w 1402"/>
              <a:gd name="T5" fmla="*/ 0 h 1787"/>
              <a:gd name="T6" fmla="*/ 0 w 1402"/>
              <a:gd name="T7" fmla="*/ 2147483647 h 1787"/>
              <a:gd name="T8" fmla="*/ 2147483647 w 1402"/>
              <a:gd name="T9" fmla="*/ 2147483647 h 1787"/>
              <a:gd name="T10" fmla="*/ 2147483647 w 1402"/>
              <a:gd name="T11" fmla="*/ 2147483647 h 1787"/>
              <a:gd name="T12" fmla="*/ 0 60000 65536"/>
              <a:gd name="T13" fmla="*/ 0 60000 65536"/>
              <a:gd name="T14" fmla="*/ 0 60000 65536"/>
              <a:gd name="T15" fmla="*/ 0 60000 65536"/>
              <a:gd name="T16" fmla="*/ 0 60000 65536"/>
              <a:gd name="T17" fmla="*/ 0 60000 65536"/>
              <a:gd name="T18" fmla="*/ 0 w 1402"/>
              <a:gd name="T19" fmla="*/ 0 h 1787"/>
              <a:gd name="T20" fmla="*/ 1402 w 1402"/>
              <a:gd name="T21" fmla="*/ 1787 h 1787"/>
            </a:gdLst>
            <a:ahLst/>
            <a:cxnLst>
              <a:cxn ang="T12">
                <a:pos x="T0" y="T1"/>
              </a:cxn>
              <a:cxn ang="T13">
                <a:pos x="T2" y="T3"/>
              </a:cxn>
              <a:cxn ang="T14">
                <a:pos x="T4" y="T5"/>
              </a:cxn>
              <a:cxn ang="T15">
                <a:pos x="T6" y="T7"/>
              </a:cxn>
              <a:cxn ang="T16">
                <a:pos x="T8" y="T9"/>
              </a:cxn>
              <a:cxn ang="T17">
                <a:pos x="T10" y="T11"/>
              </a:cxn>
            </a:cxnLst>
            <a:rect l="T18" t="T19" r="T20" b="T21"/>
            <a:pathLst>
              <a:path w="1402" h="1787">
                <a:moveTo>
                  <a:pt x="1401" y="884"/>
                </a:moveTo>
                <a:lnTo>
                  <a:pt x="1032" y="0"/>
                </a:lnTo>
                <a:lnTo>
                  <a:pt x="0" y="0"/>
                </a:lnTo>
                <a:lnTo>
                  <a:pt x="0" y="1786"/>
                </a:lnTo>
                <a:lnTo>
                  <a:pt x="1032" y="1786"/>
                </a:lnTo>
                <a:lnTo>
                  <a:pt x="1401" y="884"/>
                </a:lnTo>
              </a:path>
            </a:pathLst>
          </a:custGeom>
          <a:solidFill>
            <a:schemeClr val="accent2">
              <a:alpha val="50195"/>
            </a:schemeClr>
          </a:solidFill>
          <a:ln w="12700" cap="rnd">
            <a:noFill/>
            <a:round/>
            <a:headEnd/>
            <a:tailEnd/>
          </a:ln>
        </p:spPr>
        <p:txBody>
          <a:bodyPr/>
          <a:lstStyle/>
          <a:p>
            <a:endParaRPr lang="en-US"/>
          </a:p>
        </p:txBody>
      </p:sp>
      <p:pic>
        <p:nvPicPr>
          <p:cNvPr id="35856" name="Picture 16"/>
          <p:cNvPicPr>
            <a:picLocks noChangeAspect="1" noChangeArrowheads="1"/>
          </p:cNvPicPr>
          <p:nvPr/>
        </p:nvPicPr>
        <p:blipFill>
          <a:blip r:embed="rId4"/>
          <a:srcRect/>
          <a:stretch>
            <a:fillRect/>
          </a:stretch>
        </p:blipFill>
        <p:spPr bwMode="gray">
          <a:xfrm>
            <a:off x="3581400" y="1981200"/>
            <a:ext cx="1981200" cy="1782763"/>
          </a:xfrm>
          <a:prstGeom prst="rect">
            <a:avLst/>
          </a:prstGeom>
          <a:noFill/>
          <a:ln w="12700">
            <a:noFill/>
            <a:miter lim="800000"/>
            <a:headEnd/>
            <a:tailEnd/>
          </a:ln>
          <a:effectLst>
            <a:outerShdw dist="17961" dir="2700000" algn="ctr" rotWithShape="0">
              <a:srgbClr val="4D5C7A"/>
            </a:outerShdw>
          </a:effectLst>
        </p:spPr>
      </p:pic>
      <p:sp>
        <p:nvSpPr>
          <p:cNvPr id="91145" name="TextBox 20"/>
          <p:cNvSpPr txBox="1">
            <a:spLocks noChangeArrowheads="1"/>
          </p:cNvSpPr>
          <p:nvPr/>
        </p:nvSpPr>
        <p:spPr bwMode="auto">
          <a:xfrm>
            <a:off x="2438400" y="1371600"/>
            <a:ext cx="4267200" cy="547688"/>
          </a:xfrm>
          <a:prstGeom prst="rect">
            <a:avLst/>
          </a:prstGeom>
          <a:noFill/>
          <a:ln w="9525">
            <a:solidFill>
              <a:schemeClr val="accent2"/>
            </a:solidFill>
            <a:miter lim="800000"/>
            <a:headEnd/>
            <a:tailEnd/>
          </a:ln>
        </p:spPr>
        <p:txBody>
          <a:bodyPr>
            <a:spAutoFit/>
          </a:bodyPr>
          <a:lstStyle/>
          <a:p>
            <a:pPr algn="l"/>
            <a:r>
              <a:rPr lang="en-US" sz="1400"/>
              <a:t>Only 10% of Corporate Counsel Use Alternative </a:t>
            </a:r>
          </a:p>
          <a:p>
            <a:pPr algn="l"/>
            <a:r>
              <a:rPr lang="en-US" sz="1400"/>
              <a:t>Fee Structures More than Half the Time</a:t>
            </a:r>
            <a:r>
              <a:rPr lang="en-US" sz="1400" baseline="30000"/>
              <a:t>2</a:t>
            </a:r>
            <a:endParaRPr lang="en-US" sz="1400"/>
          </a:p>
        </p:txBody>
      </p:sp>
      <p:sp>
        <p:nvSpPr>
          <p:cNvPr id="91146" name="Rectangle 14"/>
          <p:cNvSpPr>
            <a:spLocks noChangeArrowheads="1"/>
          </p:cNvSpPr>
          <p:nvPr/>
        </p:nvSpPr>
        <p:spPr bwMode="auto">
          <a:xfrm>
            <a:off x="609600" y="838200"/>
            <a:ext cx="7924800" cy="350838"/>
          </a:xfrm>
          <a:prstGeom prst="rect">
            <a:avLst/>
          </a:prstGeom>
          <a:noFill/>
          <a:ln w="9525">
            <a:noFill/>
            <a:miter lim="800000"/>
            <a:headEnd/>
            <a:tailEnd/>
          </a:ln>
        </p:spPr>
        <p:txBody>
          <a:bodyPr>
            <a:spAutoFit/>
          </a:bodyPr>
          <a:lstStyle/>
          <a:p>
            <a:pPr marL="342900" indent="-342900"/>
            <a:r>
              <a:rPr lang="en-US" sz="1600"/>
              <a:t>The billable hour: “It’s like a pie eating contest where the prize is  more pie”</a:t>
            </a:r>
            <a:r>
              <a:rPr lang="en-US" sz="1600" baseline="30000"/>
              <a:t>1</a:t>
            </a:r>
            <a:endParaRPr lang="en-US" sz="1600"/>
          </a:p>
        </p:txBody>
      </p:sp>
      <p:grpSp>
        <p:nvGrpSpPr>
          <p:cNvPr id="91147" name="Group 5"/>
          <p:cNvGrpSpPr>
            <a:grpSpLocks/>
          </p:cNvGrpSpPr>
          <p:nvPr/>
        </p:nvGrpSpPr>
        <p:grpSpPr bwMode="auto">
          <a:xfrm>
            <a:off x="685800" y="4038600"/>
            <a:ext cx="3733800" cy="236538"/>
            <a:chOff x="247" y="702"/>
            <a:chExt cx="2528" cy="149"/>
          </a:xfrm>
        </p:grpSpPr>
        <p:sp>
          <p:nvSpPr>
            <p:cNvPr id="17" name="Line 6"/>
            <p:cNvSpPr>
              <a:spLocks noChangeShapeType="1"/>
            </p:cNvSpPr>
            <p:nvPr/>
          </p:nvSpPr>
          <p:spPr bwMode="gray">
            <a:xfrm>
              <a:off x="247" y="778"/>
              <a:ext cx="2528" cy="0"/>
            </a:xfrm>
            <a:prstGeom prst="line">
              <a:avLst/>
            </a:prstGeom>
            <a:noFill/>
            <a:ln w="12700" cap="rnd">
              <a:solidFill>
                <a:schemeClr val="accent1"/>
              </a:solidFill>
              <a:round/>
              <a:headEnd/>
              <a:tailEnd/>
            </a:ln>
          </p:spPr>
          <p:txBody>
            <a:bodyPr wrap="none" anchor="ctr"/>
            <a:lstStyle/>
            <a:p>
              <a:pPr>
                <a:defRPr/>
              </a:pPr>
              <a:endParaRPr lang="en-US" sz="1600">
                <a:latin typeface="+mn-lt"/>
                <a:ea typeface="+mn-ea"/>
              </a:endParaRPr>
            </a:p>
          </p:txBody>
        </p:sp>
        <p:sp>
          <p:nvSpPr>
            <p:cNvPr id="91154" name="Rectangle 7"/>
            <p:cNvSpPr>
              <a:spLocks noChangeArrowheads="1"/>
            </p:cNvSpPr>
            <p:nvPr/>
          </p:nvSpPr>
          <p:spPr bwMode="gray">
            <a:xfrm>
              <a:off x="425" y="702"/>
              <a:ext cx="2144" cy="149"/>
            </a:xfrm>
            <a:prstGeom prst="rect">
              <a:avLst/>
            </a:prstGeom>
            <a:solidFill>
              <a:schemeClr val="bg1"/>
            </a:solidFill>
            <a:ln w="12700" cap="rnd">
              <a:noFill/>
              <a:miter lim="800000"/>
              <a:headEnd/>
              <a:tailEnd/>
            </a:ln>
          </p:spPr>
          <p:txBody>
            <a:bodyPr wrap="none" lIns="72000" tIns="0" rIns="72000" bIns="0" anchor="b" anchorCtr="1">
              <a:spAutoFit/>
            </a:bodyPr>
            <a:lstStyle/>
            <a:p>
              <a:pPr>
                <a:lnSpc>
                  <a:spcPct val="95000"/>
                </a:lnSpc>
              </a:pPr>
              <a:r>
                <a:rPr lang="en-US" sz="1600"/>
                <a:t>Partnership Inhibits Transition</a:t>
              </a:r>
              <a:endParaRPr lang="en-US" sz="1600" baseline="30000"/>
            </a:p>
          </p:txBody>
        </p:sp>
      </p:grpSp>
      <p:sp>
        <p:nvSpPr>
          <p:cNvPr id="22" name="Rectangle 4"/>
          <p:cNvSpPr txBox="1">
            <a:spLocks noChangeArrowheads="1"/>
          </p:cNvSpPr>
          <p:nvPr/>
        </p:nvSpPr>
        <p:spPr bwMode="gray">
          <a:xfrm>
            <a:off x="609600" y="4376738"/>
            <a:ext cx="3824288" cy="1643062"/>
          </a:xfrm>
          <a:prstGeom prst="rect">
            <a:avLst/>
          </a:prstGeom>
          <a:noFill/>
          <a:ln w="9525">
            <a:solidFill>
              <a:schemeClr val="accent2"/>
            </a:solidFill>
            <a:miter lim="800000"/>
            <a:headEnd/>
            <a:tailEnd/>
          </a:ln>
        </p:spPr>
        <p:txBody>
          <a:bodyPr/>
          <a:lstStyle/>
          <a:p>
            <a:pPr marL="228600" indent="-228600" algn="l">
              <a:buFont typeface="Wingdings" charset="2"/>
              <a:buChar char="§"/>
            </a:pPr>
            <a:r>
              <a:rPr lang="en-US" sz="1600" b="0"/>
              <a:t>Perception of zero-sum game</a:t>
            </a:r>
          </a:p>
          <a:p>
            <a:pPr marL="228600" indent="-228600" algn="l">
              <a:buFont typeface="Wingdings" charset="2"/>
              <a:buChar char="§"/>
            </a:pPr>
            <a:endParaRPr lang="en-US" sz="1600" b="0"/>
          </a:p>
          <a:p>
            <a:pPr marL="228600" indent="-228600" algn="l">
              <a:buFont typeface="Wingdings" charset="2"/>
              <a:buChar char="§"/>
            </a:pPr>
            <a:r>
              <a:rPr lang="en-US" sz="1600" b="0"/>
              <a:t>Partnership is disinclined to discuss how to re-divide a shrinking pie</a:t>
            </a:r>
          </a:p>
          <a:p>
            <a:pPr marL="228600" indent="-228600" algn="l">
              <a:buFont typeface="Wingdings" charset="2"/>
              <a:buChar char="§"/>
            </a:pPr>
            <a:endParaRPr lang="en-US" sz="1600" b="0"/>
          </a:p>
          <a:p>
            <a:pPr marL="228600" indent="-228600" algn="l">
              <a:buFont typeface="Wingdings" charset="2"/>
              <a:buChar char="§"/>
            </a:pPr>
            <a:endParaRPr lang="en-US" sz="1600" b="0"/>
          </a:p>
          <a:p>
            <a:pPr marL="228600" indent="-228600" algn="l">
              <a:lnSpc>
                <a:spcPct val="110000"/>
              </a:lnSpc>
              <a:buFont typeface="Wingdings" charset="2"/>
              <a:buChar char="§"/>
            </a:pPr>
            <a:endParaRPr lang="en-US" sz="1600" b="0"/>
          </a:p>
          <a:p>
            <a:pPr marL="228600" indent="-228600" algn="l">
              <a:lnSpc>
                <a:spcPct val="110000"/>
              </a:lnSpc>
              <a:buFont typeface="Wingdings" charset="2"/>
              <a:buChar char="§"/>
            </a:pPr>
            <a:endParaRPr lang="nl-NL" sz="1600" b="0"/>
          </a:p>
          <a:p>
            <a:pPr marL="228600" indent="-228600" algn="l">
              <a:lnSpc>
                <a:spcPct val="110000"/>
              </a:lnSpc>
              <a:buFont typeface="Wingdings" charset="2"/>
              <a:buChar char="§"/>
            </a:pPr>
            <a:endParaRPr lang="nl-NL" sz="1600" b="0"/>
          </a:p>
          <a:p>
            <a:pPr marL="169863" lvl="1" indent="-168275" algn="l">
              <a:spcBef>
                <a:spcPct val="80000"/>
              </a:spcBef>
              <a:buClr>
                <a:schemeClr val="tx1"/>
              </a:buClr>
              <a:buFont typeface="Wingdings" charset="2"/>
              <a:buChar char="§"/>
            </a:pPr>
            <a:endParaRPr lang="en-US" sz="1600" b="0"/>
          </a:p>
          <a:p>
            <a:pPr marL="169863" lvl="1" indent="-168275" algn="l">
              <a:spcBef>
                <a:spcPct val="80000"/>
              </a:spcBef>
              <a:buClr>
                <a:schemeClr val="tx1"/>
              </a:buClr>
              <a:buFont typeface="Wingdings" charset="2"/>
              <a:buChar char="§"/>
            </a:pPr>
            <a:endParaRPr lang="en-US" sz="1600" b="0"/>
          </a:p>
        </p:txBody>
      </p:sp>
      <p:grpSp>
        <p:nvGrpSpPr>
          <p:cNvPr id="91149" name="Group 5"/>
          <p:cNvGrpSpPr>
            <a:grpSpLocks/>
          </p:cNvGrpSpPr>
          <p:nvPr/>
        </p:nvGrpSpPr>
        <p:grpSpPr bwMode="auto">
          <a:xfrm>
            <a:off x="4786313" y="4038600"/>
            <a:ext cx="3733800" cy="236538"/>
            <a:chOff x="247" y="702"/>
            <a:chExt cx="2528" cy="149"/>
          </a:xfrm>
        </p:grpSpPr>
        <p:sp>
          <p:nvSpPr>
            <p:cNvPr id="24" name="Line 6"/>
            <p:cNvSpPr>
              <a:spLocks noChangeShapeType="1"/>
            </p:cNvSpPr>
            <p:nvPr/>
          </p:nvSpPr>
          <p:spPr bwMode="gray">
            <a:xfrm>
              <a:off x="247" y="778"/>
              <a:ext cx="2528" cy="0"/>
            </a:xfrm>
            <a:prstGeom prst="line">
              <a:avLst/>
            </a:prstGeom>
            <a:noFill/>
            <a:ln w="12700" cap="rnd">
              <a:solidFill>
                <a:schemeClr val="accent1"/>
              </a:solidFill>
              <a:round/>
              <a:headEnd/>
              <a:tailEnd/>
            </a:ln>
          </p:spPr>
          <p:txBody>
            <a:bodyPr wrap="none" anchor="ctr"/>
            <a:lstStyle/>
            <a:p>
              <a:pPr>
                <a:defRPr/>
              </a:pPr>
              <a:endParaRPr lang="en-US" sz="1600">
                <a:latin typeface="+mn-lt"/>
                <a:ea typeface="+mn-ea"/>
              </a:endParaRPr>
            </a:p>
          </p:txBody>
        </p:sp>
        <p:sp>
          <p:nvSpPr>
            <p:cNvPr id="91152" name="Rectangle 7"/>
            <p:cNvSpPr>
              <a:spLocks noChangeArrowheads="1"/>
            </p:cNvSpPr>
            <p:nvPr/>
          </p:nvSpPr>
          <p:spPr bwMode="gray">
            <a:xfrm>
              <a:off x="475" y="702"/>
              <a:ext cx="2052" cy="149"/>
            </a:xfrm>
            <a:prstGeom prst="rect">
              <a:avLst/>
            </a:prstGeom>
            <a:solidFill>
              <a:schemeClr val="bg1"/>
            </a:solidFill>
            <a:ln w="12700" cap="rnd">
              <a:noFill/>
              <a:miter lim="800000"/>
              <a:headEnd/>
              <a:tailEnd/>
            </a:ln>
          </p:spPr>
          <p:txBody>
            <a:bodyPr wrap="none" lIns="72000" tIns="0" rIns="72000" bIns="0" anchor="b" anchorCtr="1">
              <a:spAutoFit/>
            </a:bodyPr>
            <a:lstStyle/>
            <a:p>
              <a:pPr>
                <a:lnSpc>
                  <a:spcPct val="95000"/>
                </a:lnSpc>
              </a:pPr>
              <a:r>
                <a:rPr lang="en-US" sz="1600"/>
                <a:t>Reverses Existing Incentives</a:t>
              </a:r>
              <a:endParaRPr lang="en-US" sz="1600" baseline="30000"/>
            </a:p>
          </p:txBody>
        </p:sp>
      </p:grpSp>
      <p:sp>
        <p:nvSpPr>
          <p:cNvPr id="27" name="Rectangle 4"/>
          <p:cNvSpPr txBox="1">
            <a:spLocks noChangeArrowheads="1"/>
          </p:cNvSpPr>
          <p:nvPr/>
        </p:nvSpPr>
        <p:spPr bwMode="gray">
          <a:xfrm>
            <a:off x="4800600" y="4376738"/>
            <a:ext cx="3733800" cy="1643062"/>
          </a:xfrm>
          <a:prstGeom prst="rect">
            <a:avLst/>
          </a:prstGeom>
          <a:noFill/>
          <a:ln w="9525">
            <a:solidFill>
              <a:schemeClr val="accent2"/>
            </a:solidFill>
            <a:miter lim="800000"/>
            <a:headEnd/>
            <a:tailEnd/>
          </a:ln>
        </p:spPr>
        <p:txBody>
          <a:bodyPr/>
          <a:lstStyle/>
          <a:p>
            <a:pPr marL="228600" indent="-228600" algn="l">
              <a:buFont typeface="Wingdings" charset="2"/>
              <a:buChar char="§"/>
            </a:pPr>
            <a:r>
              <a:rPr lang="en-US" sz="1600" b="0"/>
              <a:t>Cut costs to the bone—directly tied to profit</a:t>
            </a:r>
          </a:p>
          <a:p>
            <a:pPr marL="228600" indent="-228600" algn="l">
              <a:buFont typeface="Wingdings" charset="2"/>
              <a:buChar char="§"/>
            </a:pPr>
            <a:endParaRPr lang="en-US" sz="1600" b="0"/>
          </a:p>
          <a:p>
            <a:pPr marL="228600" indent="-228600" algn="l">
              <a:buFont typeface="Wingdings" charset="2"/>
              <a:buChar char="§"/>
            </a:pPr>
            <a:r>
              <a:rPr lang="en-US" sz="1600" b="0"/>
              <a:t>More realistic conversation about client’s needs and expectations</a:t>
            </a:r>
          </a:p>
          <a:p>
            <a:pPr marL="228600" indent="-228600" algn="l">
              <a:buFont typeface="Wingdings" charset="2"/>
              <a:buChar char="§"/>
            </a:pPr>
            <a:endParaRPr lang="en-US" sz="1600" b="0"/>
          </a:p>
          <a:p>
            <a:pPr marL="228600" indent="-228600" algn="l">
              <a:buFont typeface="Wingdings" charset="2"/>
              <a:buChar char="§"/>
            </a:pPr>
            <a:endParaRPr lang="en-US" sz="1600" b="0"/>
          </a:p>
          <a:p>
            <a:pPr marL="228600" indent="-228600" algn="l">
              <a:lnSpc>
                <a:spcPct val="110000"/>
              </a:lnSpc>
              <a:buFont typeface="Wingdings" charset="2"/>
              <a:buChar char="§"/>
            </a:pPr>
            <a:endParaRPr lang="en-US" sz="1600" b="0"/>
          </a:p>
          <a:p>
            <a:pPr marL="228600" indent="-228600" algn="l">
              <a:lnSpc>
                <a:spcPct val="110000"/>
              </a:lnSpc>
              <a:buFont typeface="Wingdings" charset="2"/>
              <a:buChar char="§"/>
            </a:pPr>
            <a:endParaRPr lang="nl-NL" sz="1600" b="0"/>
          </a:p>
          <a:p>
            <a:pPr marL="228600" indent="-228600" algn="l">
              <a:lnSpc>
                <a:spcPct val="110000"/>
              </a:lnSpc>
              <a:buFont typeface="Wingdings" charset="2"/>
              <a:buChar char="§"/>
            </a:pPr>
            <a:endParaRPr lang="nl-NL" sz="1600" b="0"/>
          </a:p>
          <a:p>
            <a:pPr marL="169863" lvl="1" indent="-168275" algn="l">
              <a:spcBef>
                <a:spcPct val="80000"/>
              </a:spcBef>
              <a:buClr>
                <a:schemeClr val="tx1"/>
              </a:buClr>
              <a:buFont typeface="Wingdings" charset="2"/>
              <a:buChar char="§"/>
            </a:pPr>
            <a:endParaRPr lang="en-US" sz="1600" b="0"/>
          </a:p>
          <a:p>
            <a:pPr marL="169863" lvl="1" indent="-168275" algn="l">
              <a:spcBef>
                <a:spcPct val="80000"/>
              </a:spcBef>
              <a:buClr>
                <a:schemeClr val="tx1"/>
              </a:buClr>
              <a:buFont typeface="Wingdings" charset="2"/>
              <a:buChar char="§"/>
            </a:pPr>
            <a:endParaRPr lang="en-US" sz="1600" b="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01638" y="152400"/>
            <a:ext cx="8345487" cy="584200"/>
          </a:xfrm>
        </p:spPr>
        <p:txBody>
          <a:bodyPr/>
          <a:lstStyle/>
          <a:p>
            <a:pPr eaLnBrk="1" hangingPunct="1"/>
            <a:r>
              <a:rPr lang="en-US" sz="1800" smtClean="0"/>
              <a:t>Reconfigure personnel by allowing technology to replace part of </a:t>
            </a:r>
            <a:br>
              <a:rPr lang="en-US" sz="1800" smtClean="0"/>
            </a:br>
            <a:r>
              <a:rPr lang="en-US" sz="1800" smtClean="0"/>
              <a:t>the work currently done by attorneys</a:t>
            </a:r>
            <a:endParaRPr lang="en-US" sz="1800" b="0" baseline="30000" smtClean="0"/>
          </a:p>
        </p:txBody>
      </p:sp>
      <p:sp>
        <p:nvSpPr>
          <p:cNvPr id="92163" name="Freeform 2"/>
          <p:cNvSpPr>
            <a:spLocks/>
          </p:cNvSpPr>
          <p:nvPr/>
        </p:nvSpPr>
        <p:spPr bwMode="blackWhite">
          <a:xfrm>
            <a:off x="8612188" y="61913"/>
            <a:ext cx="406400" cy="700087"/>
          </a:xfrm>
          <a:custGeom>
            <a:avLst/>
            <a:gdLst>
              <a:gd name="T0" fmla="*/ 0 w 1331"/>
              <a:gd name="T1" fmla="*/ 2147483647 h 2591"/>
              <a:gd name="T2" fmla="*/ 2147483647 w 1331"/>
              <a:gd name="T3" fmla="*/ 2147483647 h 2591"/>
              <a:gd name="T4" fmla="*/ 2147483647 w 1331"/>
              <a:gd name="T5" fmla="*/ 2147483647 h 2591"/>
              <a:gd name="T6" fmla="*/ 2147483647 w 1331"/>
              <a:gd name="T7" fmla="*/ 2147483647 h 2591"/>
              <a:gd name="T8" fmla="*/ 2147483647 w 1331"/>
              <a:gd name="T9" fmla="*/ 0 h 2591"/>
              <a:gd name="T10" fmla="*/ 2147483647 w 1331"/>
              <a:gd name="T11" fmla="*/ 2147483647 h 2591"/>
              <a:gd name="T12" fmla="*/ 0 w 1331"/>
              <a:gd name="T13" fmla="*/ 2147483647 h 2591"/>
              <a:gd name="T14" fmla="*/ 2147483647 w 1331"/>
              <a:gd name="T15" fmla="*/ 2147483647 h 2591"/>
              <a:gd name="T16" fmla="*/ 0 w 1331"/>
              <a:gd name="T17" fmla="*/ 2147483647 h 25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1"/>
              <a:gd name="T28" fmla="*/ 0 h 2591"/>
              <a:gd name="T29" fmla="*/ 1331 w 1331"/>
              <a:gd name="T30" fmla="*/ 2591 h 25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1" h="2591">
                <a:moveTo>
                  <a:pt x="0" y="2187"/>
                </a:moveTo>
                <a:lnTo>
                  <a:pt x="784" y="2187"/>
                </a:lnTo>
                <a:lnTo>
                  <a:pt x="784" y="2590"/>
                </a:lnTo>
                <a:lnTo>
                  <a:pt x="1330" y="1295"/>
                </a:lnTo>
                <a:lnTo>
                  <a:pt x="784" y="0"/>
                </a:lnTo>
                <a:lnTo>
                  <a:pt x="784" y="393"/>
                </a:lnTo>
                <a:lnTo>
                  <a:pt x="0" y="393"/>
                </a:lnTo>
                <a:lnTo>
                  <a:pt x="352" y="1295"/>
                </a:lnTo>
                <a:lnTo>
                  <a:pt x="0" y="2187"/>
                </a:lnTo>
              </a:path>
            </a:pathLst>
          </a:custGeom>
          <a:solidFill>
            <a:schemeClr val="accent1"/>
          </a:solidFill>
          <a:ln w="12700" cap="rnd">
            <a:noFill/>
            <a:round/>
            <a:headEnd/>
            <a:tailEnd/>
          </a:ln>
        </p:spPr>
        <p:txBody>
          <a:bodyPr/>
          <a:lstStyle/>
          <a:p>
            <a:endParaRPr lang="en-US"/>
          </a:p>
        </p:txBody>
      </p:sp>
      <p:sp>
        <p:nvSpPr>
          <p:cNvPr id="92164" name="Freeform 3"/>
          <p:cNvSpPr>
            <a:spLocks/>
          </p:cNvSpPr>
          <p:nvPr/>
        </p:nvSpPr>
        <p:spPr bwMode="blackWhite">
          <a:xfrm>
            <a:off x="8189913" y="168275"/>
            <a:ext cx="498475" cy="233363"/>
          </a:xfrm>
          <a:custGeom>
            <a:avLst/>
            <a:gdLst>
              <a:gd name="T0" fmla="*/ 2147483647 w 1636"/>
              <a:gd name="T1" fmla="*/ 0 h 867"/>
              <a:gd name="T2" fmla="*/ 2147483647 w 1636"/>
              <a:gd name="T3" fmla="*/ 2147483647 h 867"/>
              <a:gd name="T4" fmla="*/ 2147483647 w 1636"/>
              <a:gd name="T5" fmla="*/ 2147483647 h 867"/>
              <a:gd name="T6" fmla="*/ 0 w 1636"/>
              <a:gd name="T7" fmla="*/ 0 h 867"/>
              <a:gd name="T8" fmla="*/ 2147483647 w 1636"/>
              <a:gd name="T9" fmla="*/ 0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0"/>
                </a:moveTo>
                <a:lnTo>
                  <a:pt x="1635" y="866"/>
                </a:lnTo>
                <a:lnTo>
                  <a:pt x="368" y="866"/>
                </a:lnTo>
                <a:lnTo>
                  <a:pt x="0" y="0"/>
                </a:lnTo>
                <a:lnTo>
                  <a:pt x="1298" y="0"/>
                </a:lnTo>
              </a:path>
            </a:pathLst>
          </a:custGeom>
          <a:solidFill>
            <a:schemeClr val="accent2">
              <a:alpha val="50195"/>
            </a:schemeClr>
          </a:solidFill>
          <a:ln w="12700" cap="rnd">
            <a:noFill/>
            <a:round/>
            <a:headEnd/>
            <a:tailEnd/>
          </a:ln>
        </p:spPr>
        <p:txBody>
          <a:bodyPr/>
          <a:lstStyle/>
          <a:p>
            <a:endParaRPr lang="en-US"/>
          </a:p>
        </p:txBody>
      </p:sp>
      <p:sp>
        <p:nvSpPr>
          <p:cNvPr id="92165" name="Freeform 4"/>
          <p:cNvSpPr>
            <a:spLocks/>
          </p:cNvSpPr>
          <p:nvPr/>
        </p:nvSpPr>
        <p:spPr bwMode="blackWhite">
          <a:xfrm>
            <a:off x="8189913" y="419100"/>
            <a:ext cx="498475" cy="234950"/>
          </a:xfrm>
          <a:custGeom>
            <a:avLst/>
            <a:gdLst>
              <a:gd name="T0" fmla="*/ 2147483647 w 1636"/>
              <a:gd name="T1" fmla="*/ 2147483647 h 867"/>
              <a:gd name="T2" fmla="*/ 2147483647 w 1636"/>
              <a:gd name="T3" fmla="*/ 0 h 867"/>
              <a:gd name="T4" fmla="*/ 2147483647 w 1636"/>
              <a:gd name="T5" fmla="*/ 0 h 867"/>
              <a:gd name="T6" fmla="*/ 0 w 1636"/>
              <a:gd name="T7" fmla="*/ 2147483647 h 867"/>
              <a:gd name="T8" fmla="*/ 2147483647 w 1636"/>
              <a:gd name="T9" fmla="*/ 2147483647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866"/>
                </a:moveTo>
                <a:lnTo>
                  <a:pt x="1635" y="0"/>
                </a:lnTo>
                <a:lnTo>
                  <a:pt x="352" y="0"/>
                </a:lnTo>
                <a:lnTo>
                  <a:pt x="0" y="866"/>
                </a:lnTo>
                <a:lnTo>
                  <a:pt x="1298" y="866"/>
                </a:lnTo>
              </a:path>
            </a:pathLst>
          </a:custGeom>
          <a:solidFill>
            <a:schemeClr val="accent2">
              <a:alpha val="50195"/>
            </a:schemeClr>
          </a:solidFill>
          <a:ln w="12700" cap="rnd">
            <a:noFill/>
            <a:round/>
            <a:headEnd/>
            <a:tailEnd/>
          </a:ln>
        </p:spPr>
        <p:txBody>
          <a:bodyPr/>
          <a:lstStyle/>
          <a:p>
            <a:endParaRPr lang="en-US"/>
          </a:p>
        </p:txBody>
      </p:sp>
      <p:sp>
        <p:nvSpPr>
          <p:cNvPr id="92166" name="Freeform 5"/>
          <p:cNvSpPr>
            <a:spLocks/>
          </p:cNvSpPr>
          <p:nvPr/>
        </p:nvSpPr>
        <p:spPr bwMode="blackWhite">
          <a:xfrm>
            <a:off x="7848600" y="168275"/>
            <a:ext cx="427038" cy="482600"/>
          </a:xfrm>
          <a:custGeom>
            <a:avLst/>
            <a:gdLst>
              <a:gd name="T0" fmla="*/ 2147483647 w 1402"/>
              <a:gd name="T1" fmla="*/ 2147483647 h 1787"/>
              <a:gd name="T2" fmla="*/ 2147483647 w 1402"/>
              <a:gd name="T3" fmla="*/ 0 h 1787"/>
              <a:gd name="T4" fmla="*/ 0 w 1402"/>
              <a:gd name="T5" fmla="*/ 0 h 1787"/>
              <a:gd name="T6" fmla="*/ 0 w 1402"/>
              <a:gd name="T7" fmla="*/ 2147483647 h 1787"/>
              <a:gd name="T8" fmla="*/ 2147483647 w 1402"/>
              <a:gd name="T9" fmla="*/ 2147483647 h 1787"/>
              <a:gd name="T10" fmla="*/ 2147483647 w 1402"/>
              <a:gd name="T11" fmla="*/ 2147483647 h 1787"/>
              <a:gd name="T12" fmla="*/ 0 60000 65536"/>
              <a:gd name="T13" fmla="*/ 0 60000 65536"/>
              <a:gd name="T14" fmla="*/ 0 60000 65536"/>
              <a:gd name="T15" fmla="*/ 0 60000 65536"/>
              <a:gd name="T16" fmla="*/ 0 60000 65536"/>
              <a:gd name="T17" fmla="*/ 0 60000 65536"/>
              <a:gd name="T18" fmla="*/ 0 w 1402"/>
              <a:gd name="T19" fmla="*/ 0 h 1787"/>
              <a:gd name="T20" fmla="*/ 1402 w 1402"/>
              <a:gd name="T21" fmla="*/ 1787 h 1787"/>
            </a:gdLst>
            <a:ahLst/>
            <a:cxnLst>
              <a:cxn ang="T12">
                <a:pos x="T0" y="T1"/>
              </a:cxn>
              <a:cxn ang="T13">
                <a:pos x="T2" y="T3"/>
              </a:cxn>
              <a:cxn ang="T14">
                <a:pos x="T4" y="T5"/>
              </a:cxn>
              <a:cxn ang="T15">
                <a:pos x="T6" y="T7"/>
              </a:cxn>
              <a:cxn ang="T16">
                <a:pos x="T8" y="T9"/>
              </a:cxn>
              <a:cxn ang="T17">
                <a:pos x="T10" y="T11"/>
              </a:cxn>
            </a:cxnLst>
            <a:rect l="T18" t="T19" r="T20" b="T21"/>
            <a:pathLst>
              <a:path w="1402" h="1787">
                <a:moveTo>
                  <a:pt x="1401" y="884"/>
                </a:moveTo>
                <a:lnTo>
                  <a:pt x="1032" y="0"/>
                </a:lnTo>
                <a:lnTo>
                  <a:pt x="0" y="0"/>
                </a:lnTo>
                <a:lnTo>
                  <a:pt x="0" y="1786"/>
                </a:lnTo>
                <a:lnTo>
                  <a:pt x="1032" y="1786"/>
                </a:lnTo>
                <a:lnTo>
                  <a:pt x="1401" y="884"/>
                </a:lnTo>
              </a:path>
            </a:pathLst>
          </a:custGeom>
          <a:solidFill>
            <a:schemeClr val="accent2">
              <a:alpha val="50195"/>
            </a:schemeClr>
          </a:solidFill>
          <a:ln w="12700" cap="rnd">
            <a:noFill/>
            <a:round/>
            <a:headEnd/>
            <a:tailEnd/>
          </a:ln>
        </p:spPr>
        <p:txBody>
          <a:bodyPr/>
          <a:lstStyle/>
          <a:p>
            <a:endParaRPr lang="en-US"/>
          </a:p>
        </p:txBody>
      </p:sp>
      <p:pic>
        <p:nvPicPr>
          <p:cNvPr id="92167" name="Picture 15" descr="demotivator- innovation.tiff"/>
          <p:cNvPicPr>
            <a:picLocks noChangeAspect="1"/>
          </p:cNvPicPr>
          <p:nvPr/>
        </p:nvPicPr>
        <p:blipFill>
          <a:blip r:embed="rId2"/>
          <a:srcRect/>
          <a:stretch>
            <a:fillRect/>
          </a:stretch>
        </p:blipFill>
        <p:spPr bwMode="auto">
          <a:xfrm>
            <a:off x="2514600" y="3192463"/>
            <a:ext cx="4038600" cy="3132137"/>
          </a:xfrm>
          <a:prstGeom prst="rect">
            <a:avLst/>
          </a:prstGeom>
          <a:noFill/>
          <a:ln w="9525">
            <a:noFill/>
            <a:miter lim="800000"/>
            <a:headEnd/>
            <a:tailEnd/>
          </a:ln>
        </p:spPr>
      </p:pic>
      <p:grpSp>
        <p:nvGrpSpPr>
          <p:cNvPr id="92168" name="Group 5"/>
          <p:cNvGrpSpPr>
            <a:grpSpLocks/>
          </p:cNvGrpSpPr>
          <p:nvPr/>
        </p:nvGrpSpPr>
        <p:grpSpPr bwMode="auto">
          <a:xfrm>
            <a:off x="595313" y="1066800"/>
            <a:ext cx="7924800" cy="236538"/>
            <a:chOff x="247" y="687"/>
            <a:chExt cx="2528" cy="149"/>
          </a:xfrm>
        </p:grpSpPr>
        <p:sp>
          <p:nvSpPr>
            <p:cNvPr id="18" name="Line 6"/>
            <p:cNvSpPr>
              <a:spLocks noChangeShapeType="1"/>
            </p:cNvSpPr>
            <p:nvPr/>
          </p:nvSpPr>
          <p:spPr bwMode="gray">
            <a:xfrm>
              <a:off x="247" y="778"/>
              <a:ext cx="2528" cy="0"/>
            </a:xfrm>
            <a:prstGeom prst="line">
              <a:avLst/>
            </a:prstGeom>
            <a:noFill/>
            <a:ln w="12700" cap="rnd">
              <a:solidFill>
                <a:schemeClr val="accent1"/>
              </a:solidFill>
              <a:round/>
              <a:headEnd/>
              <a:tailEnd/>
            </a:ln>
          </p:spPr>
          <p:txBody>
            <a:bodyPr wrap="none" anchor="ctr"/>
            <a:lstStyle/>
            <a:p>
              <a:pPr>
                <a:defRPr/>
              </a:pPr>
              <a:endParaRPr lang="en-US" sz="1600">
                <a:latin typeface="+mn-lt"/>
                <a:ea typeface="+mn-ea"/>
              </a:endParaRPr>
            </a:p>
          </p:txBody>
        </p:sp>
        <p:sp>
          <p:nvSpPr>
            <p:cNvPr id="92171" name="Rectangle 7"/>
            <p:cNvSpPr>
              <a:spLocks noChangeArrowheads="1"/>
            </p:cNvSpPr>
            <p:nvPr/>
          </p:nvSpPr>
          <p:spPr bwMode="gray">
            <a:xfrm>
              <a:off x="984" y="687"/>
              <a:ext cx="1091" cy="149"/>
            </a:xfrm>
            <a:prstGeom prst="rect">
              <a:avLst/>
            </a:prstGeom>
            <a:solidFill>
              <a:schemeClr val="bg1"/>
            </a:solidFill>
            <a:ln w="12700" cap="rnd">
              <a:noFill/>
              <a:miter lim="800000"/>
              <a:headEnd/>
              <a:tailEnd/>
            </a:ln>
          </p:spPr>
          <p:txBody>
            <a:bodyPr lIns="72000" tIns="0" rIns="72000" bIns="0" anchor="b" anchorCtr="1">
              <a:spAutoFit/>
            </a:bodyPr>
            <a:lstStyle/>
            <a:p>
              <a:pPr>
                <a:lnSpc>
                  <a:spcPct val="95000"/>
                </a:lnSpc>
              </a:pPr>
              <a:r>
                <a:rPr lang="en-US" sz="1600"/>
                <a:t>Automated Intake Interviews</a:t>
              </a:r>
              <a:endParaRPr lang="en-US" sz="1600" baseline="30000"/>
            </a:p>
          </p:txBody>
        </p:sp>
      </p:grpSp>
      <p:sp>
        <p:nvSpPr>
          <p:cNvPr id="20" name="Rectangle 4"/>
          <p:cNvSpPr txBox="1">
            <a:spLocks noChangeArrowheads="1"/>
          </p:cNvSpPr>
          <p:nvPr/>
        </p:nvSpPr>
        <p:spPr bwMode="gray">
          <a:xfrm>
            <a:off x="609600" y="1447800"/>
            <a:ext cx="7924800" cy="1295400"/>
          </a:xfrm>
          <a:prstGeom prst="rect">
            <a:avLst/>
          </a:prstGeom>
          <a:noFill/>
          <a:ln w="9525">
            <a:solidFill>
              <a:schemeClr val="accent2"/>
            </a:solidFill>
            <a:miter lim="800000"/>
            <a:headEnd/>
            <a:tailEnd/>
          </a:ln>
        </p:spPr>
        <p:txBody>
          <a:bodyPr/>
          <a:lstStyle/>
          <a:p>
            <a:pPr marL="177800" indent="-177800" algn="l">
              <a:lnSpc>
                <a:spcPct val="100000"/>
              </a:lnSpc>
              <a:spcBef>
                <a:spcPct val="50000"/>
              </a:spcBef>
              <a:buFont typeface="Wingdings" pitchFamily="-97" charset="2"/>
              <a:buChar char="§"/>
            </a:pPr>
            <a:r>
              <a:rPr lang="en-US" sz="1600" b="0"/>
              <a:t>No Loss to the firm: Specific, hard questions will be asked later</a:t>
            </a:r>
          </a:p>
          <a:p>
            <a:pPr marL="177800" indent="-177800" algn="l">
              <a:lnSpc>
                <a:spcPct val="100000"/>
              </a:lnSpc>
              <a:spcBef>
                <a:spcPct val="50000"/>
              </a:spcBef>
              <a:buFont typeface="Wingdings" pitchFamily="-97" charset="2"/>
              <a:buChar char="§"/>
            </a:pPr>
            <a:r>
              <a:rPr lang="en-US" sz="1600" b="0"/>
              <a:t>Processing competencies required for coming revolution in marketing model: 30 minutes of fast-talk won’t seal the deal</a:t>
            </a:r>
          </a:p>
          <a:p>
            <a:pPr marL="177800" indent="-177800" algn="l">
              <a:buFontTx/>
              <a:buAutoNum type="arabicPeriod"/>
            </a:pPr>
            <a:endParaRPr lang="en-US" sz="1600" b="0"/>
          </a:p>
          <a:p>
            <a:pPr marL="177800" indent="-177800" algn="l"/>
            <a:endParaRPr lang="en-US" sz="1600" b="0"/>
          </a:p>
          <a:p>
            <a:pPr marL="177800" indent="-177800" algn="l">
              <a:lnSpc>
                <a:spcPct val="110000"/>
              </a:lnSpc>
              <a:buFont typeface="Wingdings" pitchFamily="-97" charset="2"/>
              <a:buChar char="§"/>
            </a:pPr>
            <a:endParaRPr lang="en-US" sz="1600" b="0"/>
          </a:p>
          <a:p>
            <a:pPr marL="177800" indent="-177800" algn="l">
              <a:lnSpc>
                <a:spcPct val="110000"/>
              </a:lnSpc>
            </a:pPr>
            <a:endParaRPr lang="nl-NL" sz="1600" b="0"/>
          </a:p>
          <a:p>
            <a:pPr marL="177800" indent="-177800" algn="l">
              <a:lnSpc>
                <a:spcPct val="110000"/>
              </a:lnSpc>
            </a:pPr>
            <a:endParaRPr lang="nl-NL" sz="1600" b="0"/>
          </a:p>
          <a:p>
            <a:pPr marL="169863" lvl="1" indent="-168275" algn="l">
              <a:spcBef>
                <a:spcPct val="80000"/>
              </a:spcBef>
              <a:buClr>
                <a:schemeClr val="tx1"/>
              </a:buClr>
              <a:buFont typeface="Wingdings 2" pitchFamily="-97" charset="2"/>
              <a:buChar char="¡"/>
            </a:pPr>
            <a:endParaRPr lang="en-US" sz="1600" b="0"/>
          </a:p>
          <a:p>
            <a:pPr marL="169863" lvl="1" indent="-168275" algn="l">
              <a:spcBef>
                <a:spcPct val="80000"/>
              </a:spcBef>
              <a:buClr>
                <a:schemeClr val="tx1"/>
              </a:buClr>
              <a:buFont typeface="Wingdings 2" pitchFamily="-97" charset="2"/>
              <a:buChar char="¡"/>
            </a:pPr>
            <a:endParaRPr lang="en-US" sz="1600" b="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01638" y="152400"/>
            <a:ext cx="8345487" cy="584200"/>
          </a:xfrm>
        </p:spPr>
        <p:txBody>
          <a:bodyPr/>
          <a:lstStyle/>
          <a:p>
            <a:pPr eaLnBrk="1" hangingPunct="1"/>
            <a:r>
              <a:rPr lang="en-US" sz="1800" dirty="0" smtClean="0"/>
              <a:t>Standardize certain tasks so the grunt work can be done by the </a:t>
            </a:r>
            <a:br>
              <a:rPr lang="en-US" sz="1800" dirty="0" smtClean="0"/>
            </a:br>
            <a:r>
              <a:rPr lang="en-US" sz="1800" dirty="0" smtClean="0"/>
              <a:t>business with lawyers supervising</a:t>
            </a:r>
            <a:endParaRPr lang="en-US" sz="1800" b="0" baseline="30000" dirty="0" smtClean="0"/>
          </a:p>
        </p:txBody>
      </p:sp>
      <p:sp>
        <p:nvSpPr>
          <p:cNvPr id="93187" name="Freeform 2"/>
          <p:cNvSpPr>
            <a:spLocks/>
          </p:cNvSpPr>
          <p:nvPr/>
        </p:nvSpPr>
        <p:spPr bwMode="blackWhite">
          <a:xfrm>
            <a:off x="8612188" y="61913"/>
            <a:ext cx="406400" cy="700087"/>
          </a:xfrm>
          <a:custGeom>
            <a:avLst/>
            <a:gdLst>
              <a:gd name="T0" fmla="*/ 0 w 1331"/>
              <a:gd name="T1" fmla="*/ 2147483647 h 2591"/>
              <a:gd name="T2" fmla="*/ 2147483647 w 1331"/>
              <a:gd name="T3" fmla="*/ 2147483647 h 2591"/>
              <a:gd name="T4" fmla="*/ 2147483647 w 1331"/>
              <a:gd name="T5" fmla="*/ 2147483647 h 2591"/>
              <a:gd name="T6" fmla="*/ 2147483647 w 1331"/>
              <a:gd name="T7" fmla="*/ 2147483647 h 2591"/>
              <a:gd name="T8" fmla="*/ 2147483647 w 1331"/>
              <a:gd name="T9" fmla="*/ 0 h 2591"/>
              <a:gd name="T10" fmla="*/ 2147483647 w 1331"/>
              <a:gd name="T11" fmla="*/ 2147483647 h 2591"/>
              <a:gd name="T12" fmla="*/ 0 w 1331"/>
              <a:gd name="T13" fmla="*/ 2147483647 h 2591"/>
              <a:gd name="T14" fmla="*/ 2147483647 w 1331"/>
              <a:gd name="T15" fmla="*/ 2147483647 h 2591"/>
              <a:gd name="T16" fmla="*/ 0 w 1331"/>
              <a:gd name="T17" fmla="*/ 2147483647 h 25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1"/>
              <a:gd name="T28" fmla="*/ 0 h 2591"/>
              <a:gd name="T29" fmla="*/ 1331 w 1331"/>
              <a:gd name="T30" fmla="*/ 2591 h 25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1" h="2591">
                <a:moveTo>
                  <a:pt x="0" y="2187"/>
                </a:moveTo>
                <a:lnTo>
                  <a:pt x="784" y="2187"/>
                </a:lnTo>
                <a:lnTo>
                  <a:pt x="784" y="2590"/>
                </a:lnTo>
                <a:lnTo>
                  <a:pt x="1330" y="1295"/>
                </a:lnTo>
                <a:lnTo>
                  <a:pt x="784" y="0"/>
                </a:lnTo>
                <a:lnTo>
                  <a:pt x="784" y="393"/>
                </a:lnTo>
                <a:lnTo>
                  <a:pt x="0" y="393"/>
                </a:lnTo>
                <a:lnTo>
                  <a:pt x="352" y="1295"/>
                </a:lnTo>
                <a:lnTo>
                  <a:pt x="0" y="2187"/>
                </a:lnTo>
              </a:path>
            </a:pathLst>
          </a:custGeom>
          <a:solidFill>
            <a:schemeClr val="accent1"/>
          </a:solidFill>
          <a:ln w="12700" cap="rnd">
            <a:noFill/>
            <a:round/>
            <a:headEnd/>
            <a:tailEnd/>
          </a:ln>
        </p:spPr>
        <p:txBody>
          <a:bodyPr/>
          <a:lstStyle/>
          <a:p>
            <a:endParaRPr lang="en-US"/>
          </a:p>
        </p:txBody>
      </p:sp>
      <p:sp>
        <p:nvSpPr>
          <p:cNvPr id="93188" name="Freeform 3"/>
          <p:cNvSpPr>
            <a:spLocks/>
          </p:cNvSpPr>
          <p:nvPr/>
        </p:nvSpPr>
        <p:spPr bwMode="blackWhite">
          <a:xfrm>
            <a:off x="8189913" y="168275"/>
            <a:ext cx="498475" cy="233363"/>
          </a:xfrm>
          <a:custGeom>
            <a:avLst/>
            <a:gdLst>
              <a:gd name="T0" fmla="*/ 2147483647 w 1636"/>
              <a:gd name="T1" fmla="*/ 0 h 867"/>
              <a:gd name="T2" fmla="*/ 2147483647 w 1636"/>
              <a:gd name="T3" fmla="*/ 2147483647 h 867"/>
              <a:gd name="T4" fmla="*/ 2147483647 w 1636"/>
              <a:gd name="T5" fmla="*/ 2147483647 h 867"/>
              <a:gd name="T6" fmla="*/ 0 w 1636"/>
              <a:gd name="T7" fmla="*/ 0 h 867"/>
              <a:gd name="T8" fmla="*/ 2147483647 w 1636"/>
              <a:gd name="T9" fmla="*/ 0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0"/>
                </a:moveTo>
                <a:lnTo>
                  <a:pt x="1635" y="866"/>
                </a:lnTo>
                <a:lnTo>
                  <a:pt x="368" y="866"/>
                </a:lnTo>
                <a:lnTo>
                  <a:pt x="0" y="0"/>
                </a:lnTo>
                <a:lnTo>
                  <a:pt x="1298" y="0"/>
                </a:lnTo>
              </a:path>
            </a:pathLst>
          </a:custGeom>
          <a:solidFill>
            <a:schemeClr val="accent2">
              <a:alpha val="50195"/>
            </a:schemeClr>
          </a:solidFill>
          <a:ln w="12700" cap="rnd">
            <a:noFill/>
            <a:round/>
            <a:headEnd/>
            <a:tailEnd/>
          </a:ln>
        </p:spPr>
        <p:txBody>
          <a:bodyPr/>
          <a:lstStyle/>
          <a:p>
            <a:endParaRPr lang="en-US"/>
          </a:p>
        </p:txBody>
      </p:sp>
      <p:sp>
        <p:nvSpPr>
          <p:cNvPr id="93189" name="Freeform 4"/>
          <p:cNvSpPr>
            <a:spLocks/>
          </p:cNvSpPr>
          <p:nvPr/>
        </p:nvSpPr>
        <p:spPr bwMode="blackWhite">
          <a:xfrm>
            <a:off x="8189913" y="419100"/>
            <a:ext cx="498475" cy="234950"/>
          </a:xfrm>
          <a:custGeom>
            <a:avLst/>
            <a:gdLst>
              <a:gd name="T0" fmla="*/ 2147483647 w 1636"/>
              <a:gd name="T1" fmla="*/ 2147483647 h 867"/>
              <a:gd name="T2" fmla="*/ 2147483647 w 1636"/>
              <a:gd name="T3" fmla="*/ 0 h 867"/>
              <a:gd name="T4" fmla="*/ 2147483647 w 1636"/>
              <a:gd name="T5" fmla="*/ 0 h 867"/>
              <a:gd name="T6" fmla="*/ 0 w 1636"/>
              <a:gd name="T7" fmla="*/ 2147483647 h 867"/>
              <a:gd name="T8" fmla="*/ 2147483647 w 1636"/>
              <a:gd name="T9" fmla="*/ 2147483647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866"/>
                </a:moveTo>
                <a:lnTo>
                  <a:pt x="1635" y="0"/>
                </a:lnTo>
                <a:lnTo>
                  <a:pt x="352" y="0"/>
                </a:lnTo>
                <a:lnTo>
                  <a:pt x="0" y="866"/>
                </a:lnTo>
                <a:lnTo>
                  <a:pt x="1298" y="866"/>
                </a:lnTo>
              </a:path>
            </a:pathLst>
          </a:custGeom>
          <a:solidFill>
            <a:schemeClr val="accent2">
              <a:alpha val="50195"/>
            </a:schemeClr>
          </a:solidFill>
          <a:ln w="12700" cap="rnd">
            <a:noFill/>
            <a:round/>
            <a:headEnd/>
            <a:tailEnd/>
          </a:ln>
        </p:spPr>
        <p:txBody>
          <a:bodyPr/>
          <a:lstStyle/>
          <a:p>
            <a:endParaRPr lang="en-US"/>
          </a:p>
        </p:txBody>
      </p:sp>
      <p:sp>
        <p:nvSpPr>
          <p:cNvPr id="93190" name="Freeform 5"/>
          <p:cNvSpPr>
            <a:spLocks/>
          </p:cNvSpPr>
          <p:nvPr/>
        </p:nvSpPr>
        <p:spPr bwMode="blackWhite">
          <a:xfrm>
            <a:off x="7848600" y="168275"/>
            <a:ext cx="427038" cy="482600"/>
          </a:xfrm>
          <a:custGeom>
            <a:avLst/>
            <a:gdLst>
              <a:gd name="T0" fmla="*/ 2147483647 w 1402"/>
              <a:gd name="T1" fmla="*/ 2147483647 h 1787"/>
              <a:gd name="T2" fmla="*/ 2147483647 w 1402"/>
              <a:gd name="T3" fmla="*/ 0 h 1787"/>
              <a:gd name="T4" fmla="*/ 0 w 1402"/>
              <a:gd name="T5" fmla="*/ 0 h 1787"/>
              <a:gd name="T6" fmla="*/ 0 w 1402"/>
              <a:gd name="T7" fmla="*/ 2147483647 h 1787"/>
              <a:gd name="T8" fmla="*/ 2147483647 w 1402"/>
              <a:gd name="T9" fmla="*/ 2147483647 h 1787"/>
              <a:gd name="T10" fmla="*/ 2147483647 w 1402"/>
              <a:gd name="T11" fmla="*/ 2147483647 h 1787"/>
              <a:gd name="T12" fmla="*/ 0 60000 65536"/>
              <a:gd name="T13" fmla="*/ 0 60000 65536"/>
              <a:gd name="T14" fmla="*/ 0 60000 65536"/>
              <a:gd name="T15" fmla="*/ 0 60000 65536"/>
              <a:gd name="T16" fmla="*/ 0 60000 65536"/>
              <a:gd name="T17" fmla="*/ 0 60000 65536"/>
              <a:gd name="T18" fmla="*/ 0 w 1402"/>
              <a:gd name="T19" fmla="*/ 0 h 1787"/>
              <a:gd name="T20" fmla="*/ 1402 w 1402"/>
              <a:gd name="T21" fmla="*/ 1787 h 1787"/>
            </a:gdLst>
            <a:ahLst/>
            <a:cxnLst>
              <a:cxn ang="T12">
                <a:pos x="T0" y="T1"/>
              </a:cxn>
              <a:cxn ang="T13">
                <a:pos x="T2" y="T3"/>
              </a:cxn>
              <a:cxn ang="T14">
                <a:pos x="T4" y="T5"/>
              </a:cxn>
              <a:cxn ang="T15">
                <a:pos x="T6" y="T7"/>
              </a:cxn>
              <a:cxn ang="T16">
                <a:pos x="T8" y="T9"/>
              </a:cxn>
              <a:cxn ang="T17">
                <a:pos x="T10" y="T11"/>
              </a:cxn>
            </a:cxnLst>
            <a:rect l="T18" t="T19" r="T20" b="T21"/>
            <a:pathLst>
              <a:path w="1402" h="1787">
                <a:moveTo>
                  <a:pt x="1401" y="884"/>
                </a:moveTo>
                <a:lnTo>
                  <a:pt x="1032" y="0"/>
                </a:lnTo>
                <a:lnTo>
                  <a:pt x="0" y="0"/>
                </a:lnTo>
                <a:lnTo>
                  <a:pt x="0" y="1786"/>
                </a:lnTo>
                <a:lnTo>
                  <a:pt x="1032" y="1786"/>
                </a:lnTo>
                <a:lnTo>
                  <a:pt x="1401" y="884"/>
                </a:lnTo>
              </a:path>
            </a:pathLst>
          </a:custGeom>
          <a:solidFill>
            <a:schemeClr val="accent2">
              <a:alpha val="50195"/>
            </a:schemeClr>
          </a:solidFill>
          <a:ln w="12700" cap="rnd">
            <a:noFill/>
            <a:round/>
            <a:headEnd/>
            <a:tailEnd/>
          </a:ln>
        </p:spPr>
        <p:txBody>
          <a:bodyPr/>
          <a:lstStyle/>
          <a:p>
            <a:endParaRPr lang="en-US"/>
          </a:p>
        </p:txBody>
      </p:sp>
      <p:pic>
        <p:nvPicPr>
          <p:cNvPr id="93191" name="Picture 14" descr="first docs.tiff"/>
          <p:cNvPicPr>
            <a:picLocks noChangeAspect="1"/>
          </p:cNvPicPr>
          <p:nvPr/>
        </p:nvPicPr>
        <p:blipFill>
          <a:blip r:embed="rId3"/>
          <a:srcRect/>
          <a:stretch>
            <a:fillRect/>
          </a:stretch>
        </p:blipFill>
        <p:spPr bwMode="auto">
          <a:xfrm>
            <a:off x="2576513" y="3810000"/>
            <a:ext cx="4052887" cy="760413"/>
          </a:xfrm>
          <a:prstGeom prst="rect">
            <a:avLst/>
          </a:prstGeom>
          <a:noFill/>
          <a:ln w="9525">
            <a:noFill/>
            <a:miter lim="800000"/>
            <a:headEnd/>
            <a:tailEnd/>
          </a:ln>
        </p:spPr>
      </p:pic>
      <p:grpSp>
        <p:nvGrpSpPr>
          <p:cNvPr id="93192" name="Group 5"/>
          <p:cNvGrpSpPr>
            <a:grpSpLocks/>
          </p:cNvGrpSpPr>
          <p:nvPr/>
        </p:nvGrpSpPr>
        <p:grpSpPr bwMode="auto">
          <a:xfrm>
            <a:off x="595313" y="1066800"/>
            <a:ext cx="7924800" cy="236538"/>
            <a:chOff x="247" y="687"/>
            <a:chExt cx="2528" cy="149"/>
          </a:xfrm>
        </p:grpSpPr>
        <p:sp>
          <p:nvSpPr>
            <p:cNvPr id="17" name="Line 6"/>
            <p:cNvSpPr>
              <a:spLocks noChangeShapeType="1"/>
            </p:cNvSpPr>
            <p:nvPr/>
          </p:nvSpPr>
          <p:spPr bwMode="gray">
            <a:xfrm>
              <a:off x="247" y="778"/>
              <a:ext cx="2528" cy="0"/>
            </a:xfrm>
            <a:prstGeom prst="line">
              <a:avLst/>
            </a:prstGeom>
            <a:noFill/>
            <a:ln w="12700" cap="rnd">
              <a:solidFill>
                <a:schemeClr val="accent1"/>
              </a:solidFill>
              <a:round/>
              <a:headEnd/>
              <a:tailEnd/>
            </a:ln>
          </p:spPr>
          <p:txBody>
            <a:bodyPr wrap="none" anchor="ctr"/>
            <a:lstStyle/>
            <a:p>
              <a:pPr>
                <a:defRPr/>
              </a:pPr>
              <a:endParaRPr lang="en-US" sz="1600">
                <a:latin typeface="+mn-lt"/>
                <a:ea typeface="+mn-ea"/>
              </a:endParaRPr>
            </a:p>
          </p:txBody>
        </p:sp>
        <p:sp>
          <p:nvSpPr>
            <p:cNvPr id="93198" name="Rectangle 7"/>
            <p:cNvSpPr>
              <a:spLocks noChangeArrowheads="1"/>
            </p:cNvSpPr>
            <p:nvPr/>
          </p:nvSpPr>
          <p:spPr bwMode="gray">
            <a:xfrm>
              <a:off x="984" y="687"/>
              <a:ext cx="1091" cy="149"/>
            </a:xfrm>
            <a:prstGeom prst="rect">
              <a:avLst/>
            </a:prstGeom>
            <a:solidFill>
              <a:schemeClr val="bg1"/>
            </a:solidFill>
            <a:ln w="12700" cap="rnd">
              <a:noFill/>
              <a:miter lim="800000"/>
              <a:headEnd/>
              <a:tailEnd/>
            </a:ln>
          </p:spPr>
          <p:txBody>
            <a:bodyPr lIns="72000" tIns="0" rIns="72000" bIns="0" anchor="b" anchorCtr="1">
              <a:spAutoFit/>
            </a:bodyPr>
            <a:lstStyle/>
            <a:p>
              <a:pPr>
                <a:lnSpc>
                  <a:spcPct val="95000"/>
                </a:lnSpc>
              </a:pPr>
              <a:r>
                <a:rPr lang="en-US" sz="1600" dirty="0"/>
                <a:t>Document </a:t>
              </a:r>
              <a:r>
                <a:rPr lang="en-US" sz="1600" dirty="0" smtClean="0"/>
                <a:t>Assembly</a:t>
              </a:r>
              <a:r>
                <a:rPr lang="en-US" sz="1600" baseline="30000" dirty="0" smtClean="0"/>
                <a:t>1</a:t>
              </a:r>
              <a:endParaRPr lang="en-US" sz="1600" baseline="30000" dirty="0"/>
            </a:p>
          </p:txBody>
        </p:sp>
      </p:grpSp>
      <p:sp>
        <p:nvSpPr>
          <p:cNvPr id="19" name="Rectangle 4"/>
          <p:cNvSpPr txBox="1">
            <a:spLocks noChangeArrowheads="1"/>
          </p:cNvSpPr>
          <p:nvPr/>
        </p:nvSpPr>
        <p:spPr bwMode="gray">
          <a:xfrm>
            <a:off x="609600" y="1447800"/>
            <a:ext cx="7924800" cy="1295400"/>
          </a:xfrm>
          <a:prstGeom prst="rect">
            <a:avLst/>
          </a:prstGeom>
          <a:noFill/>
          <a:ln w="9525">
            <a:solidFill>
              <a:schemeClr val="accent2"/>
            </a:solidFill>
            <a:miter lim="800000"/>
            <a:headEnd/>
            <a:tailEnd/>
          </a:ln>
        </p:spPr>
        <p:txBody>
          <a:bodyPr/>
          <a:lstStyle/>
          <a:p>
            <a:pPr marL="177800" indent="-177800" algn="l">
              <a:lnSpc>
                <a:spcPct val="100000"/>
              </a:lnSpc>
              <a:spcBef>
                <a:spcPct val="50000"/>
              </a:spcBef>
              <a:buFont typeface="Wingdings" pitchFamily="-97" charset="2"/>
              <a:buChar char="§"/>
            </a:pPr>
            <a:r>
              <a:rPr lang="en-US" sz="1600" b="0" dirty="0"/>
              <a:t>Standardized legal rhetoric from courts allows consistency</a:t>
            </a:r>
          </a:p>
          <a:p>
            <a:pPr marL="177800" indent="-177800" algn="l">
              <a:lnSpc>
                <a:spcPct val="100000"/>
              </a:lnSpc>
              <a:spcBef>
                <a:spcPct val="50000"/>
              </a:spcBef>
              <a:buFont typeface="Wingdings" pitchFamily="-97" charset="2"/>
              <a:buChar char="§"/>
            </a:pPr>
            <a:r>
              <a:rPr lang="en-US" sz="1600" b="0" dirty="0"/>
              <a:t>Bargaining chips explained and understood by business</a:t>
            </a:r>
          </a:p>
          <a:p>
            <a:pPr marL="177800" indent="-177800" algn="l">
              <a:lnSpc>
                <a:spcPct val="100000"/>
              </a:lnSpc>
              <a:spcBef>
                <a:spcPct val="50000"/>
              </a:spcBef>
              <a:buFont typeface="Wingdings" pitchFamily="-97" charset="2"/>
              <a:buChar char="§"/>
            </a:pPr>
            <a:r>
              <a:rPr lang="en-US" sz="1600" b="0" dirty="0"/>
              <a:t>Negotiation no longer occupied by legal </a:t>
            </a:r>
            <a:r>
              <a:rPr lang="en-US" sz="1600" b="0" dirty="0" smtClean="0"/>
              <a:t>middlemen</a:t>
            </a:r>
            <a:endParaRPr lang="en-US" sz="1600" b="0" baseline="30000" dirty="0"/>
          </a:p>
          <a:p>
            <a:pPr marL="177800" indent="-177800" algn="l"/>
            <a:endParaRPr lang="en-US" sz="1600" b="0" dirty="0"/>
          </a:p>
          <a:p>
            <a:pPr marL="177800" indent="-177800" algn="l"/>
            <a:endParaRPr lang="en-US" sz="1600" b="0" dirty="0"/>
          </a:p>
          <a:p>
            <a:pPr marL="177800" indent="-177800" algn="l">
              <a:lnSpc>
                <a:spcPct val="110000"/>
              </a:lnSpc>
              <a:buFont typeface="Wingdings" pitchFamily="-97" charset="2"/>
              <a:buChar char="§"/>
            </a:pPr>
            <a:endParaRPr lang="en-US" sz="1600" b="0" dirty="0"/>
          </a:p>
          <a:p>
            <a:pPr marL="177800" indent="-177800" algn="l">
              <a:lnSpc>
                <a:spcPct val="110000"/>
              </a:lnSpc>
            </a:pPr>
            <a:endParaRPr lang="nl-NL" sz="1600" b="0" dirty="0"/>
          </a:p>
          <a:p>
            <a:pPr marL="177800" indent="-177800" algn="l">
              <a:lnSpc>
                <a:spcPct val="110000"/>
              </a:lnSpc>
            </a:pPr>
            <a:endParaRPr lang="nl-NL" sz="1600" b="0" dirty="0"/>
          </a:p>
          <a:p>
            <a:pPr marL="169863" lvl="1" indent="-168275" algn="l">
              <a:spcBef>
                <a:spcPct val="80000"/>
              </a:spcBef>
              <a:buClr>
                <a:schemeClr val="tx1"/>
              </a:buClr>
              <a:buFont typeface="Wingdings 2" pitchFamily="-97" charset="2"/>
              <a:buChar char="¡"/>
            </a:pPr>
            <a:endParaRPr lang="en-US" sz="1600" b="0" dirty="0"/>
          </a:p>
          <a:p>
            <a:pPr marL="169863" lvl="1" indent="-168275" algn="l">
              <a:spcBef>
                <a:spcPct val="80000"/>
              </a:spcBef>
              <a:buClr>
                <a:schemeClr val="tx1"/>
              </a:buClr>
              <a:buFont typeface="Wingdings 2" pitchFamily="-97" charset="2"/>
              <a:buChar char="¡"/>
            </a:pPr>
            <a:endParaRPr lang="en-US" sz="1600" b="0" dirty="0"/>
          </a:p>
        </p:txBody>
      </p:sp>
      <p:sp>
        <p:nvSpPr>
          <p:cNvPr id="93194" name="AutoShape 31"/>
          <p:cNvSpPr>
            <a:spLocks noChangeArrowheads="1"/>
          </p:cNvSpPr>
          <p:nvPr/>
        </p:nvSpPr>
        <p:spPr bwMode="gray">
          <a:xfrm rot="10800000">
            <a:off x="2743200" y="3048000"/>
            <a:ext cx="3722688" cy="315913"/>
          </a:xfrm>
          <a:prstGeom prst="triangle">
            <a:avLst>
              <a:gd name="adj" fmla="val 50000"/>
            </a:avLst>
          </a:prstGeom>
          <a:solidFill>
            <a:srgbClr val="DDDDDD"/>
          </a:solidFill>
          <a:ln w="12700">
            <a:noFill/>
            <a:miter lim="800000"/>
            <a:headEnd/>
            <a:tailEnd/>
          </a:ln>
        </p:spPr>
        <p:txBody>
          <a:bodyPr wrap="none" lIns="73152" tIns="73152" rIns="73152" bIns="73152" anchor="ctr"/>
          <a:lstStyle/>
          <a:p>
            <a:endParaRPr lang="en-US"/>
          </a:p>
        </p:txBody>
      </p:sp>
      <p:pic>
        <p:nvPicPr>
          <p:cNvPr id="93195" name="Picture 20" descr="exari.tiff"/>
          <p:cNvPicPr>
            <a:picLocks noChangeAspect="1"/>
          </p:cNvPicPr>
          <p:nvPr/>
        </p:nvPicPr>
        <p:blipFill>
          <a:blip r:embed="rId4"/>
          <a:srcRect/>
          <a:stretch>
            <a:fillRect/>
          </a:stretch>
        </p:blipFill>
        <p:spPr bwMode="auto">
          <a:xfrm>
            <a:off x="5715000" y="5181600"/>
            <a:ext cx="1914525" cy="647700"/>
          </a:xfrm>
          <a:prstGeom prst="rect">
            <a:avLst/>
          </a:prstGeom>
          <a:noFill/>
          <a:ln w="9525">
            <a:noFill/>
            <a:miter lim="800000"/>
            <a:headEnd/>
            <a:tailEnd/>
          </a:ln>
        </p:spPr>
      </p:pic>
      <p:pic>
        <p:nvPicPr>
          <p:cNvPr id="93196" name="Picture 21" descr="dealbuilder.tiff"/>
          <p:cNvPicPr>
            <a:picLocks noChangeAspect="1"/>
          </p:cNvPicPr>
          <p:nvPr/>
        </p:nvPicPr>
        <p:blipFill>
          <a:blip r:embed="rId5"/>
          <a:srcRect/>
          <a:stretch>
            <a:fillRect/>
          </a:stretch>
        </p:blipFill>
        <p:spPr bwMode="auto">
          <a:xfrm>
            <a:off x="1295400" y="5105400"/>
            <a:ext cx="2908300" cy="736600"/>
          </a:xfrm>
          <a:prstGeom prst="rect">
            <a:avLst/>
          </a:prstGeom>
          <a:noFill/>
          <a:ln w="9525">
            <a:noFill/>
            <a:miter lim="800000"/>
            <a:headEnd/>
            <a:tailEnd/>
          </a:ln>
        </p:spPr>
      </p:pic>
      <p:sp>
        <p:nvSpPr>
          <p:cNvPr id="15" name="Text Box 12"/>
          <p:cNvSpPr txBox="1">
            <a:spLocks noChangeArrowheads="1"/>
          </p:cNvSpPr>
          <p:nvPr/>
        </p:nvSpPr>
        <p:spPr bwMode="gray">
          <a:xfrm>
            <a:off x="838200" y="6428601"/>
            <a:ext cx="4085776" cy="407496"/>
          </a:xfrm>
          <a:prstGeom prst="rect">
            <a:avLst/>
          </a:prstGeom>
          <a:noFill/>
          <a:ln w="12700">
            <a:noFill/>
            <a:miter lim="800000"/>
            <a:headEnd/>
            <a:tailEnd/>
          </a:ln>
        </p:spPr>
        <p:txBody>
          <a:bodyPr wrap="none" lIns="73152" tIns="73152" rIns="73152" bIns="73152" anchorCtr="1">
            <a:spAutoFit/>
          </a:bodyPr>
          <a:lstStyle/>
          <a:p>
            <a:pPr algn="l"/>
            <a:r>
              <a:rPr lang="en-US" sz="800" baseline="30000" dirty="0" smtClean="0"/>
              <a:t>1</a:t>
            </a:r>
            <a:r>
              <a:rPr lang="en-US" sz="800" dirty="0" smtClean="0"/>
              <a:t> Source:  </a:t>
            </a:r>
            <a:r>
              <a:rPr lang="en-US" sz="800" u="sng" dirty="0" smtClean="0">
                <a:latin typeface="Arial" pitchFamily="-97" charset="0"/>
                <a:cs typeface="ＭＳ Ｐゴシック" pitchFamily="-97" charset="-128"/>
                <a:hlinkClick r:id="rId6"/>
              </a:rPr>
              <a:t>http://business.timesonline.co.uk/tol/business/law/article2931356.ece</a:t>
            </a:r>
            <a:r>
              <a:rPr lang="en-US" sz="800" u="sng" dirty="0" smtClean="0">
                <a:latin typeface="Arial" pitchFamily="-97" charset="0"/>
                <a:cs typeface="ＭＳ Ｐゴシック" pitchFamily="-97" charset="-128"/>
              </a:rPr>
              <a:t> </a:t>
            </a:r>
          </a:p>
          <a:p>
            <a:pPr algn="l"/>
            <a:endParaRPr lang="en-US" sz="800" b="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01638" y="152400"/>
            <a:ext cx="8345487" cy="584468"/>
          </a:xfrm>
        </p:spPr>
        <p:txBody>
          <a:bodyPr/>
          <a:lstStyle/>
          <a:p>
            <a:pPr eaLnBrk="1" hangingPunct="1"/>
            <a:r>
              <a:rPr lang="en-US" sz="1800" dirty="0" smtClean="0"/>
              <a:t>Firms must leverage technology to change expectations and</a:t>
            </a:r>
            <a:br>
              <a:rPr lang="en-US" sz="1800" dirty="0" smtClean="0"/>
            </a:br>
            <a:r>
              <a:rPr lang="en-US" sz="1800" dirty="0" smtClean="0"/>
              <a:t>personalize service to their clients</a:t>
            </a:r>
            <a:endParaRPr lang="en-US" sz="1800" baseline="30000" dirty="0" smtClean="0"/>
          </a:p>
        </p:txBody>
      </p:sp>
      <p:sp>
        <p:nvSpPr>
          <p:cNvPr id="94211" name="Freeform 2"/>
          <p:cNvSpPr>
            <a:spLocks/>
          </p:cNvSpPr>
          <p:nvPr/>
        </p:nvSpPr>
        <p:spPr bwMode="blackWhite">
          <a:xfrm>
            <a:off x="8612188" y="61913"/>
            <a:ext cx="406400" cy="700087"/>
          </a:xfrm>
          <a:custGeom>
            <a:avLst/>
            <a:gdLst>
              <a:gd name="T0" fmla="*/ 0 w 1331"/>
              <a:gd name="T1" fmla="*/ 2147483647 h 2591"/>
              <a:gd name="T2" fmla="*/ 2147483647 w 1331"/>
              <a:gd name="T3" fmla="*/ 2147483647 h 2591"/>
              <a:gd name="T4" fmla="*/ 2147483647 w 1331"/>
              <a:gd name="T5" fmla="*/ 2147483647 h 2591"/>
              <a:gd name="T6" fmla="*/ 2147483647 w 1331"/>
              <a:gd name="T7" fmla="*/ 2147483647 h 2591"/>
              <a:gd name="T8" fmla="*/ 2147483647 w 1331"/>
              <a:gd name="T9" fmla="*/ 0 h 2591"/>
              <a:gd name="T10" fmla="*/ 2147483647 w 1331"/>
              <a:gd name="T11" fmla="*/ 2147483647 h 2591"/>
              <a:gd name="T12" fmla="*/ 0 w 1331"/>
              <a:gd name="T13" fmla="*/ 2147483647 h 2591"/>
              <a:gd name="T14" fmla="*/ 2147483647 w 1331"/>
              <a:gd name="T15" fmla="*/ 2147483647 h 2591"/>
              <a:gd name="T16" fmla="*/ 0 w 1331"/>
              <a:gd name="T17" fmla="*/ 2147483647 h 25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1"/>
              <a:gd name="T28" fmla="*/ 0 h 2591"/>
              <a:gd name="T29" fmla="*/ 1331 w 1331"/>
              <a:gd name="T30" fmla="*/ 2591 h 25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1" h="2591">
                <a:moveTo>
                  <a:pt x="0" y="2187"/>
                </a:moveTo>
                <a:lnTo>
                  <a:pt x="784" y="2187"/>
                </a:lnTo>
                <a:lnTo>
                  <a:pt x="784" y="2590"/>
                </a:lnTo>
                <a:lnTo>
                  <a:pt x="1330" y="1295"/>
                </a:lnTo>
                <a:lnTo>
                  <a:pt x="784" y="0"/>
                </a:lnTo>
                <a:lnTo>
                  <a:pt x="784" y="393"/>
                </a:lnTo>
                <a:lnTo>
                  <a:pt x="0" y="393"/>
                </a:lnTo>
                <a:lnTo>
                  <a:pt x="352" y="1295"/>
                </a:lnTo>
                <a:lnTo>
                  <a:pt x="0" y="2187"/>
                </a:lnTo>
              </a:path>
            </a:pathLst>
          </a:custGeom>
          <a:solidFill>
            <a:schemeClr val="accent1"/>
          </a:solidFill>
          <a:ln w="12700" cap="rnd">
            <a:noFill/>
            <a:round/>
            <a:headEnd/>
            <a:tailEnd/>
          </a:ln>
        </p:spPr>
        <p:txBody>
          <a:bodyPr/>
          <a:lstStyle/>
          <a:p>
            <a:endParaRPr lang="en-US"/>
          </a:p>
        </p:txBody>
      </p:sp>
      <p:sp>
        <p:nvSpPr>
          <p:cNvPr id="94212" name="Freeform 3"/>
          <p:cNvSpPr>
            <a:spLocks/>
          </p:cNvSpPr>
          <p:nvPr/>
        </p:nvSpPr>
        <p:spPr bwMode="blackWhite">
          <a:xfrm>
            <a:off x="8189913" y="168275"/>
            <a:ext cx="498475" cy="233363"/>
          </a:xfrm>
          <a:custGeom>
            <a:avLst/>
            <a:gdLst>
              <a:gd name="T0" fmla="*/ 2147483647 w 1636"/>
              <a:gd name="T1" fmla="*/ 0 h 867"/>
              <a:gd name="T2" fmla="*/ 2147483647 w 1636"/>
              <a:gd name="T3" fmla="*/ 2147483647 h 867"/>
              <a:gd name="T4" fmla="*/ 2147483647 w 1636"/>
              <a:gd name="T5" fmla="*/ 2147483647 h 867"/>
              <a:gd name="T6" fmla="*/ 0 w 1636"/>
              <a:gd name="T7" fmla="*/ 0 h 867"/>
              <a:gd name="T8" fmla="*/ 2147483647 w 1636"/>
              <a:gd name="T9" fmla="*/ 0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0"/>
                </a:moveTo>
                <a:lnTo>
                  <a:pt x="1635" y="866"/>
                </a:lnTo>
                <a:lnTo>
                  <a:pt x="368" y="866"/>
                </a:lnTo>
                <a:lnTo>
                  <a:pt x="0" y="0"/>
                </a:lnTo>
                <a:lnTo>
                  <a:pt x="1298" y="0"/>
                </a:lnTo>
              </a:path>
            </a:pathLst>
          </a:custGeom>
          <a:solidFill>
            <a:schemeClr val="accent2">
              <a:alpha val="50195"/>
            </a:schemeClr>
          </a:solidFill>
          <a:ln w="12700" cap="rnd">
            <a:noFill/>
            <a:round/>
            <a:headEnd/>
            <a:tailEnd/>
          </a:ln>
        </p:spPr>
        <p:txBody>
          <a:bodyPr/>
          <a:lstStyle/>
          <a:p>
            <a:endParaRPr lang="en-US"/>
          </a:p>
        </p:txBody>
      </p:sp>
      <p:sp>
        <p:nvSpPr>
          <p:cNvPr id="94213" name="Freeform 4"/>
          <p:cNvSpPr>
            <a:spLocks/>
          </p:cNvSpPr>
          <p:nvPr/>
        </p:nvSpPr>
        <p:spPr bwMode="blackWhite">
          <a:xfrm>
            <a:off x="8189913" y="419100"/>
            <a:ext cx="498475" cy="234950"/>
          </a:xfrm>
          <a:custGeom>
            <a:avLst/>
            <a:gdLst>
              <a:gd name="T0" fmla="*/ 2147483647 w 1636"/>
              <a:gd name="T1" fmla="*/ 2147483647 h 867"/>
              <a:gd name="T2" fmla="*/ 2147483647 w 1636"/>
              <a:gd name="T3" fmla="*/ 0 h 867"/>
              <a:gd name="T4" fmla="*/ 2147483647 w 1636"/>
              <a:gd name="T5" fmla="*/ 0 h 867"/>
              <a:gd name="T6" fmla="*/ 0 w 1636"/>
              <a:gd name="T7" fmla="*/ 2147483647 h 867"/>
              <a:gd name="T8" fmla="*/ 2147483647 w 1636"/>
              <a:gd name="T9" fmla="*/ 2147483647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866"/>
                </a:moveTo>
                <a:lnTo>
                  <a:pt x="1635" y="0"/>
                </a:lnTo>
                <a:lnTo>
                  <a:pt x="352" y="0"/>
                </a:lnTo>
                <a:lnTo>
                  <a:pt x="0" y="866"/>
                </a:lnTo>
                <a:lnTo>
                  <a:pt x="1298" y="866"/>
                </a:lnTo>
              </a:path>
            </a:pathLst>
          </a:custGeom>
          <a:solidFill>
            <a:schemeClr val="accent2">
              <a:alpha val="50195"/>
            </a:schemeClr>
          </a:solidFill>
          <a:ln w="12700" cap="rnd">
            <a:noFill/>
            <a:round/>
            <a:headEnd/>
            <a:tailEnd/>
          </a:ln>
        </p:spPr>
        <p:txBody>
          <a:bodyPr/>
          <a:lstStyle/>
          <a:p>
            <a:endParaRPr lang="en-US"/>
          </a:p>
        </p:txBody>
      </p:sp>
      <p:sp>
        <p:nvSpPr>
          <p:cNvPr id="94214" name="Freeform 5"/>
          <p:cNvSpPr>
            <a:spLocks/>
          </p:cNvSpPr>
          <p:nvPr/>
        </p:nvSpPr>
        <p:spPr bwMode="blackWhite">
          <a:xfrm>
            <a:off x="7848600" y="168275"/>
            <a:ext cx="427038" cy="482600"/>
          </a:xfrm>
          <a:custGeom>
            <a:avLst/>
            <a:gdLst>
              <a:gd name="T0" fmla="*/ 2147483647 w 1402"/>
              <a:gd name="T1" fmla="*/ 2147483647 h 1787"/>
              <a:gd name="T2" fmla="*/ 2147483647 w 1402"/>
              <a:gd name="T3" fmla="*/ 0 h 1787"/>
              <a:gd name="T4" fmla="*/ 0 w 1402"/>
              <a:gd name="T5" fmla="*/ 0 h 1787"/>
              <a:gd name="T6" fmla="*/ 0 w 1402"/>
              <a:gd name="T7" fmla="*/ 2147483647 h 1787"/>
              <a:gd name="T8" fmla="*/ 2147483647 w 1402"/>
              <a:gd name="T9" fmla="*/ 2147483647 h 1787"/>
              <a:gd name="T10" fmla="*/ 2147483647 w 1402"/>
              <a:gd name="T11" fmla="*/ 2147483647 h 1787"/>
              <a:gd name="T12" fmla="*/ 0 60000 65536"/>
              <a:gd name="T13" fmla="*/ 0 60000 65536"/>
              <a:gd name="T14" fmla="*/ 0 60000 65536"/>
              <a:gd name="T15" fmla="*/ 0 60000 65536"/>
              <a:gd name="T16" fmla="*/ 0 60000 65536"/>
              <a:gd name="T17" fmla="*/ 0 60000 65536"/>
              <a:gd name="T18" fmla="*/ 0 w 1402"/>
              <a:gd name="T19" fmla="*/ 0 h 1787"/>
              <a:gd name="T20" fmla="*/ 1402 w 1402"/>
              <a:gd name="T21" fmla="*/ 1787 h 1787"/>
            </a:gdLst>
            <a:ahLst/>
            <a:cxnLst>
              <a:cxn ang="T12">
                <a:pos x="T0" y="T1"/>
              </a:cxn>
              <a:cxn ang="T13">
                <a:pos x="T2" y="T3"/>
              </a:cxn>
              <a:cxn ang="T14">
                <a:pos x="T4" y="T5"/>
              </a:cxn>
              <a:cxn ang="T15">
                <a:pos x="T6" y="T7"/>
              </a:cxn>
              <a:cxn ang="T16">
                <a:pos x="T8" y="T9"/>
              </a:cxn>
              <a:cxn ang="T17">
                <a:pos x="T10" y="T11"/>
              </a:cxn>
            </a:cxnLst>
            <a:rect l="T18" t="T19" r="T20" b="T21"/>
            <a:pathLst>
              <a:path w="1402" h="1787">
                <a:moveTo>
                  <a:pt x="1401" y="884"/>
                </a:moveTo>
                <a:lnTo>
                  <a:pt x="1032" y="0"/>
                </a:lnTo>
                <a:lnTo>
                  <a:pt x="0" y="0"/>
                </a:lnTo>
                <a:lnTo>
                  <a:pt x="0" y="1786"/>
                </a:lnTo>
                <a:lnTo>
                  <a:pt x="1032" y="1786"/>
                </a:lnTo>
                <a:lnTo>
                  <a:pt x="1401" y="884"/>
                </a:lnTo>
              </a:path>
            </a:pathLst>
          </a:custGeom>
          <a:solidFill>
            <a:schemeClr val="accent2">
              <a:alpha val="50195"/>
            </a:schemeClr>
          </a:solidFill>
          <a:ln w="12700" cap="rnd">
            <a:noFill/>
            <a:round/>
            <a:headEnd/>
            <a:tailEnd/>
          </a:ln>
        </p:spPr>
        <p:txBody>
          <a:bodyPr/>
          <a:lstStyle/>
          <a:p>
            <a:endParaRPr lang="en-US"/>
          </a:p>
        </p:txBody>
      </p:sp>
      <p:grpSp>
        <p:nvGrpSpPr>
          <p:cNvPr id="94215" name="Group 5"/>
          <p:cNvGrpSpPr>
            <a:grpSpLocks/>
          </p:cNvGrpSpPr>
          <p:nvPr/>
        </p:nvGrpSpPr>
        <p:grpSpPr bwMode="auto">
          <a:xfrm>
            <a:off x="595313" y="1066800"/>
            <a:ext cx="7924800" cy="236538"/>
            <a:chOff x="247" y="687"/>
            <a:chExt cx="2528" cy="149"/>
          </a:xfrm>
        </p:grpSpPr>
        <p:sp>
          <p:nvSpPr>
            <p:cNvPr id="17" name="Line 6"/>
            <p:cNvSpPr>
              <a:spLocks noChangeShapeType="1"/>
            </p:cNvSpPr>
            <p:nvPr/>
          </p:nvSpPr>
          <p:spPr bwMode="gray">
            <a:xfrm>
              <a:off x="247" y="778"/>
              <a:ext cx="2528" cy="0"/>
            </a:xfrm>
            <a:prstGeom prst="line">
              <a:avLst/>
            </a:prstGeom>
            <a:noFill/>
            <a:ln w="12700" cap="rnd">
              <a:solidFill>
                <a:schemeClr val="accent1"/>
              </a:solidFill>
              <a:round/>
              <a:headEnd/>
              <a:tailEnd/>
            </a:ln>
          </p:spPr>
          <p:txBody>
            <a:bodyPr wrap="none" anchor="ctr"/>
            <a:lstStyle/>
            <a:p>
              <a:pPr>
                <a:defRPr/>
              </a:pPr>
              <a:endParaRPr lang="en-US" sz="1600">
                <a:latin typeface="+mn-lt"/>
                <a:ea typeface="+mn-ea"/>
              </a:endParaRPr>
            </a:p>
          </p:txBody>
        </p:sp>
        <p:sp>
          <p:nvSpPr>
            <p:cNvPr id="94233" name="Rectangle 7"/>
            <p:cNvSpPr>
              <a:spLocks noChangeArrowheads="1"/>
            </p:cNvSpPr>
            <p:nvPr/>
          </p:nvSpPr>
          <p:spPr bwMode="gray">
            <a:xfrm>
              <a:off x="984" y="687"/>
              <a:ext cx="1091" cy="149"/>
            </a:xfrm>
            <a:prstGeom prst="rect">
              <a:avLst/>
            </a:prstGeom>
            <a:solidFill>
              <a:schemeClr val="bg1"/>
            </a:solidFill>
            <a:ln w="12700" cap="rnd">
              <a:noFill/>
              <a:miter lim="800000"/>
              <a:headEnd/>
              <a:tailEnd/>
            </a:ln>
          </p:spPr>
          <p:txBody>
            <a:bodyPr lIns="72000" tIns="0" rIns="72000" bIns="0" anchor="b" anchorCtr="1">
              <a:spAutoFit/>
            </a:bodyPr>
            <a:lstStyle/>
            <a:p>
              <a:pPr>
                <a:lnSpc>
                  <a:spcPct val="95000"/>
                </a:lnSpc>
              </a:pPr>
              <a:r>
                <a:rPr lang="en-US" sz="1600"/>
                <a:t>Personalized Updates</a:t>
              </a:r>
              <a:endParaRPr lang="en-US" sz="1600" baseline="30000"/>
            </a:p>
          </p:txBody>
        </p:sp>
      </p:grpSp>
      <p:sp>
        <p:nvSpPr>
          <p:cNvPr id="94216" name="Rectangle 13"/>
          <p:cNvSpPr>
            <a:spLocks noChangeArrowheads="1"/>
          </p:cNvSpPr>
          <p:nvPr/>
        </p:nvSpPr>
        <p:spPr bwMode="gray">
          <a:xfrm>
            <a:off x="2403475" y="1828800"/>
            <a:ext cx="2854325" cy="1549400"/>
          </a:xfrm>
          <a:prstGeom prst="rect">
            <a:avLst/>
          </a:prstGeom>
          <a:solidFill>
            <a:schemeClr val="bg1"/>
          </a:solidFill>
          <a:ln w="12700">
            <a:solidFill>
              <a:schemeClr val="accent2"/>
            </a:solidFill>
            <a:miter lim="800000"/>
            <a:headEnd/>
            <a:tailEnd/>
          </a:ln>
        </p:spPr>
        <p:txBody>
          <a:bodyPr lIns="73152" tIns="73152" rIns="73152" bIns="73152" anchor="ctr"/>
          <a:lstStyle/>
          <a:p>
            <a:pPr marL="177800" indent="-177800" algn="l">
              <a:lnSpc>
                <a:spcPct val="100000"/>
              </a:lnSpc>
              <a:spcBef>
                <a:spcPct val="50000"/>
              </a:spcBef>
              <a:buFont typeface="Wingdings" pitchFamily="-97" charset="2"/>
              <a:buChar char="§"/>
            </a:pPr>
            <a:r>
              <a:rPr lang="en-US" sz="1600" b="0"/>
              <a:t>Updates to products / premises liability filtered by firm</a:t>
            </a:r>
          </a:p>
        </p:txBody>
      </p:sp>
      <p:sp>
        <p:nvSpPr>
          <p:cNvPr id="94217" name="AutoShape 31"/>
          <p:cNvSpPr>
            <a:spLocks noChangeArrowheads="1"/>
          </p:cNvSpPr>
          <p:nvPr/>
        </p:nvSpPr>
        <p:spPr bwMode="gray">
          <a:xfrm rot="5400000">
            <a:off x="4888706" y="2526507"/>
            <a:ext cx="1195387" cy="152400"/>
          </a:xfrm>
          <a:prstGeom prst="triangle">
            <a:avLst>
              <a:gd name="adj" fmla="val 50000"/>
            </a:avLst>
          </a:prstGeom>
          <a:solidFill>
            <a:srgbClr val="DDDDDD"/>
          </a:solidFill>
          <a:ln w="12700">
            <a:noFill/>
            <a:miter lim="800000"/>
            <a:headEnd/>
            <a:tailEnd/>
          </a:ln>
        </p:spPr>
        <p:txBody>
          <a:bodyPr wrap="none" lIns="73152" tIns="73152" rIns="73152" bIns="73152" anchor="ctr"/>
          <a:lstStyle/>
          <a:p>
            <a:endParaRPr lang="en-US"/>
          </a:p>
        </p:txBody>
      </p:sp>
      <p:sp>
        <p:nvSpPr>
          <p:cNvPr id="94218" name="Rectangle 13"/>
          <p:cNvSpPr>
            <a:spLocks noChangeArrowheads="1"/>
          </p:cNvSpPr>
          <p:nvPr/>
        </p:nvSpPr>
        <p:spPr bwMode="gray">
          <a:xfrm>
            <a:off x="5680075" y="1828800"/>
            <a:ext cx="2854325" cy="1549400"/>
          </a:xfrm>
          <a:prstGeom prst="rect">
            <a:avLst/>
          </a:prstGeom>
          <a:solidFill>
            <a:schemeClr val="bg1"/>
          </a:solidFill>
          <a:ln w="12700">
            <a:solidFill>
              <a:schemeClr val="accent2"/>
            </a:solidFill>
            <a:miter lim="800000"/>
            <a:headEnd/>
            <a:tailEnd/>
          </a:ln>
        </p:spPr>
        <p:txBody>
          <a:bodyPr lIns="73152" tIns="73152" rIns="73152" bIns="73152" anchor="ctr"/>
          <a:lstStyle/>
          <a:p>
            <a:pPr marL="177800" indent="-177800" algn="l">
              <a:lnSpc>
                <a:spcPct val="100000"/>
              </a:lnSpc>
              <a:spcBef>
                <a:spcPct val="50000"/>
              </a:spcBef>
              <a:buFont typeface="Wingdings" pitchFamily="-97" charset="2"/>
              <a:buChar char="§"/>
            </a:pPr>
            <a:r>
              <a:rPr lang="en-US" sz="1600" b="0"/>
              <a:t>West Keys or Search Advisors for consumers </a:t>
            </a:r>
          </a:p>
        </p:txBody>
      </p:sp>
      <p:grpSp>
        <p:nvGrpSpPr>
          <p:cNvPr id="94219" name="Group 5"/>
          <p:cNvGrpSpPr>
            <a:grpSpLocks/>
          </p:cNvGrpSpPr>
          <p:nvPr/>
        </p:nvGrpSpPr>
        <p:grpSpPr bwMode="auto">
          <a:xfrm>
            <a:off x="2362200" y="1524000"/>
            <a:ext cx="2895600" cy="236538"/>
            <a:chOff x="247" y="619"/>
            <a:chExt cx="2528" cy="258"/>
          </a:xfrm>
        </p:grpSpPr>
        <p:sp>
          <p:nvSpPr>
            <p:cNvPr id="24" name="Line 6"/>
            <p:cNvSpPr>
              <a:spLocks noChangeShapeType="1"/>
            </p:cNvSpPr>
            <p:nvPr/>
          </p:nvSpPr>
          <p:spPr bwMode="gray">
            <a:xfrm>
              <a:off x="247" y="778"/>
              <a:ext cx="2528" cy="0"/>
            </a:xfrm>
            <a:prstGeom prst="line">
              <a:avLst/>
            </a:prstGeom>
            <a:noFill/>
            <a:ln w="12700" cap="rnd">
              <a:solidFill>
                <a:schemeClr val="accent1"/>
              </a:solidFill>
              <a:round/>
              <a:headEnd/>
              <a:tailEnd/>
            </a:ln>
          </p:spPr>
          <p:txBody>
            <a:bodyPr wrap="none" anchor="ctr"/>
            <a:lstStyle/>
            <a:p>
              <a:pPr>
                <a:defRPr/>
              </a:pPr>
              <a:endParaRPr lang="en-US" sz="1600">
                <a:latin typeface="+mn-lt"/>
                <a:ea typeface="+mn-ea"/>
              </a:endParaRPr>
            </a:p>
          </p:txBody>
        </p:sp>
        <p:sp>
          <p:nvSpPr>
            <p:cNvPr id="94231" name="Rectangle 7"/>
            <p:cNvSpPr>
              <a:spLocks noChangeArrowheads="1"/>
            </p:cNvSpPr>
            <p:nvPr/>
          </p:nvSpPr>
          <p:spPr bwMode="gray">
            <a:xfrm>
              <a:off x="846" y="619"/>
              <a:ext cx="1312" cy="258"/>
            </a:xfrm>
            <a:prstGeom prst="rect">
              <a:avLst/>
            </a:prstGeom>
            <a:solidFill>
              <a:schemeClr val="bg1"/>
            </a:solidFill>
            <a:ln w="12700" cap="rnd">
              <a:noFill/>
              <a:miter lim="800000"/>
              <a:headEnd/>
              <a:tailEnd/>
            </a:ln>
          </p:spPr>
          <p:txBody>
            <a:bodyPr wrap="none" lIns="72000" tIns="0" rIns="72000" bIns="0" anchor="b" anchorCtr="1">
              <a:spAutoFit/>
            </a:bodyPr>
            <a:lstStyle/>
            <a:p>
              <a:pPr>
                <a:lnSpc>
                  <a:spcPct val="95000"/>
                </a:lnSpc>
              </a:pPr>
              <a:r>
                <a:rPr lang="en-US" sz="1600"/>
                <a:t>Basic Change</a:t>
              </a:r>
              <a:endParaRPr lang="en-US" sz="1600" baseline="30000"/>
            </a:p>
          </p:txBody>
        </p:sp>
      </p:grpSp>
      <p:grpSp>
        <p:nvGrpSpPr>
          <p:cNvPr id="94220" name="Group 5"/>
          <p:cNvGrpSpPr>
            <a:grpSpLocks/>
          </p:cNvGrpSpPr>
          <p:nvPr/>
        </p:nvGrpSpPr>
        <p:grpSpPr bwMode="auto">
          <a:xfrm>
            <a:off x="5715000" y="1524000"/>
            <a:ext cx="2895600" cy="236538"/>
            <a:chOff x="247" y="619"/>
            <a:chExt cx="2528" cy="258"/>
          </a:xfrm>
        </p:grpSpPr>
        <p:sp>
          <p:nvSpPr>
            <p:cNvPr id="27" name="Line 6"/>
            <p:cNvSpPr>
              <a:spLocks noChangeShapeType="1"/>
            </p:cNvSpPr>
            <p:nvPr/>
          </p:nvSpPr>
          <p:spPr bwMode="gray">
            <a:xfrm>
              <a:off x="247" y="778"/>
              <a:ext cx="2528" cy="0"/>
            </a:xfrm>
            <a:prstGeom prst="line">
              <a:avLst/>
            </a:prstGeom>
            <a:noFill/>
            <a:ln w="12700" cap="rnd">
              <a:solidFill>
                <a:schemeClr val="accent1"/>
              </a:solidFill>
              <a:round/>
              <a:headEnd/>
              <a:tailEnd/>
            </a:ln>
          </p:spPr>
          <p:txBody>
            <a:bodyPr wrap="none" anchor="ctr"/>
            <a:lstStyle/>
            <a:p>
              <a:pPr>
                <a:defRPr/>
              </a:pPr>
              <a:endParaRPr lang="en-US" sz="1600">
                <a:latin typeface="+mn-lt"/>
                <a:ea typeface="+mn-ea"/>
              </a:endParaRPr>
            </a:p>
          </p:txBody>
        </p:sp>
        <p:sp>
          <p:nvSpPr>
            <p:cNvPr id="94229" name="Rectangle 7"/>
            <p:cNvSpPr>
              <a:spLocks noChangeArrowheads="1"/>
            </p:cNvSpPr>
            <p:nvPr/>
          </p:nvSpPr>
          <p:spPr bwMode="gray">
            <a:xfrm>
              <a:off x="551" y="619"/>
              <a:ext cx="1958" cy="258"/>
            </a:xfrm>
            <a:prstGeom prst="rect">
              <a:avLst/>
            </a:prstGeom>
            <a:solidFill>
              <a:schemeClr val="bg1"/>
            </a:solidFill>
            <a:ln w="12700" cap="rnd">
              <a:noFill/>
              <a:miter lim="800000"/>
              <a:headEnd/>
              <a:tailEnd/>
            </a:ln>
          </p:spPr>
          <p:txBody>
            <a:bodyPr wrap="none" lIns="72000" tIns="0" rIns="72000" bIns="0" anchor="b" anchorCtr="1">
              <a:spAutoFit/>
            </a:bodyPr>
            <a:lstStyle/>
            <a:p>
              <a:pPr>
                <a:lnSpc>
                  <a:spcPct val="95000"/>
                </a:lnSpc>
              </a:pPr>
              <a:r>
                <a:rPr lang="en-US" sz="1600"/>
                <a:t>Disruptive Innovation</a:t>
              </a:r>
              <a:endParaRPr lang="en-US" sz="1600" baseline="30000"/>
            </a:p>
          </p:txBody>
        </p:sp>
      </p:grpSp>
      <p:sp>
        <p:nvSpPr>
          <p:cNvPr id="94221" name="Rectangle 12"/>
          <p:cNvSpPr>
            <a:spLocks noChangeArrowheads="1"/>
          </p:cNvSpPr>
          <p:nvPr/>
        </p:nvSpPr>
        <p:spPr bwMode="gray">
          <a:xfrm>
            <a:off x="609600" y="1828800"/>
            <a:ext cx="1644650" cy="1549400"/>
          </a:xfrm>
          <a:prstGeom prst="rect">
            <a:avLst/>
          </a:prstGeom>
          <a:solidFill>
            <a:schemeClr val="accent2"/>
          </a:solidFill>
          <a:ln w="12700">
            <a:solidFill>
              <a:schemeClr val="accent2"/>
            </a:solidFill>
            <a:miter lim="800000"/>
            <a:headEnd/>
            <a:tailEnd/>
          </a:ln>
        </p:spPr>
        <p:txBody>
          <a:bodyPr lIns="45720" rIns="45720" anchor="ctr"/>
          <a:lstStyle/>
          <a:p>
            <a:r>
              <a:rPr lang="en-US" sz="1600">
                <a:solidFill>
                  <a:schemeClr val="bg1"/>
                </a:solidFill>
              </a:rPr>
              <a:t>Revolutionize Costs</a:t>
            </a:r>
          </a:p>
        </p:txBody>
      </p:sp>
      <p:sp>
        <p:nvSpPr>
          <p:cNvPr id="94222" name="Rectangle 31"/>
          <p:cNvSpPr>
            <a:spLocks noChangeArrowheads="1"/>
          </p:cNvSpPr>
          <p:nvPr/>
        </p:nvSpPr>
        <p:spPr bwMode="auto">
          <a:xfrm>
            <a:off x="3200400" y="4543425"/>
            <a:ext cx="3276600" cy="1323975"/>
          </a:xfrm>
          <a:prstGeom prst="rect">
            <a:avLst/>
          </a:prstGeom>
          <a:noFill/>
          <a:ln w="9525">
            <a:noFill/>
            <a:miter lim="800000"/>
            <a:headEnd/>
            <a:tailEnd/>
          </a:ln>
        </p:spPr>
        <p:txBody>
          <a:bodyPr/>
          <a:lstStyle/>
          <a:p>
            <a:pPr marL="177800" indent="-177800" algn="l">
              <a:lnSpc>
                <a:spcPct val="100000"/>
              </a:lnSpc>
              <a:spcBef>
                <a:spcPct val="50000"/>
              </a:spcBef>
              <a:buFont typeface="Wingdings" pitchFamily="-97" charset="2"/>
              <a:buChar char="§"/>
            </a:pPr>
            <a:r>
              <a:rPr lang="en-US" sz="1600" b="0" dirty="0" smtClean="0"/>
              <a:t>Streamlined</a:t>
            </a:r>
            <a:r>
              <a:rPr lang="en-US" sz="1600" b="0" baseline="30000" dirty="0" smtClean="0"/>
              <a:t>1</a:t>
            </a:r>
          </a:p>
          <a:p>
            <a:pPr marL="177800" indent="-177800" algn="l">
              <a:lnSpc>
                <a:spcPct val="100000"/>
              </a:lnSpc>
              <a:spcBef>
                <a:spcPct val="50000"/>
              </a:spcBef>
              <a:buFont typeface="Wingdings" pitchFamily="-97" charset="2"/>
              <a:buChar char="§"/>
            </a:pPr>
            <a:r>
              <a:rPr lang="en-US" sz="1600" b="0" dirty="0" smtClean="0"/>
              <a:t>Commoditized</a:t>
            </a:r>
            <a:r>
              <a:rPr lang="en-US" sz="1600" b="0" baseline="30000" dirty="0" smtClean="0"/>
              <a:t>2</a:t>
            </a:r>
          </a:p>
          <a:p>
            <a:pPr marL="177800" indent="-177800" algn="l">
              <a:lnSpc>
                <a:spcPct val="100000"/>
              </a:lnSpc>
              <a:spcBef>
                <a:spcPct val="50000"/>
              </a:spcBef>
              <a:buFont typeface="Wingdings" pitchFamily="-97" charset="2"/>
              <a:buChar char="§"/>
            </a:pPr>
            <a:r>
              <a:rPr lang="en-US" sz="1600" b="0" dirty="0"/>
              <a:t>Different level of competition</a:t>
            </a:r>
          </a:p>
        </p:txBody>
      </p:sp>
      <p:pic>
        <p:nvPicPr>
          <p:cNvPr id="94223" name="Picture 32" descr="lexis nexis.tiff"/>
          <p:cNvPicPr>
            <a:picLocks noChangeAspect="1"/>
          </p:cNvPicPr>
          <p:nvPr/>
        </p:nvPicPr>
        <p:blipFill>
          <a:blip r:embed="rId3"/>
          <a:srcRect/>
          <a:stretch>
            <a:fillRect/>
          </a:stretch>
        </p:blipFill>
        <p:spPr bwMode="auto">
          <a:xfrm>
            <a:off x="6019800" y="4402138"/>
            <a:ext cx="2514600" cy="603250"/>
          </a:xfrm>
          <a:prstGeom prst="rect">
            <a:avLst/>
          </a:prstGeom>
          <a:noFill/>
          <a:ln w="9525">
            <a:noFill/>
            <a:miter lim="800000"/>
            <a:headEnd/>
            <a:tailEnd/>
          </a:ln>
        </p:spPr>
      </p:pic>
      <p:pic>
        <p:nvPicPr>
          <p:cNvPr id="94224" name="Picture 33" descr="westlaw.tiff"/>
          <p:cNvPicPr>
            <a:picLocks noChangeAspect="1"/>
          </p:cNvPicPr>
          <p:nvPr/>
        </p:nvPicPr>
        <p:blipFill>
          <a:blip r:embed="rId4"/>
          <a:srcRect r="27306" b="15198"/>
          <a:stretch>
            <a:fillRect/>
          </a:stretch>
        </p:blipFill>
        <p:spPr bwMode="auto">
          <a:xfrm>
            <a:off x="838200" y="4267200"/>
            <a:ext cx="1981200" cy="874713"/>
          </a:xfrm>
          <a:prstGeom prst="rect">
            <a:avLst/>
          </a:prstGeom>
          <a:noFill/>
          <a:ln w="9525">
            <a:noFill/>
            <a:miter lim="800000"/>
            <a:headEnd/>
            <a:tailEnd/>
          </a:ln>
        </p:spPr>
      </p:pic>
      <p:grpSp>
        <p:nvGrpSpPr>
          <p:cNvPr id="94225" name="Group 5"/>
          <p:cNvGrpSpPr>
            <a:grpSpLocks/>
          </p:cNvGrpSpPr>
          <p:nvPr/>
        </p:nvGrpSpPr>
        <p:grpSpPr bwMode="auto">
          <a:xfrm>
            <a:off x="3124200" y="4114800"/>
            <a:ext cx="2895600" cy="236538"/>
            <a:chOff x="247" y="619"/>
            <a:chExt cx="2528" cy="258"/>
          </a:xfrm>
        </p:grpSpPr>
        <p:sp>
          <p:nvSpPr>
            <p:cNvPr id="36" name="Line 6"/>
            <p:cNvSpPr>
              <a:spLocks noChangeShapeType="1"/>
            </p:cNvSpPr>
            <p:nvPr/>
          </p:nvSpPr>
          <p:spPr bwMode="gray">
            <a:xfrm>
              <a:off x="247" y="778"/>
              <a:ext cx="2528" cy="0"/>
            </a:xfrm>
            <a:prstGeom prst="line">
              <a:avLst/>
            </a:prstGeom>
            <a:noFill/>
            <a:ln w="12700" cap="rnd">
              <a:solidFill>
                <a:schemeClr val="accent1"/>
              </a:solidFill>
              <a:round/>
              <a:headEnd/>
              <a:tailEnd/>
            </a:ln>
          </p:spPr>
          <p:txBody>
            <a:bodyPr wrap="none" anchor="ctr"/>
            <a:lstStyle/>
            <a:p>
              <a:pPr>
                <a:defRPr/>
              </a:pPr>
              <a:endParaRPr lang="en-US" sz="1600">
                <a:latin typeface="+mn-lt"/>
                <a:ea typeface="+mn-ea"/>
              </a:endParaRPr>
            </a:p>
          </p:txBody>
        </p:sp>
        <p:sp>
          <p:nvSpPr>
            <p:cNvPr id="94227" name="Rectangle 7"/>
            <p:cNvSpPr>
              <a:spLocks noChangeArrowheads="1"/>
            </p:cNvSpPr>
            <p:nvPr/>
          </p:nvSpPr>
          <p:spPr bwMode="gray">
            <a:xfrm>
              <a:off x="846" y="619"/>
              <a:ext cx="893" cy="258"/>
            </a:xfrm>
            <a:prstGeom prst="rect">
              <a:avLst/>
            </a:prstGeom>
            <a:solidFill>
              <a:schemeClr val="bg1"/>
            </a:solidFill>
            <a:ln w="12700" cap="rnd">
              <a:noFill/>
              <a:miter lim="800000"/>
              <a:headEnd/>
              <a:tailEnd/>
            </a:ln>
          </p:spPr>
          <p:txBody>
            <a:bodyPr wrap="none" lIns="72000" tIns="0" rIns="72000" bIns="0" anchor="b" anchorCtr="1">
              <a:spAutoFit/>
            </a:bodyPr>
            <a:lstStyle/>
            <a:p>
              <a:pPr>
                <a:lnSpc>
                  <a:spcPct val="95000"/>
                </a:lnSpc>
              </a:pPr>
              <a:r>
                <a:rPr lang="en-US" sz="1600"/>
                <a:t>Benefits:</a:t>
              </a:r>
              <a:endParaRPr lang="en-US" sz="1600" baseline="30000"/>
            </a:p>
          </p:txBody>
        </p:sp>
      </p:grpSp>
      <p:sp>
        <p:nvSpPr>
          <p:cNvPr id="26" name="Text Box 12"/>
          <p:cNvSpPr txBox="1">
            <a:spLocks noChangeArrowheads="1"/>
          </p:cNvSpPr>
          <p:nvPr/>
        </p:nvSpPr>
        <p:spPr bwMode="gray">
          <a:xfrm>
            <a:off x="886168" y="6324600"/>
            <a:ext cx="3990632" cy="668491"/>
          </a:xfrm>
          <a:prstGeom prst="rect">
            <a:avLst/>
          </a:prstGeom>
          <a:noFill/>
          <a:ln w="12700">
            <a:noFill/>
            <a:miter lim="800000"/>
            <a:headEnd/>
            <a:tailEnd/>
          </a:ln>
        </p:spPr>
        <p:txBody>
          <a:bodyPr wrap="none" lIns="73152" tIns="73152" rIns="73152" bIns="73152" anchorCtr="1">
            <a:spAutoFit/>
          </a:bodyPr>
          <a:lstStyle/>
          <a:p>
            <a:pPr algn="l"/>
            <a:r>
              <a:rPr lang="en-US" sz="800" baseline="30000" dirty="0" smtClean="0"/>
              <a:t>1</a:t>
            </a:r>
            <a:r>
              <a:rPr lang="en-US" sz="800" dirty="0" smtClean="0"/>
              <a:t> Source. </a:t>
            </a:r>
            <a:r>
              <a:rPr lang="en-US" sz="800" u="sng" dirty="0" smtClean="0">
                <a:latin typeface="Arial" pitchFamily="-97" charset="0"/>
                <a:cs typeface="ＭＳ Ｐゴシック" pitchFamily="-97" charset="-128"/>
                <a:hlinkClick r:id="rId5"/>
              </a:rPr>
              <a:t>http://www.law.duke.edu/journals/dltr/articles/2003dltr0004.html</a:t>
            </a:r>
            <a:r>
              <a:rPr lang="en-US" sz="800" dirty="0" smtClean="0">
                <a:latin typeface="Arial" pitchFamily="-97" charset="0"/>
                <a:cs typeface="ＭＳ Ｐゴシック" pitchFamily="-97" charset="-128"/>
              </a:rPr>
              <a:t>  </a:t>
            </a:r>
          </a:p>
          <a:p>
            <a:pPr marL="228600" indent="-228600" algn="l"/>
            <a:r>
              <a:rPr lang="en-US" sz="800" baseline="30000" dirty="0" smtClean="0">
                <a:latin typeface="Arial" pitchFamily="-97" charset="0"/>
                <a:cs typeface="ＭＳ Ｐゴシック" pitchFamily="-97" charset="-128"/>
              </a:rPr>
              <a:t>2 </a:t>
            </a:r>
            <a:r>
              <a:rPr lang="en-US" sz="800" dirty="0" smtClean="0">
                <a:latin typeface="Arial" pitchFamily="-97" charset="0"/>
                <a:cs typeface="ＭＳ Ｐゴシック" pitchFamily="-97" charset="-128"/>
              </a:rPr>
              <a:t>Source: </a:t>
            </a:r>
            <a:r>
              <a:rPr lang="en-US" sz="800" dirty="0" smtClean="0">
                <a:latin typeface="Arial" pitchFamily="-97" charset="0"/>
                <a:hlinkClick r:id="rId6"/>
              </a:rPr>
              <a:t>http://business.timesonline.co.uk/tol/business/law/article2931356.ece</a:t>
            </a:r>
            <a:r>
              <a:rPr lang="en-US" sz="800" dirty="0" smtClean="0">
                <a:latin typeface="Arial" pitchFamily="-97" charset="0"/>
              </a:rPr>
              <a:t> </a:t>
            </a:r>
            <a:endParaRPr lang="en-US" sz="800" dirty="0" smtClean="0"/>
          </a:p>
          <a:p>
            <a:pPr algn="l"/>
            <a:endParaRPr lang="en-US" sz="800" u="sng" dirty="0" smtClean="0">
              <a:latin typeface="Arial" pitchFamily="-97" charset="0"/>
              <a:cs typeface="ＭＳ Ｐゴシック" pitchFamily="-97" charset="-128"/>
            </a:endParaRPr>
          </a:p>
          <a:p>
            <a:pPr algn="l"/>
            <a:endParaRPr lang="en-US" sz="800" b="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01638" y="152400"/>
            <a:ext cx="8345487" cy="584200"/>
          </a:xfrm>
        </p:spPr>
        <p:txBody>
          <a:bodyPr/>
          <a:lstStyle/>
          <a:p>
            <a:pPr eaLnBrk="1" hangingPunct="1"/>
            <a:r>
              <a:rPr lang="en-US" sz="1800" smtClean="0"/>
              <a:t>Allowing clients to dictate their needs involves trusting your clients </a:t>
            </a:r>
            <a:br>
              <a:rPr lang="en-US" sz="1800" smtClean="0"/>
            </a:br>
            <a:r>
              <a:rPr lang="en-US" sz="1800" smtClean="0"/>
              <a:t>to evaluate the work you do</a:t>
            </a:r>
            <a:endParaRPr lang="en-US" sz="1800" b="0" baseline="30000" smtClean="0"/>
          </a:p>
        </p:txBody>
      </p:sp>
      <p:sp>
        <p:nvSpPr>
          <p:cNvPr id="95235" name="Freeform 2"/>
          <p:cNvSpPr>
            <a:spLocks/>
          </p:cNvSpPr>
          <p:nvPr/>
        </p:nvSpPr>
        <p:spPr bwMode="blackWhite">
          <a:xfrm>
            <a:off x="8612188" y="61913"/>
            <a:ext cx="406400" cy="700087"/>
          </a:xfrm>
          <a:custGeom>
            <a:avLst/>
            <a:gdLst>
              <a:gd name="T0" fmla="*/ 0 w 1331"/>
              <a:gd name="T1" fmla="*/ 2147483647 h 2591"/>
              <a:gd name="T2" fmla="*/ 2147483647 w 1331"/>
              <a:gd name="T3" fmla="*/ 2147483647 h 2591"/>
              <a:gd name="T4" fmla="*/ 2147483647 w 1331"/>
              <a:gd name="T5" fmla="*/ 2147483647 h 2591"/>
              <a:gd name="T6" fmla="*/ 2147483647 w 1331"/>
              <a:gd name="T7" fmla="*/ 2147483647 h 2591"/>
              <a:gd name="T8" fmla="*/ 2147483647 w 1331"/>
              <a:gd name="T9" fmla="*/ 0 h 2591"/>
              <a:gd name="T10" fmla="*/ 2147483647 w 1331"/>
              <a:gd name="T11" fmla="*/ 2147483647 h 2591"/>
              <a:gd name="T12" fmla="*/ 0 w 1331"/>
              <a:gd name="T13" fmla="*/ 2147483647 h 2591"/>
              <a:gd name="T14" fmla="*/ 2147483647 w 1331"/>
              <a:gd name="T15" fmla="*/ 2147483647 h 2591"/>
              <a:gd name="T16" fmla="*/ 0 w 1331"/>
              <a:gd name="T17" fmla="*/ 2147483647 h 25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1"/>
              <a:gd name="T28" fmla="*/ 0 h 2591"/>
              <a:gd name="T29" fmla="*/ 1331 w 1331"/>
              <a:gd name="T30" fmla="*/ 2591 h 25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1" h="2591">
                <a:moveTo>
                  <a:pt x="0" y="2187"/>
                </a:moveTo>
                <a:lnTo>
                  <a:pt x="784" y="2187"/>
                </a:lnTo>
                <a:lnTo>
                  <a:pt x="784" y="2590"/>
                </a:lnTo>
                <a:lnTo>
                  <a:pt x="1330" y="1295"/>
                </a:lnTo>
                <a:lnTo>
                  <a:pt x="784" y="0"/>
                </a:lnTo>
                <a:lnTo>
                  <a:pt x="784" y="393"/>
                </a:lnTo>
                <a:lnTo>
                  <a:pt x="0" y="393"/>
                </a:lnTo>
                <a:lnTo>
                  <a:pt x="352" y="1295"/>
                </a:lnTo>
                <a:lnTo>
                  <a:pt x="0" y="2187"/>
                </a:lnTo>
              </a:path>
            </a:pathLst>
          </a:custGeom>
          <a:solidFill>
            <a:schemeClr val="accent1"/>
          </a:solidFill>
          <a:ln w="12700" cap="rnd">
            <a:noFill/>
            <a:round/>
            <a:headEnd/>
            <a:tailEnd/>
          </a:ln>
        </p:spPr>
        <p:txBody>
          <a:bodyPr/>
          <a:lstStyle/>
          <a:p>
            <a:endParaRPr lang="en-US"/>
          </a:p>
        </p:txBody>
      </p:sp>
      <p:sp>
        <p:nvSpPr>
          <p:cNvPr id="95236" name="Freeform 3"/>
          <p:cNvSpPr>
            <a:spLocks/>
          </p:cNvSpPr>
          <p:nvPr/>
        </p:nvSpPr>
        <p:spPr bwMode="blackWhite">
          <a:xfrm>
            <a:off x="8189913" y="168275"/>
            <a:ext cx="498475" cy="233363"/>
          </a:xfrm>
          <a:custGeom>
            <a:avLst/>
            <a:gdLst>
              <a:gd name="T0" fmla="*/ 2147483647 w 1636"/>
              <a:gd name="T1" fmla="*/ 0 h 867"/>
              <a:gd name="T2" fmla="*/ 2147483647 w 1636"/>
              <a:gd name="T3" fmla="*/ 2147483647 h 867"/>
              <a:gd name="T4" fmla="*/ 2147483647 w 1636"/>
              <a:gd name="T5" fmla="*/ 2147483647 h 867"/>
              <a:gd name="T6" fmla="*/ 0 w 1636"/>
              <a:gd name="T7" fmla="*/ 0 h 867"/>
              <a:gd name="T8" fmla="*/ 2147483647 w 1636"/>
              <a:gd name="T9" fmla="*/ 0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0"/>
                </a:moveTo>
                <a:lnTo>
                  <a:pt x="1635" y="866"/>
                </a:lnTo>
                <a:lnTo>
                  <a:pt x="368" y="866"/>
                </a:lnTo>
                <a:lnTo>
                  <a:pt x="0" y="0"/>
                </a:lnTo>
                <a:lnTo>
                  <a:pt x="1298" y="0"/>
                </a:lnTo>
              </a:path>
            </a:pathLst>
          </a:custGeom>
          <a:solidFill>
            <a:schemeClr val="accent2">
              <a:alpha val="50195"/>
            </a:schemeClr>
          </a:solidFill>
          <a:ln w="12700" cap="rnd">
            <a:noFill/>
            <a:round/>
            <a:headEnd/>
            <a:tailEnd/>
          </a:ln>
        </p:spPr>
        <p:txBody>
          <a:bodyPr/>
          <a:lstStyle/>
          <a:p>
            <a:endParaRPr lang="en-US"/>
          </a:p>
        </p:txBody>
      </p:sp>
      <p:sp>
        <p:nvSpPr>
          <p:cNvPr id="95237" name="Freeform 4"/>
          <p:cNvSpPr>
            <a:spLocks/>
          </p:cNvSpPr>
          <p:nvPr/>
        </p:nvSpPr>
        <p:spPr bwMode="blackWhite">
          <a:xfrm>
            <a:off x="8189913" y="419100"/>
            <a:ext cx="498475" cy="234950"/>
          </a:xfrm>
          <a:custGeom>
            <a:avLst/>
            <a:gdLst>
              <a:gd name="T0" fmla="*/ 2147483647 w 1636"/>
              <a:gd name="T1" fmla="*/ 2147483647 h 867"/>
              <a:gd name="T2" fmla="*/ 2147483647 w 1636"/>
              <a:gd name="T3" fmla="*/ 0 h 867"/>
              <a:gd name="T4" fmla="*/ 2147483647 w 1636"/>
              <a:gd name="T5" fmla="*/ 0 h 867"/>
              <a:gd name="T6" fmla="*/ 0 w 1636"/>
              <a:gd name="T7" fmla="*/ 2147483647 h 867"/>
              <a:gd name="T8" fmla="*/ 2147483647 w 1636"/>
              <a:gd name="T9" fmla="*/ 2147483647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866"/>
                </a:moveTo>
                <a:lnTo>
                  <a:pt x="1635" y="0"/>
                </a:lnTo>
                <a:lnTo>
                  <a:pt x="352" y="0"/>
                </a:lnTo>
                <a:lnTo>
                  <a:pt x="0" y="866"/>
                </a:lnTo>
                <a:lnTo>
                  <a:pt x="1298" y="866"/>
                </a:lnTo>
              </a:path>
            </a:pathLst>
          </a:custGeom>
          <a:solidFill>
            <a:schemeClr val="accent2">
              <a:alpha val="50195"/>
            </a:schemeClr>
          </a:solidFill>
          <a:ln w="12700" cap="rnd">
            <a:noFill/>
            <a:round/>
            <a:headEnd/>
            <a:tailEnd/>
          </a:ln>
        </p:spPr>
        <p:txBody>
          <a:bodyPr/>
          <a:lstStyle/>
          <a:p>
            <a:endParaRPr lang="en-US"/>
          </a:p>
        </p:txBody>
      </p:sp>
      <p:sp>
        <p:nvSpPr>
          <p:cNvPr id="95238" name="Freeform 5"/>
          <p:cNvSpPr>
            <a:spLocks/>
          </p:cNvSpPr>
          <p:nvPr/>
        </p:nvSpPr>
        <p:spPr bwMode="blackWhite">
          <a:xfrm>
            <a:off x="7848600" y="168275"/>
            <a:ext cx="427038" cy="482600"/>
          </a:xfrm>
          <a:custGeom>
            <a:avLst/>
            <a:gdLst>
              <a:gd name="T0" fmla="*/ 2147483647 w 1402"/>
              <a:gd name="T1" fmla="*/ 2147483647 h 1787"/>
              <a:gd name="T2" fmla="*/ 2147483647 w 1402"/>
              <a:gd name="T3" fmla="*/ 0 h 1787"/>
              <a:gd name="T4" fmla="*/ 0 w 1402"/>
              <a:gd name="T5" fmla="*/ 0 h 1787"/>
              <a:gd name="T6" fmla="*/ 0 w 1402"/>
              <a:gd name="T7" fmla="*/ 2147483647 h 1787"/>
              <a:gd name="T8" fmla="*/ 2147483647 w 1402"/>
              <a:gd name="T9" fmla="*/ 2147483647 h 1787"/>
              <a:gd name="T10" fmla="*/ 2147483647 w 1402"/>
              <a:gd name="T11" fmla="*/ 2147483647 h 1787"/>
              <a:gd name="T12" fmla="*/ 0 60000 65536"/>
              <a:gd name="T13" fmla="*/ 0 60000 65536"/>
              <a:gd name="T14" fmla="*/ 0 60000 65536"/>
              <a:gd name="T15" fmla="*/ 0 60000 65536"/>
              <a:gd name="T16" fmla="*/ 0 60000 65536"/>
              <a:gd name="T17" fmla="*/ 0 60000 65536"/>
              <a:gd name="T18" fmla="*/ 0 w 1402"/>
              <a:gd name="T19" fmla="*/ 0 h 1787"/>
              <a:gd name="T20" fmla="*/ 1402 w 1402"/>
              <a:gd name="T21" fmla="*/ 1787 h 1787"/>
            </a:gdLst>
            <a:ahLst/>
            <a:cxnLst>
              <a:cxn ang="T12">
                <a:pos x="T0" y="T1"/>
              </a:cxn>
              <a:cxn ang="T13">
                <a:pos x="T2" y="T3"/>
              </a:cxn>
              <a:cxn ang="T14">
                <a:pos x="T4" y="T5"/>
              </a:cxn>
              <a:cxn ang="T15">
                <a:pos x="T6" y="T7"/>
              </a:cxn>
              <a:cxn ang="T16">
                <a:pos x="T8" y="T9"/>
              </a:cxn>
              <a:cxn ang="T17">
                <a:pos x="T10" y="T11"/>
              </a:cxn>
            </a:cxnLst>
            <a:rect l="T18" t="T19" r="T20" b="T21"/>
            <a:pathLst>
              <a:path w="1402" h="1787">
                <a:moveTo>
                  <a:pt x="1401" y="884"/>
                </a:moveTo>
                <a:lnTo>
                  <a:pt x="1032" y="0"/>
                </a:lnTo>
                <a:lnTo>
                  <a:pt x="0" y="0"/>
                </a:lnTo>
                <a:lnTo>
                  <a:pt x="0" y="1786"/>
                </a:lnTo>
                <a:lnTo>
                  <a:pt x="1032" y="1786"/>
                </a:lnTo>
                <a:lnTo>
                  <a:pt x="1401" y="884"/>
                </a:lnTo>
              </a:path>
            </a:pathLst>
          </a:custGeom>
          <a:solidFill>
            <a:schemeClr val="accent2">
              <a:alpha val="50195"/>
            </a:schemeClr>
          </a:solidFill>
          <a:ln w="12700" cap="rnd">
            <a:noFill/>
            <a:round/>
            <a:headEnd/>
            <a:tailEnd/>
          </a:ln>
        </p:spPr>
        <p:txBody>
          <a:bodyPr/>
          <a:lstStyle/>
          <a:p>
            <a:endParaRPr lang="en-US"/>
          </a:p>
        </p:txBody>
      </p:sp>
      <p:sp>
        <p:nvSpPr>
          <p:cNvPr id="95239" name="Rectangle 16"/>
          <p:cNvSpPr>
            <a:spLocks noChangeArrowheads="1"/>
          </p:cNvSpPr>
          <p:nvPr/>
        </p:nvSpPr>
        <p:spPr bwMode="gray">
          <a:xfrm>
            <a:off x="609600" y="3810000"/>
            <a:ext cx="7924800" cy="2286000"/>
          </a:xfrm>
          <a:prstGeom prst="rect">
            <a:avLst/>
          </a:prstGeom>
          <a:solidFill>
            <a:schemeClr val="bg1"/>
          </a:solidFill>
          <a:ln w="12700">
            <a:solidFill>
              <a:schemeClr val="accent2"/>
            </a:solidFill>
            <a:miter lim="800000"/>
            <a:headEnd/>
            <a:tailEnd/>
          </a:ln>
        </p:spPr>
        <p:txBody>
          <a:bodyPr lIns="73152" tIns="73152" rIns="73152" bIns="73152"/>
          <a:lstStyle/>
          <a:p>
            <a:pPr marL="177800" indent="-177800" algn="l">
              <a:lnSpc>
                <a:spcPct val="100000"/>
              </a:lnSpc>
              <a:spcBef>
                <a:spcPct val="50000"/>
              </a:spcBef>
            </a:pPr>
            <a:endParaRPr lang="en-US" sz="800" b="0" dirty="0"/>
          </a:p>
          <a:p>
            <a:pPr marL="177800" indent="-177800" algn="l">
              <a:lnSpc>
                <a:spcPct val="100000"/>
              </a:lnSpc>
              <a:spcBef>
                <a:spcPct val="50000"/>
              </a:spcBef>
              <a:buFont typeface="Wingdings" pitchFamily="-97" charset="2"/>
              <a:buChar char="§"/>
            </a:pPr>
            <a:r>
              <a:rPr lang="en-US" sz="1600" b="0" dirty="0"/>
              <a:t>Disrupt established loyalties for superior </a:t>
            </a:r>
            <a:r>
              <a:rPr lang="en-US" sz="1600" b="0" dirty="0" smtClean="0"/>
              <a:t>service</a:t>
            </a:r>
            <a:r>
              <a:rPr lang="en-US" sz="1600" b="0" baseline="30000" dirty="0" smtClean="0"/>
              <a:t>1</a:t>
            </a:r>
            <a:endParaRPr lang="en-US" sz="1600" b="0" baseline="30000" dirty="0" smtClean="0">
              <a:solidFill>
                <a:srgbClr val="FF0000"/>
              </a:solidFill>
            </a:endParaRPr>
          </a:p>
          <a:p>
            <a:pPr marL="177800" indent="-177800" algn="l">
              <a:lnSpc>
                <a:spcPct val="100000"/>
              </a:lnSpc>
              <a:spcBef>
                <a:spcPct val="50000"/>
              </a:spcBef>
              <a:buFont typeface="Wingdings" pitchFamily="-97" charset="2"/>
              <a:buChar char="§"/>
            </a:pPr>
            <a:r>
              <a:rPr lang="en-US" sz="1600" b="0" dirty="0"/>
              <a:t>Undermine existing information </a:t>
            </a:r>
            <a:r>
              <a:rPr lang="en-US" sz="1600" b="0" dirty="0" smtClean="0"/>
              <a:t>inequalities</a:t>
            </a:r>
            <a:r>
              <a:rPr lang="en-US" sz="1600" b="0" baseline="30000" dirty="0" smtClean="0"/>
              <a:t>2</a:t>
            </a:r>
            <a:endParaRPr lang="en-US" sz="1600" b="0" baseline="30000" dirty="0" smtClean="0">
              <a:solidFill>
                <a:srgbClr val="FF0000"/>
              </a:solidFill>
            </a:endParaRPr>
          </a:p>
          <a:p>
            <a:pPr marL="177800" indent="-177800" algn="l">
              <a:lnSpc>
                <a:spcPct val="100000"/>
              </a:lnSpc>
              <a:spcBef>
                <a:spcPct val="50000"/>
              </a:spcBef>
              <a:buFont typeface="Wingdings" pitchFamily="-97" charset="2"/>
              <a:buChar char="§"/>
            </a:pPr>
            <a:r>
              <a:rPr lang="en-US" sz="1600" b="0" dirty="0"/>
              <a:t>Symbols of quality lose value (brand, pay, price point)</a:t>
            </a:r>
          </a:p>
        </p:txBody>
      </p:sp>
      <p:pic>
        <p:nvPicPr>
          <p:cNvPr id="39951" name="Picture 15"/>
          <p:cNvPicPr>
            <a:picLocks noChangeAspect="1" noChangeArrowheads="1"/>
          </p:cNvPicPr>
          <p:nvPr/>
        </p:nvPicPr>
        <p:blipFill>
          <a:blip r:embed="rId3"/>
          <a:srcRect/>
          <a:stretch>
            <a:fillRect/>
          </a:stretch>
        </p:blipFill>
        <p:spPr bwMode="gray">
          <a:xfrm>
            <a:off x="6172200" y="4495800"/>
            <a:ext cx="2043113" cy="952500"/>
          </a:xfrm>
          <a:prstGeom prst="rect">
            <a:avLst/>
          </a:prstGeom>
          <a:noFill/>
          <a:ln w="12700">
            <a:noFill/>
            <a:miter lim="800000"/>
            <a:headEnd/>
            <a:tailEnd/>
          </a:ln>
          <a:effectLst>
            <a:outerShdw dist="17961" dir="2700000" algn="ctr" rotWithShape="0">
              <a:srgbClr val="4D5C7A"/>
            </a:outerShdw>
          </a:effectLst>
        </p:spPr>
      </p:pic>
      <p:pic>
        <p:nvPicPr>
          <p:cNvPr id="39952" name="Picture 16"/>
          <p:cNvPicPr>
            <a:picLocks noChangeAspect="1" noChangeArrowheads="1"/>
          </p:cNvPicPr>
          <p:nvPr/>
        </p:nvPicPr>
        <p:blipFill>
          <a:blip r:embed="rId4"/>
          <a:srcRect/>
          <a:stretch>
            <a:fillRect/>
          </a:stretch>
        </p:blipFill>
        <p:spPr bwMode="gray">
          <a:xfrm>
            <a:off x="1752600" y="5334000"/>
            <a:ext cx="2938463" cy="609600"/>
          </a:xfrm>
          <a:prstGeom prst="rect">
            <a:avLst/>
          </a:prstGeom>
          <a:noFill/>
          <a:ln w="12700">
            <a:noFill/>
            <a:miter lim="800000"/>
            <a:headEnd/>
            <a:tailEnd/>
          </a:ln>
          <a:effectLst>
            <a:outerShdw dist="17961" dir="2700000" algn="ctr" rotWithShape="0">
              <a:srgbClr val="4D5C7A"/>
            </a:outerShdw>
          </a:effectLst>
        </p:spPr>
      </p:pic>
      <p:sp>
        <p:nvSpPr>
          <p:cNvPr id="95242" name="Rectangle 12"/>
          <p:cNvSpPr>
            <a:spLocks noChangeArrowheads="1"/>
          </p:cNvSpPr>
          <p:nvPr/>
        </p:nvSpPr>
        <p:spPr bwMode="gray">
          <a:xfrm>
            <a:off x="609600" y="1143000"/>
            <a:ext cx="7924800" cy="381000"/>
          </a:xfrm>
          <a:prstGeom prst="rect">
            <a:avLst/>
          </a:prstGeom>
          <a:solidFill>
            <a:schemeClr val="accent2"/>
          </a:solidFill>
          <a:ln w="12700">
            <a:solidFill>
              <a:schemeClr val="accent2"/>
            </a:solidFill>
            <a:miter lim="800000"/>
            <a:headEnd/>
            <a:tailEnd/>
          </a:ln>
        </p:spPr>
        <p:txBody>
          <a:bodyPr lIns="45720" rIns="45720" anchor="ctr"/>
          <a:lstStyle/>
          <a:p>
            <a:r>
              <a:rPr lang="en-US" sz="1600">
                <a:solidFill>
                  <a:schemeClr val="bg1"/>
                </a:solidFill>
              </a:rPr>
              <a:t>Current Failure</a:t>
            </a:r>
          </a:p>
        </p:txBody>
      </p:sp>
      <p:sp>
        <p:nvSpPr>
          <p:cNvPr id="95243" name="Rectangle 13"/>
          <p:cNvSpPr>
            <a:spLocks noChangeArrowheads="1"/>
          </p:cNvSpPr>
          <p:nvPr/>
        </p:nvSpPr>
        <p:spPr bwMode="gray">
          <a:xfrm>
            <a:off x="609600" y="1524000"/>
            <a:ext cx="7924800" cy="838200"/>
          </a:xfrm>
          <a:prstGeom prst="rect">
            <a:avLst/>
          </a:prstGeom>
          <a:solidFill>
            <a:schemeClr val="bg1"/>
          </a:solidFill>
          <a:ln w="12700">
            <a:solidFill>
              <a:schemeClr val="accent2"/>
            </a:solidFill>
            <a:miter lim="800000"/>
            <a:headEnd/>
            <a:tailEnd/>
          </a:ln>
        </p:spPr>
        <p:txBody>
          <a:bodyPr lIns="73152" tIns="73152" rIns="73152" bIns="73152" anchor="ctr"/>
          <a:lstStyle/>
          <a:p>
            <a:pPr>
              <a:lnSpc>
                <a:spcPct val="100000"/>
              </a:lnSpc>
            </a:pPr>
            <a:r>
              <a:rPr lang="en-US" sz="1600" b="0" u="sng"/>
              <a:t>Martindale-Hubbell and Peer Reviews:</a:t>
            </a:r>
          </a:p>
          <a:p>
            <a:pPr>
              <a:lnSpc>
                <a:spcPct val="100000"/>
              </a:lnSpc>
            </a:pPr>
            <a:endParaRPr lang="en-US" sz="900" b="0"/>
          </a:p>
          <a:p>
            <a:pPr>
              <a:lnSpc>
                <a:spcPct val="100000"/>
              </a:lnSpc>
            </a:pPr>
            <a:r>
              <a:rPr lang="en-US" sz="1600" b="0"/>
              <a:t>“Lawyers rating lawyers for the benefit of lawyers seeking to hire lawyers.”</a:t>
            </a:r>
          </a:p>
        </p:txBody>
      </p:sp>
      <p:sp>
        <p:nvSpPr>
          <p:cNvPr id="95244" name="AutoShape 31"/>
          <p:cNvSpPr>
            <a:spLocks noChangeArrowheads="1"/>
          </p:cNvSpPr>
          <p:nvPr/>
        </p:nvSpPr>
        <p:spPr bwMode="gray">
          <a:xfrm rot="10800000">
            <a:off x="2368550" y="2705100"/>
            <a:ext cx="4406900" cy="468313"/>
          </a:xfrm>
          <a:prstGeom prst="triangle">
            <a:avLst>
              <a:gd name="adj" fmla="val 50000"/>
            </a:avLst>
          </a:prstGeom>
          <a:solidFill>
            <a:srgbClr val="DDDDDD"/>
          </a:solidFill>
          <a:ln w="12700">
            <a:noFill/>
            <a:miter lim="800000"/>
            <a:headEnd/>
            <a:tailEnd/>
          </a:ln>
        </p:spPr>
        <p:txBody>
          <a:bodyPr wrap="none" lIns="73152" tIns="73152" rIns="73152" bIns="73152" anchor="ctr"/>
          <a:lstStyle/>
          <a:p>
            <a:endParaRPr lang="en-US"/>
          </a:p>
        </p:txBody>
      </p:sp>
      <p:sp>
        <p:nvSpPr>
          <p:cNvPr id="95245" name="TextBox 28"/>
          <p:cNvSpPr txBox="1">
            <a:spLocks noChangeArrowheads="1"/>
          </p:cNvSpPr>
          <p:nvPr/>
        </p:nvSpPr>
        <p:spPr bwMode="auto">
          <a:xfrm>
            <a:off x="3962400" y="2705100"/>
            <a:ext cx="1295400" cy="319088"/>
          </a:xfrm>
          <a:prstGeom prst="rect">
            <a:avLst/>
          </a:prstGeom>
          <a:noFill/>
          <a:ln w="9525">
            <a:noFill/>
            <a:miter lim="800000"/>
            <a:headEnd/>
            <a:tailEnd/>
          </a:ln>
        </p:spPr>
        <p:txBody>
          <a:bodyPr>
            <a:spAutoFit/>
          </a:bodyPr>
          <a:lstStyle/>
          <a:p>
            <a:r>
              <a:rPr lang="en-US" sz="1400"/>
              <a:t>Solution</a:t>
            </a:r>
          </a:p>
        </p:txBody>
      </p:sp>
      <p:sp>
        <p:nvSpPr>
          <p:cNvPr id="95246" name="Rectangle 12"/>
          <p:cNvSpPr>
            <a:spLocks noChangeArrowheads="1"/>
          </p:cNvSpPr>
          <p:nvPr/>
        </p:nvSpPr>
        <p:spPr bwMode="gray">
          <a:xfrm>
            <a:off x="609600" y="3505200"/>
            <a:ext cx="7924800" cy="381000"/>
          </a:xfrm>
          <a:prstGeom prst="rect">
            <a:avLst/>
          </a:prstGeom>
          <a:solidFill>
            <a:schemeClr val="accent2"/>
          </a:solidFill>
          <a:ln w="12700">
            <a:solidFill>
              <a:schemeClr val="accent2"/>
            </a:solidFill>
            <a:miter lim="800000"/>
            <a:headEnd/>
            <a:tailEnd/>
          </a:ln>
        </p:spPr>
        <p:txBody>
          <a:bodyPr lIns="45720" rIns="45720" anchor="ctr"/>
          <a:lstStyle/>
          <a:p>
            <a:r>
              <a:rPr lang="en-US" sz="1600">
                <a:solidFill>
                  <a:schemeClr val="bg1"/>
                </a:solidFill>
              </a:rPr>
              <a:t>Online Quality Surveys</a:t>
            </a:r>
          </a:p>
        </p:txBody>
      </p:sp>
      <p:sp>
        <p:nvSpPr>
          <p:cNvPr id="15" name="Text Box 12"/>
          <p:cNvSpPr txBox="1">
            <a:spLocks noChangeArrowheads="1"/>
          </p:cNvSpPr>
          <p:nvPr/>
        </p:nvSpPr>
        <p:spPr bwMode="gray">
          <a:xfrm>
            <a:off x="899534" y="6319749"/>
            <a:ext cx="4053466" cy="690651"/>
          </a:xfrm>
          <a:prstGeom prst="rect">
            <a:avLst/>
          </a:prstGeom>
          <a:noFill/>
          <a:ln w="12700">
            <a:noFill/>
            <a:miter lim="800000"/>
            <a:headEnd/>
            <a:tailEnd/>
          </a:ln>
        </p:spPr>
        <p:txBody>
          <a:bodyPr wrap="none" lIns="73152" tIns="73152" rIns="73152" bIns="73152" anchorCtr="1">
            <a:noAutofit/>
          </a:bodyPr>
          <a:lstStyle/>
          <a:p>
            <a:pPr algn="l">
              <a:lnSpc>
                <a:spcPct val="100000"/>
              </a:lnSpc>
              <a:spcBef>
                <a:spcPts val="0"/>
              </a:spcBef>
              <a:defRPr/>
            </a:pPr>
            <a:r>
              <a:rPr lang="en-US" sz="800" baseline="30000" dirty="0" smtClean="0"/>
              <a:t>1</a:t>
            </a:r>
            <a:r>
              <a:rPr lang="en-US" sz="800" dirty="0" smtClean="0"/>
              <a:t> Source: </a:t>
            </a:r>
            <a:r>
              <a:rPr lang="en-US" sz="800" b="0" u="sng" dirty="0" smtClean="0">
                <a:latin typeface="Arial" pitchFamily="-97" charset="0"/>
                <a:cs typeface="ＭＳ Ｐゴシック" pitchFamily="-97" charset="-128"/>
                <a:hlinkClick r:id="rId5"/>
              </a:rPr>
              <a:t>http://www.law.com/jsp/legaltechnology/pubArticleLT.jsp?id=1204287434436</a:t>
            </a:r>
            <a:r>
              <a:rPr lang="en-US" sz="800" b="0" dirty="0" smtClean="0">
                <a:latin typeface="Arial" pitchFamily="-97" charset="0"/>
                <a:cs typeface="ＭＳ Ｐゴシック" pitchFamily="-97" charset="-128"/>
              </a:rPr>
              <a:t> </a:t>
            </a:r>
          </a:p>
          <a:p>
            <a:pPr algn="l">
              <a:lnSpc>
                <a:spcPct val="100000"/>
              </a:lnSpc>
              <a:spcBef>
                <a:spcPts val="0"/>
              </a:spcBef>
              <a:defRPr/>
            </a:pPr>
            <a:r>
              <a:rPr lang="en-US" sz="800" baseline="30000" dirty="0" smtClean="0">
                <a:latin typeface="Arial" pitchFamily="-97" charset="0"/>
                <a:cs typeface="ＭＳ Ｐゴシック" pitchFamily="-97" charset="-128"/>
              </a:rPr>
              <a:t>2</a:t>
            </a:r>
            <a:r>
              <a:rPr lang="en-US" sz="800" dirty="0" smtClean="0">
                <a:latin typeface="Arial" pitchFamily="-97" charset="0"/>
                <a:cs typeface="ＭＳ Ｐゴシック" pitchFamily="-97" charset="-128"/>
              </a:rPr>
              <a:t> Source: </a:t>
            </a:r>
            <a:r>
              <a:rPr lang="en-US" sz="800" b="0" dirty="0" smtClean="0">
                <a:latin typeface="Arial" pitchFamily="-97" charset="0"/>
                <a:cs typeface="ＭＳ Ｐゴシック" pitchFamily="-97" charset="-128"/>
                <a:hlinkClick r:id="rId6"/>
              </a:rPr>
              <a:t>http://www.hubbardone.com/company/pressdetail/?news=178</a:t>
            </a:r>
            <a:r>
              <a:rPr lang="en-US" sz="800" b="0" dirty="0" smtClean="0">
                <a:latin typeface="Arial" pitchFamily="-97" charset="0"/>
                <a:cs typeface="ＭＳ Ｐゴシック" pitchFamily="-97" charset="-128"/>
              </a:rPr>
              <a:t> </a:t>
            </a:r>
          </a:p>
          <a:p>
            <a:pPr algn="l">
              <a:lnSpc>
                <a:spcPct val="100000"/>
              </a:lnSpc>
            </a:pPr>
            <a:endParaRPr lang="en-US" sz="800" u="sng" dirty="0" smtClean="0">
              <a:latin typeface="Arial" pitchFamily="-97" charset="0"/>
              <a:cs typeface="ＭＳ Ｐゴシック" pitchFamily="-97" charset="-128"/>
            </a:endParaRPr>
          </a:p>
          <a:p>
            <a:pPr algn="l">
              <a:lnSpc>
                <a:spcPct val="100000"/>
              </a:lnSpc>
            </a:pPr>
            <a:endParaRPr lang="en-US" sz="800" b="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01638" y="152400"/>
            <a:ext cx="8345487" cy="584468"/>
          </a:xfrm>
        </p:spPr>
        <p:txBody>
          <a:bodyPr/>
          <a:lstStyle/>
          <a:p>
            <a:pPr eaLnBrk="1" hangingPunct="1"/>
            <a:r>
              <a:rPr lang="en-US" sz="1800" dirty="0" smtClean="0"/>
              <a:t>Legal Auction and Networking Sites are two tools firms will use in </a:t>
            </a:r>
            <a:br>
              <a:rPr lang="en-US" sz="1800" dirty="0" smtClean="0"/>
            </a:br>
            <a:r>
              <a:rPr lang="en-US" sz="1800" dirty="0" smtClean="0"/>
              <a:t>the future to allow clients to dictate their needs</a:t>
            </a:r>
            <a:endParaRPr lang="en-US" sz="1800" b="0" baseline="30000" dirty="0" smtClean="0"/>
          </a:p>
        </p:txBody>
      </p:sp>
      <p:sp>
        <p:nvSpPr>
          <p:cNvPr id="96259" name="Freeform 2"/>
          <p:cNvSpPr>
            <a:spLocks/>
          </p:cNvSpPr>
          <p:nvPr/>
        </p:nvSpPr>
        <p:spPr bwMode="blackWhite">
          <a:xfrm>
            <a:off x="8612188" y="61913"/>
            <a:ext cx="406400" cy="700087"/>
          </a:xfrm>
          <a:custGeom>
            <a:avLst/>
            <a:gdLst>
              <a:gd name="T0" fmla="*/ 0 w 1331"/>
              <a:gd name="T1" fmla="*/ 2147483647 h 2591"/>
              <a:gd name="T2" fmla="*/ 2147483647 w 1331"/>
              <a:gd name="T3" fmla="*/ 2147483647 h 2591"/>
              <a:gd name="T4" fmla="*/ 2147483647 w 1331"/>
              <a:gd name="T5" fmla="*/ 2147483647 h 2591"/>
              <a:gd name="T6" fmla="*/ 2147483647 w 1331"/>
              <a:gd name="T7" fmla="*/ 2147483647 h 2591"/>
              <a:gd name="T8" fmla="*/ 2147483647 w 1331"/>
              <a:gd name="T9" fmla="*/ 0 h 2591"/>
              <a:gd name="T10" fmla="*/ 2147483647 w 1331"/>
              <a:gd name="T11" fmla="*/ 2147483647 h 2591"/>
              <a:gd name="T12" fmla="*/ 0 w 1331"/>
              <a:gd name="T13" fmla="*/ 2147483647 h 2591"/>
              <a:gd name="T14" fmla="*/ 2147483647 w 1331"/>
              <a:gd name="T15" fmla="*/ 2147483647 h 2591"/>
              <a:gd name="T16" fmla="*/ 0 w 1331"/>
              <a:gd name="T17" fmla="*/ 2147483647 h 25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1"/>
              <a:gd name="T28" fmla="*/ 0 h 2591"/>
              <a:gd name="T29" fmla="*/ 1331 w 1331"/>
              <a:gd name="T30" fmla="*/ 2591 h 25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1" h="2591">
                <a:moveTo>
                  <a:pt x="0" y="2187"/>
                </a:moveTo>
                <a:lnTo>
                  <a:pt x="784" y="2187"/>
                </a:lnTo>
                <a:lnTo>
                  <a:pt x="784" y="2590"/>
                </a:lnTo>
                <a:lnTo>
                  <a:pt x="1330" y="1295"/>
                </a:lnTo>
                <a:lnTo>
                  <a:pt x="784" y="0"/>
                </a:lnTo>
                <a:lnTo>
                  <a:pt x="784" y="393"/>
                </a:lnTo>
                <a:lnTo>
                  <a:pt x="0" y="393"/>
                </a:lnTo>
                <a:lnTo>
                  <a:pt x="352" y="1295"/>
                </a:lnTo>
                <a:lnTo>
                  <a:pt x="0" y="2187"/>
                </a:lnTo>
              </a:path>
            </a:pathLst>
          </a:custGeom>
          <a:solidFill>
            <a:schemeClr val="accent1"/>
          </a:solidFill>
          <a:ln w="12700" cap="rnd">
            <a:noFill/>
            <a:round/>
            <a:headEnd/>
            <a:tailEnd/>
          </a:ln>
        </p:spPr>
        <p:txBody>
          <a:bodyPr/>
          <a:lstStyle/>
          <a:p>
            <a:endParaRPr lang="en-US"/>
          </a:p>
        </p:txBody>
      </p:sp>
      <p:sp>
        <p:nvSpPr>
          <p:cNvPr id="96260" name="Freeform 3"/>
          <p:cNvSpPr>
            <a:spLocks/>
          </p:cNvSpPr>
          <p:nvPr/>
        </p:nvSpPr>
        <p:spPr bwMode="blackWhite">
          <a:xfrm>
            <a:off x="8189913" y="168275"/>
            <a:ext cx="498475" cy="233363"/>
          </a:xfrm>
          <a:custGeom>
            <a:avLst/>
            <a:gdLst>
              <a:gd name="T0" fmla="*/ 2147483647 w 1636"/>
              <a:gd name="T1" fmla="*/ 0 h 867"/>
              <a:gd name="T2" fmla="*/ 2147483647 w 1636"/>
              <a:gd name="T3" fmla="*/ 2147483647 h 867"/>
              <a:gd name="T4" fmla="*/ 2147483647 w 1636"/>
              <a:gd name="T5" fmla="*/ 2147483647 h 867"/>
              <a:gd name="T6" fmla="*/ 0 w 1636"/>
              <a:gd name="T7" fmla="*/ 0 h 867"/>
              <a:gd name="T8" fmla="*/ 2147483647 w 1636"/>
              <a:gd name="T9" fmla="*/ 0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0"/>
                </a:moveTo>
                <a:lnTo>
                  <a:pt x="1635" y="866"/>
                </a:lnTo>
                <a:lnTo>
                  <a:pt x="368" y="866"/>
                </a:lnTo>
                <a:lnTo>
                  <a:pt x="0" y="0"/>
                </a:lnTo>
                <a:lnTo>
                  <a:pt x="1298" y="0"/>
                </a:lnTo>
              </a:path>
            </a:pathLst>
          </a:custGeom>
          <a:solidFill>
            <a:schemeClr val="accent2">
              <a:alpha val="50195"/>
            </a:schemeClr>
          </a:solidFill>
          <a:ln w="12700" cap="rnd">
            <a:noFill/>
            <a:round/>
            <a:headEnd/>
            <a:tailEnd/>
          </a:ln>
        </p:spPr>
        <p:txBody>
          <a:bodyPr/>
          <a:lstStyle/>
          <a:p>
            <a:endParaRPr lang="en-US"/>
          </a:p>
        </p:txBody>
      </p:sp>
      <p:sp>
        <p:nvSpPr>
          <p:cNvPr id="96261" name="Freeform 4"/>
          <p:cNvSpPr>
            <a:spLocks/>
          </p:cNvSpPr>
          <p:nvPr/>
        </p:nvSpPr>
        <p:spPr bwMode="blackWhite">
          <a:xfrm>
            <a:off x="8189913" y="419100"/>
            <a:ext cx="498475" cy="234950"/>
          </a:xfrm>
          <a:custGeom>
            <a:avLst/>
            <a:gdLst>
              <a:gd name="T0" fmla="*/ 2147483647 w 1636"/>
              <a:gd name="T1" fmla="*/ 2147483647 h 867"/>
              <a:gd name="T2" fmla="*/ 2147483647 w 1636"/>
              <a:gd name="T3" fmla="*/ 0 h 867"/>
              <a:gd name="T4" fmla="*/ 2147483647 w 1636"/>
              <a:gd name="T5" fmla="*/ 0 h 867"/>
              <a:gd name="T6" fmla="*/ 0 w 1636"/>
              <a:gd name="T7" fmla="*/ 2147483647 h 867"/>
              <a:gd name="T8" fmla="*/ 2147483647 w 1636"/>
              <a:gd name="T9" fmla="*/ 2147483647 h 867"/>
              <a:gd name="T10" fmla="*/ 0 60000 65536"/>
              <a:gd name="T11" fmla="*/ 0 60000 65536"/>
              <a:gd name="T12" fmla="*/ 0 60000 65536"/>
              <a:gd name="T13" fmla="*/ 0 60000 65536"/>
              <a:gd name="T14" fmla="*/ 0 60000 65536"/>
              <a:gd name="T15" fmla="*/ 0 w 1636"/>
              <a:gd name="T16" fmla="*/ 0 h 867"/>
              <a:gd name="T17" fmla="*/ 1636 w 1636"/>
              <a:gd name="T18" fmla="*/ 867 h 867"/>
            </a:gdLst>
            <a:ahLst/>
            <a:cxnLst>
              <a:cxn ang="T10">
                <a:pos x="T0" y="T1"/>
              </a:cxn>
              <a:cxn ang="T11">
                <a:pos x="T2" y="T3"/>
              </a:cxn>
              <a:cxn ang="T12">
                <a:pos x="T4" y="T5"/>
              </a:cxn>
              <a:cxn ang="T13">
                <a:pos x="T6" y="T7"/>
              </a:cxn>
              <a:cxn ang="T14">
                <a:pos x="T8" y="T9"/>
              </a:cxn>
            </a:cxnLst>
            <a:rect l="T15" t="T16" r="T17" b="T18"/>
            <a:pathLst>
              <a:path w="1636" h="867">
                <a:moveTo>
                  <a:pt x="1298" y="866"/>
                </a:moveTo>
                <a:lnTo>
                  <a:pt x="1635" y="0"/>
                </a:lnTo>
                <a:lnTo>
                  <a:pt x="352" y="0"/>
                </a:lnTo>
                <a:lnTo>
                  <a:pt x="0" y="866"/>
                </a:lnTo>
                <a:lnTo>
                  <a:pt x="1298" y="866"/>
                </a:lnTo>
              </a:path>
            </a:pathLst>
          </a:custGeom>
          <a:solidFill>
            <a:schemeClr val="accent2">
              <a:alpha val="50195"/>
            </a:schemeClr>
          </a:solidFill>
          <a:ln w="12700" cap="rnd">
            <a:noFill/>
            <a:round/>
            <a:headEnd/>
            <a:tailEnd/>
          </a:ln>
        </p:spPr>
        <p:txBody>
          <a:bodyPr/>
          <a:lstStyle/>
          <a:p>
            <a:endParaRPr lang="en-US"/>
          </a:p>
        </p:txBody>
      </p:sp>
      <p:sp>
        <p:nvSpPr>
          <p:cNvPr id="96262" name="Freeform 5"/>
          <p:cNvSpPr>
            <a:spLocks/>
          </p:cNvSpPr>
          <p:nvPr/>
        </p:nvSpPr>
        <p:spPr bwMode="blackWhite">
          <a:xfrm>
            <a:off x="7848600" y="168275"/>
            <a:ext cx="427038" cy="482600"/>
          </a:xfrm>
          <a:custGeom>
            <a:avLst/>
            <a:gdLst>
              <a:gd name="T0" fmla="*/ 2147483647 w 1402"/>
              <a:gd name="T1" fmla="*/ 2147483647 h 1787"/>
              <a:gd name="T2" fmla="*/ 2147483647 w 1402"/>
              <a:gd name="T3" fmla="*/ 0 h 1787"/>
              <a:gd name="T4" fmla="*/ 0 w 1402"/>
              <a:gd name="T5" fmla="*/ 0 h 1787"/>
              <a:gd name="T6" fmla="*/ 0 w 1402"/>
              <a:gd name="T7" fmla="*/ 2147483647 h 1787"/>
              <a:gd name="T8" fmla="*/ 2147483647 w 1402"/>
              <a:gd name="T9" fmla="*/ 2147483647 h 1787"/>
              <a:gd name="T10" fmla="*/ 2147483647 w 1402"/>
              <a:gd name="T11" fmla="*/ 2147483647 h 1787"/>
              <a:gd name="T12" fmla="*/ 0 60000 65536"/>
              <a:gd name="T13" fmla="*/ 0 60000 65536"/>
              <a:gd name="T14" fmla="*/ 0 60000 65536"/>
              <a:gd name="T15" fmla="*/ 0 60000 65536"/>
              <a:gd name="T16" fmla="*/ 0 60000 65536"/>
              <a:gd name="T17" fmla="*/ 0 60000 65536"/>
              <a:gd name="T18" fmla="*/ 0 w 1402"/>
              <a:gd name="T19" fmla="*/ 0 h 1787"/>
              <a:gd name="T20" fmla="*/ 1402 w 1402"/>
              <a:gd name="T21" fmla="*/ 1787 h 1787"/>
            </a:gdLst>
            <a:ahLst/>
            <a:cxnLst>
              <a:cxn ang="T12">
                <a:pos x="T0" y="T1"/>
              </a:cxn>
              <a:cxn ang="T13">
                <a:pos x="T2" y="T3"/>
              </a:cxn>
              <a:cxn ang="T14">
                <a:pos x="T4" y="T5"/>
              </a:cxn>
              <a:cxn ang="T15">
                <a:pos x="T6" y="T7"/>
              </a:cxn>
              <a:cxn ang="T16">
                <a:pos x="T8" y="T9"/>
              </a:cxn>
              <a:cxn ang="T17">
                <a:pos x="T10" y="T11"/>
              </a:cxn>
            </a:cxnLst>
            <a:rect l="T18" t="T19" r="T20" b="T21"/>
            <a:pathLst>
              <a:path w="1402" h="1787">
                <a:moveTo>
                  <a:pt x="1401" y="884"/>
                </a:moveTo>
                <a:lnTo>
                  <a:pt x="1032" y="0"/>
                </a:lnTo>
                <a:lnTo>
                  <a:pt x="0" y="0"/>
                </a:lnTo>
                <a:lnTo>
                  <a:pt x="0" y="1786"/>
                </a:lnTo>
                <a:lnTo>
                  <a:pt x="1032" y="1786"/>
                </a:lnTo>
                <a:lnTo>
                  <a:pt x="1401" y="884"/>
                </a:lnTo>
              </a:path>
            </a:pathLst>
          </a:custGeom>
          <a:solidFill>
            <a:schemeClr val="accent2">
              <a:alpha val="50195"/>
            </a:schemeClr>
          </a:solidFill>
          <a:ln w="12700" cap="rnd">
            <a:noFill/>
            <a:round/>
            <a:headEnd/>
            <a:tailEnd/>
          </a:ln>
        </p:spPr>
        <p:txBody>
          <a:bodyPr/>
          <a:lstStyle/>
          <a:p>
            <a:endParaRPr lang="en-US"/>
          </a:p>
        </p:txBody>
      </p:sp>
      <p:sp>
        <p:nvSpPr>
          <p:cNvPr id="92169" name="Rectangle 12"/>
          <p:cNvSpPr>
            <a:spLocks noChangeArrowheads="1"/>
          </p:cNvSpPr>
          <p:nvPr/>
        </p:nvSpPr>
        <p:spPr bwMode="gray">
          <a:xfrm>
            <a:off x="609600" y="990600"/>
            <a:ext cx="1486798" cy="1905000"/>
          </a:xfrm>
          <a:prstGeom prst="rect">
            <a:avLst/>
          </a:prstGeom>
          <a:solidFill>
            <a:schemeClr val="accent2"/>
          </a:solidFill>
          <a:ln w="12700">
            <a:solidFill>
              <a:schemeClr val="accent2"/>
            </a:solidFill>
            <a:miter lim="800000"/>
            <a:headEnd/>
            <a:tailEnd/>
          </a:ln>
        </p:spPr>
        <p:txBody>
          <a:bodyPr lIns="45720" rIns="45720" anchor="ctr"/>
          <a:lstStyle/>
          <a:p>
            <a:pPr>
              <a:defRPr/>
            </a:pPr>
            <a:r>
              <a:rPr lang="en-US" sz="1600" b="0" dirty="0">
                <a:ln w="12700" cmpd="sng">
                  <a:solidFill>
                    <a:srgbClr val="FFFFFF"/>
                  </a:solidFill>
                  <a:prstDash val="solid"/>
                </a:ln>
                <a:solidFill>
                  <a:srgbClr val="FFFFFF"/>
                </a:solidFill>
                <a:latin typeface="Arial" pitchFamily="-97" charset="0"/>
                <a:cs typeface="ＭＳ Ｐゴシック" pitchFamily="-97" charset="-128"/>
              </a:rPr>
              <a:t>What is the </a:t>
            </a:r>
            <a:r>
              <a:rPr lang="en-US" sz="1600" b="0" dirty="0" smtClean="0">
                <a:ln w="12700" cmpd="sng">
                  <a:solidFill>
                    <a:srgbClr val="FFFFFF"/>
                  </a:solidFill>
                  <a:prstDash val="solid"/>
                </a:ln>
                <a:solidFill>
                  <a:srgbClr val="FFFFFF"/>
                </a:solidFill>
                <a:latin typeface="Arial" pitchFamily="-97" charset="0"/>
                <a:cs typeface="ＭＳ Ｐゴシック" pitchFamily="-97" charset="-128"/>
              </a:rPr>
              <a:t>problem?</a:t>
            </a:r>
            <a:endParaRPr lang="en-US" sz="1600" b="0" dirty="0">
              <a:ln w="12700" cmpd="sng">
                <a:solidFill>
                  <a:srgbClr val="FFFFFF"/>
                </a:solidFill>
                <a:prstDash val="solid"/>
              </a:ln>
              <a:solidFill>
                <a:srgbClr val="FFFFFF"/>
              </a:solidFill>
              <a:latin typeface="Arial" pitchFamily="-97" charset="0"/>
              <a:cs typeface="ＭＳ Ｐゴシック" pitchFamily="-97" charset="-128"/>
            </a:endParaRPr>
          </a:p>
        </p:txBody>
      </p:sp>
      <p:sp>
        <p:nvSpPr>
          <p:cNvPr id="92170" name="Rectangle 13"/>
          <p:cNvSpPr>
            <a:spLocks noChangeArrowheads="1"/>
          </p:cNvSpPr>
          <p:nvPr/>
        </p:nvSpPr>
        <p:spPr bwMode="gray">
          <a:xfrm>
            <a:off x="2254250" y="990600"/>
            <a:ext cx="6280150" cy="1905000"/>
          </a:xfrm>
          <a:prstGeom prst="rect">
            <a:avLst/>
          </a:prstGeom>
          <a:solidFill>
            <a:schemeClr val="bg1"/>
          </a:solidFill>
          <a:ln w="12700">
            <a:solidFill>
              <a:schemeClr val="accent2"/>
            </a:solidFill>
            <a:miter lim="800000"/>
            <a:headEnd/>
            <a:tailEnd/>
          </a:ln>
        </p:spPr>
        <p:txBody>
          <a:bodyPr lIns="73152" tIns="73152" rIns="73152" bIns="73152" anchor="t" anchorCtr="1"/>
          <a:lstStyle/>
          <a:p>
            <a:pPr marL="177800" indent="-177800" algn="l">
              <a:lnSpc>
                <a:spcPct val="100000"/>
              </a:lnSpc>
              <a:spcBef>
                <a:spcPts val="0"/>
              </a:spcBef>
              <a:buFont typeface="Wingdings" pitchFamily="-97" charset="2"/>
              <a:buChar char="§"/>
            </a:pPr>
            <a:r>
              <a:rPr lang="en-US" sz="1600" b="0" dirty="0" smtClean="0"/>
              <a:t> </a:t>
            </a:r>
            <a:r>
              <a:rPr lang="en-US" sz="1600" b="0" u="sng" dirty="0" smtClean="0"/>
              <a:t>Two Models</a:t>
            </a:r>
            <a:r>
              <a:rPr lang="en-US" sz="1600" b="0" dirty="0" smtClean="0"/>
              <a:t>:</a:t>
            </a:r>
          </a:p>
          <a:p>
            <a:pPr marL="635000" lvl="1" indent="-177800" algn="l">
              <a:lnSpc>
                <a:spcPct val="100000"/>
              </a:lnSpc>
              <a:spcBef>
                <a:spcPts val="0"/>
              </a:spcBef>
              <a:buFont typeface="Courier New"/>
              <a:buChar char="o"/>
            </a:pPr>
            <a:r>
              <a:rPr lang="en-US" sz="1600" b="0" dirty="0" smtClean="0"/>
              <a:t> Auction-Style Legal Services Sites</a:t>
            </a:r>
          </a:p>
          <a:p>
            <a:pPr marL="635000" lvl="1" indent="-177800" algn="l">
              <a:lnSpc>
                <a:spcPct val="100000"/>
              </a:lnSpc>
              <a:spcBef>
                <a:spcPts val="0"/>
              </a:spcBef>
              <a:buFont typeface="Courier New"/>
              <a:buChar char="o"/>
            </a:pPr>
            <a:r>
              <a:rPr lang="en-US" sz="1600" b="0" dirty="0" smtClean="0"/>
              <a:t> Social Networking Style Legal Services Sites</a:t>
            </a:r>
          </a:p>
          <a:p>
            <a:pPr marL="177800" indent="-177800" algn="l">
              <a:lnSpc>
                <a:spcPct val="100000"/>
              </a:lnSpc>
              <a:spcBef>
                <a:spcPct val="50000"/>
              </a:spcBef>
              <a:buFont typeface="Wingdings" pitchFamily="-97" charset="2"/>
              <a:buChar char="§"/>
            </a:pPr>
            <a:r>
              <a:rPr lang="en-US" sz="1600" b="0" u="sng" dirty="0" smtClean="0"/>
              <a:t>One Purpose</a:t>
            </a:r>
            <a:r>
              <a:rPr lang="en-US" sz="1600" b="0" dirty="0" smtClean="0"/>
              <a:t>: </a:t>
            </a:r>
          </a:p>
          <a:p>
            <a:pPr marL="635000" lvl="1" indent="-177800" algn="l">
              <a:lnSpc>
                <a:spcPct val="100000"/>
              </a:lnSpc>
              <a:spcBef>
                <a:spcPts val="0"/>
              </a:spcBef>
              <a:buFont typeface="Courier New"/>
              <a:buChar char="o"/>
            </a:pPr>
            <a:r>
              <a:rPr lang="en-US" sz="1600" b="0" dirty="0" smtClean="0"/>
              <a:t>Undermine imperfect information to put the clients back in control</a:t>
            </a:r>
          </a:p>
          <a:p>
            <a:pPr marL="177800" indent="-177800" algn="l">
              <a:lnSpc>
                <a:spcPct val="100000"/>
              </a:lnSpc>
              <a:spcBef>
                <a:spcPct val="50000"/>
              </a:spcBef>
              <a:buFont typeface="Wingdings" pitchFamily="-97" charset="2"/>
              <a:buChar char="§"/>
            </a:pPr>
            <a:endParaRPr lang="en-US" sz="1600" b="0" dirty="0"/>
          </a:p>
        </p:txBody>
      </p:sp>
      <p:grpSp>
        <p:nvGrpSpPr>
          <p:cNvPr id="96267" name="Group 5"/>
          <p:cNvGrpSpPr>
            <a:grpSpLocks/>
          </p:cNvGrpSpPr>
          <p:nvPr/>
        </p:nvGrpSpPr>
        <p:grpSpPr bwMode="auto">
          <a:xfrm>
            <a:off x="609600" y="3071813"/>
            <a:ext cx="3733800" cy="236537"/>
            <a:chOff x="247" y="702"/>
            <a:chExt cx="2528" cy="149"/>
          </a:xfrm>
        </p:grpSpPr>
        <p:sp>
          <p:nvSpPr>
            <p:cNvPr id="23" name="Line 6"/>
            <p:cNvSpPr>
              <a:spLocks noChangeShapeType="1"/>
            </p:cNvSpPr>
            <p:nvPr/>
          </p:nvSpPr>
          <p:spPr bwMode="gray">
            <a:xfrm>
              <a:off x="247" y="778"/>
              <a:ext cx="2528" cy="0"/>
            </a:xfrm>
            <a:prstGeom prst="line">
              <a:avLst/>
            </a:prstGeom>
            <a:noFill/>
            <a:ln w="12700" cap="rnd">
              <a:solidFill>
                <a:schemeClr val="accent1"/>
              </a:solidFill>
              <a:round/>
              <a:headEnd/>
              <a:tailEnd/>
            </a:ln>
          </p:spPr>
          <p:txBody>
            <a:bodyPr wrap="none" anchor="ctr"/>
            <a:lstStyle/>
            <a:p>
              <a:pPr>
                <a:defRPr/>
              </a:pPr>
              <a:endParaRPr lang="en-US" sz="1600">
                <a:latin typeface="+mn-lt"/>
                <a:ea typeface="+mn-ea"/>
              </a:endParaRPr>
            </a:p>
          </p:txBody>
        </p:sp>
        <p:sp>
          <p:nvSpPr>
            <p:cNvPr id="96273" name="Rectangle 7"/>
            <p:cNvSpPr>
              <a:spLocks noChangeArrowheads="1"/>
            </p:cNvSpPr>
            <p:nvPr/>
          </p:nvSpPr>
          <p:spPr bwMode="gray">
            <a:xfrm>
              <a:off x="608" y="702"/>
              <a:ext cx="1843" cy="149"/>
            </a:xfrm>
            <a:prstGeom prst="rect">
              <a:avLst/>
            </a:prstGeom>
            <a:solidFill>
              <a:schemeClr val="bg1"/>
            </a:solidFill>
            <a:ln w="12700" cap="rnd">
              <a:noFill/>
              <a:miter lim="800000"/>
              <a:headEnd/>
              <a:tailEnd/>
            </a:ln>
          </p:spPr>
          <p:txBody>
            <a:bodyPr wrap="none" lIns="72000" tIns="0" rIns="72000" bIns="0" anchor="b" anchorCtr="1">
              <a:spAutoFit/>
            </a:bodyPr>
            <a:lstStyle/>
            <a:p>
              <a:pPr>
                <a:lnSpc>
                  <a:spcPct val="95000"/>
                </a:lnSpc>
              </a:pPr>
              <a:r>
                <a:rPr lang="en-US" sz="1600"/>
                <a:t>Accentuating the Negative </a:t>
              </a:r>
              <a:endParaRPr lang="en-US" sz="1600" baseline="30000"/>
            </a:p>
          </p:txBody>
        </p:sp>
      </p:grpSp>
      <p:grpSp>
        <p:nvGrpSpPr>
          <p:cNvPr id="96268" name="Group 8"/>
          <p:cNvGrpSpPr>
            <a:grpSpLocks/>
          </p:cNvGrpSpPr>
          <p:nvPr/>
        </p:nvGrpSpPr>
        <p:grpSpPr bwMode="auto">
          <a:xfrm>
            <a:off x="4800600" y="3048000"/>
            <a:ext cx="3733800" cy="236538"/>
            <a:chOff x="247" y="686"/>
            <a:chExt cx="2528" cy="149"/>
          </a:xfrm>
        </p:grpSpPr>
        <p:sp>
          <p:nvSpPr>
            <p:cNvPr id="26" name="Line 9"/>
            <p:cNvSpPr>
              <a:spLocks noChangeShapeType="1"/>
            </p:cNvSpPr>
            <p:nvPr/>
          </p:nvSpPr>
          <p:spPr bwMode="gray">
            <a:xfrm>
              <a:off x="247" y="778"/>
              <a:ext cx="2528" cy="0"/>
            </a:xfrm>
            <a:prstGeom prst="line">
              <a:avLst/>
            </a:prstGeom>
            <a:noFill/>
            <a:ln w="12700" cap="rnd">
              <a:solidFill>
                <a:schemeClr val="accent1"/>
              </a:solidFill>
              <a:round/>
              <a:headEnd/>
              <a:tailEnd/>
            </a:ln>
          </p:spPr>
          <p:txBody>
            <a:bodyPr wrap="none" anchor="ctr"/>
            <a:lstStyle/>
            <a:p>
              <a:pPr>
                <a:defRPr/>
              </a:pPr>
              <a:endParaRPr lang="en-US" sz="1600">
                <a:latin typeface="+mn-lt"/>
                <a:ea typeface="+mn-ea"/>
              </a:endParaRPr>
            </a:p>
          </p:txBody>
        </p:sp>
        <p:sp>
          <p:nvSpPr>
            <p:cNvPr id="96271" name="Rectangle 10"/>
            <p:cNvSpPr>
              <a:spLocks noChangeArrowheads="1"/>
            </p:cNvSpPr>
            <p:nvPr/>
          </p:nvSpPr>
          <p:spPr bwMode="gray">
            <a:xfrm>
              <a:off x="797" y="686"/>
              <a:ext cx="1411" cy="149"/>
            </a:xfrm>
            <a:prstGeom prst="rect">
              <a:avLst/>
            </a:prstGeom>
            <a:solidFill>
              <a:schemeClr val="bg1"/>
            </a:solidFill>
            <a:ln w="12700" cap="rnd">
              <a:noFill/>
              <a:miter lim="800000"/>
              <a:headEnd/>
              <a:tailEnd/>
            </a:ln>
          </p:spPr>
          <p:txBody>
            <a:bodyPr wrap="none" lIns="72000" tIns="0" rIns="72000" bIns="0" anchor="b" anchorCtr="1">
              <a:spAutoFit/>
            </a:bodyPr>
            <a:lstStyle/>
            <a:p>
              <a:pPr>
                <a:lnSpc>
                  <a:spcPct val="95000"/>
                </a:lnSpc>
              </a:pPr>
              <a:r>
                <a:rPr lang="en-US" sz="1600"/>
                <a:t>Changing the Game</a:t>
              </a:r>
            </a:p>
          </p:txBody>
        </p:sp>
      </p:grpSp>
      <p:sp>
        <p:nvSpPr>
          <p:cNvPr id="18" name="Text Box 12"/>
          <p:cNvSpPr txBox="1">
            <a:spLocks noChangeArrowheads="1"/>
          </p:cNvSpPr>
          <p:nvPr/>
        </p:nvSpPr>
        <p:spPr bwMode="gray">
          <a:xfrm>
            <a:off x="304800" y="6172200"/>
            <a:ext cx="6096000" cy="690651"/>
          </a:xfrm>
          <a:prstGeom prst="rect">
            <a:avLst/>
          </a:prstGeom>
          <a:noFill/>
          <a:ln w="12700">
            <a:noFill/>
            <a:miter lim="800000"/>
            <a:headEnd/>
            <a:tailEnd/>
          </a:ln>
        </p:spPr>
        <p:txBody>
          <a:bodyPr wrap="none" lIns="73152" tIns="73152" rIns="73152" bIns="73152" anchorCtr="1">
            <a:noAutofit/>
          </a:bodyPr>
          <a:lstStyle/>
          <a:p>
            <a:pPr algn="l">
              <a:lnSpc>
                <a:spcPct val="100000"/>
              </a:lnSpc>
              <a:spcBef>
                <a:spcPts val="0"/>
              </a:spcBef>
              <a:defRPr/>
            </a:pPr>
            <a:r>
              <a:rPr lang="en-US" sz="800" baseline="30000" dirty="0" smtClean="0"/>
              <a:t>1</a:t>
            </a:r>
            <a:r>
              <a:rPr lang="en-US" sz="800" dirty="0" smtClean="0"/>
              <a:t> Source:  </a:t>
            </a:r>
            <a:r>
              <a:rPr lang="en-US" sz="800" u="sng" dirty="0" smtClean="0">
                <a:latin typeface="Arial" pitchFamily="-97" charset="0"/>
                <a:cs typeface="ＭＳ Ｐゴシック" pitchFamily="-97" charset="-128"/>
                <a:hlinkClick r:id="rId3"/>
              </a:rPr>
              <a:t>http://www.law.com/jsp/law/careercenter/lawArticleCareerCenter.jsp?id=1202429558341</a:t>
            </a:r>
            <a:r>
              <a:rPr lang="en-US" sz="800" dirty="0" smtClean="0">
                <a:latin typeface="Arial" pitchFamily="-97" charset="0"/>
                <a:cs typeface="ＭＳ Ｐゴシック" pitchFamily="-97" charset="-128"/>
              </a:rPr>
              <a:t> </a:t>
            </a:r>
          </a:p>
          <a:p>
            <a:pPr algn="l">
              <a:lnSpc>
                <a:spcPct val="100000"/>
              </a:lnSpc>
              <a:spcBef>
                <a:spcPts val="0"/>
              </a:spcBef>
              <a:defRPr/>
            </a:pPr>
            <a:r>
              <a:rPr lang="en-US" sz="800" baseline="30000" dirty="0" smtClean="0">
                <a:latin typeface="Arial" pitchFamily="-97" charset="0"/>
                <a:cs typeface="ＭＳ Ｐゴシック" pitchFamily="-97" charset="-128"/>
              </a:rPr>
              <a:t>2  </a:t>
            </a:r>
            <a:r>
              <a:rPr lang="en-US" sz="800" dirty="0" smtClean="0">
                <a:latin typeface="Arial" pitchFamily="-97" charset="0"/>
                <a:cs typeface="ＭＳ Ｐゴシック" pitchFamily="-97" charset="-128"/>
              </a:rPr>
              <a:t>Source: </a:t>
            </a:r>
            <a:r>
              <a:rPr lang="en-US" sz="800" dirty="0" smtClean="0"/>
              <a:t> </a:t>
            </a:r>
            <a:r>
              <a:rPr lang="en-US" sz="800" dirty="0" smtClean="0">
                <a:hlinkClick r:id="rId4"/>
              </a:rPr>
              <a:t>http://jurylaw.typepad.com/deliberations/social_networking.html</a:t>
            </a:r>
            <a:r>
              <a:rPr lang="en-US" sz="800" dirty="0" smtClean="0"/>
              <a:t> </a:t>
            </a:r>
          </a:p>
          <a:p>
            <a:pPr algn="l">
              <a:lnSpc>
                <a:spcPct val="100000"/>
              </a:lnSpc>
              <a:spcBef>
                <a:spcPts val="0"/>
              </a:spcBef>
            </a:pPr>
            <a:r>
              <a:rPr lang="en-US" sz="800" baseline="30000" dirty="0" smtClean="0"/>
              <a:t>3  </a:t>
            </a:r>
            <a:r>
              <a:rPr lang="en-US" sz="800" dirty="0" smtClean="0"/>
              <a:t>Source:  </a:t>
            </a:r>
            <a:r>
              <a:rPr lang="en-US" sz="800" dirty="0" smtClean="0">
                <a:hlinkClick r:id="rId5"/>
              </a:rPr>
              <a:t>http://www.law.com/jsp/legaltechnology/pubArticleLT.jsp?id=1190192571364</a:t>
            </a:r>
            <a:r>
              <a:rPr lang="en-US" sz="800" dirty="0" smtClean="0"/>
              <a:t> </a:t>
            </a:r>
          </a:p>
          <a:p>
            <a:pPr algn="l">
              <a:lnSpc>
                <a:spcPct val="100000"/>
              </a:lnSpc>
              <a:spcBef>
                <a:spcPts val="0"/>
              </a:spcBef>
              <a:defRPr/>
            </a:pPr>
            <a:endParaRPr lang="en-US" sz="800" u="sng" dirty="0" smtClean="0">
              <a:latin typeface="Arial" pitchFamily="-97" charset="0"/>
              <a:cs typeface="ＭＳ Ｐゴシック" pitchFamily="-97" charset="-128"/>
            </a:endParaRPr>
          </a:p>
          <a:p>
            <a:pPr algn="l">
              <a:lnSpc>
                <a:spcPct val="100000"/>
              </a:lnSpc>
              <a:spcBef>
                <a:spcPts val="0"/>
              </a:spcBef>
            </a:pPr>
            <a:endParaRPr lang="en-US" sz="800" b="0" dirty="0"/>
          </a:p>
        </p:txBody>
      </p:sp>
      <p:sp>
        <p:nvSpPr>
          <p:cNvPr id="19" name="Rectangle 13"/>
          <p:cNvSpPr>
            <a:spLocks noChangeArrowheads="1"/>
          </p:cNvSpPr>
          <p:nvPr/>
        </p:nvSpPr>
        <p:spPr bwMode="gray">
          <a:xfrm>
            <a:off x="609600" y="3429000"/>
            <a:ext cx="3733800" cy="2667000"/>
          </a:xfrm>
          <a:prstGeom prst="rect">
            <a:avLst/>
          </a:prstGeom>
          <a:solidFill>
            <a:schemeClr val="bg1"/>
          </a:solidFill>
          <a:ln w="12700">
            <a:solidFill>
              <a:schemeClr val="accent2"/>
            </a:solidFill>
            <a:miter lim="800000"/>
            <a:headEnd/>
            <a:tailEnd/>
          </a:ln>
        </p:spPr>
        <p:txBody>
          <a:bodyPr lIns="73152" tIns="73152" rIns="73152" bIns="73152" anchor="t" anchorCtr="1"/>
          <a:lstStyle/>
          <a:p>
            <a:pPr marL="177800" indent="-177800" algn="l">
              <a:lnSpc>
                <a:spcPct val="100000"/>
              </a:lnSpc>
              <a:spcBef>
                <a:spcPct val="50000"/>
              </a:spcBef>
              <a:buFont typeface="Wingdings" pitchFamily="-97" charset="2"/>
              <a:buChar char="§"/>
            </a:pPr>
            <a:r>
              <a:rPr lang="en-US" sz="1600" b="0" dirty="0" smtClean="0"/>
              <a:t>Indirect attack on reverse incentives dilemma</a:t>
            </a:r>
          </a:p>
          <a:p>
            <a:pPr marL="177800" indent="-177800" algn="l">
              <a:lnSpc>
                <a:spcPct val="100000"/>
              </a:lnSpc>
              <a:spcBef>
                <a:spcPct val="50000"/>
              </a:spcBef>
              <a:buFont typeface="Wingdings" pitchFamily="-97" charset="2"/>
              <a:buChar char="§"/>
            </a:pPr>
            <a:endParaRPr lang="en-US" sz="1600" b="0" dirty="0" smtClean="0"/>
          </a:p>
          <a:p>
            <a:pPr marL="177800" indent="-177800" algn="l">
              <a:lnSpc>
                <a:spcPct val="100000"/>
              </a:lnSpc>
              <a:spcBef>
                <a:spcPct val="50000"/>
              </a:spcBef>
              <a:buFont typeface="Wingdings" pitchFamily="-97" charset="2"/>
              <a:buChar char="§"/>
            </a:pPr>
            <a:r>
              <a:rPr lang="en-US" sz="1600" b="0" dirty="0" smtClean="0"/>
              <a:t>Loyalty attached to lawyer, less attached to brand</a:t>
            </a:r>
          </a:p>
        </p:txBody>
      </p:sp>
      <p:sp>
        <p:nvSpPr>
          <p:cNvPr id="20" name="Rectangle 13"/>
          <p:cNvSpPr>
            <a:spLocks noChangeArrowheads="1"/>
          </p:cNvSpPr>
          <p:nvPr/>
        </p:nvSpPr>
        <p:spPr bwMode="gray">
          <a:xfrm>
            <a:off x="4800600" y="3429000"/>
            <a:ext cx="3733800" cy="2667000"/>
          </a:xfrm>
          <a:prstGeom prst="rect">
            <a:avLst/>
          </a:prstGeom>
          <a:solidFill>
            <a:schemeClr val="bg1"/>
          </a:solidFill>
          <a:ln w="12700">
            <a:solidFill>
              <a:schemeClr val="accent2"/>
            </a:solidFill>
            <a:miter lim="800000"/>
            <a:headEnd/>
            <a:tailEnd/>
          </a:ln>
        </p:spPr>
        <p:txBody>
          <a:bodyPr lIns="73152" tIns="73152" rIns="73152" bIns="73152" anchor="t" anchorCtr="1"/>
          <a:lstStyle/>
          <a:p>
            <a:pPr marL="177800" indent="-177800" algn="l">
              <a:lnSpc>
                <a:spcPct val="100000"/>
              </a:lnSpc>
              <a:spcBef>
                <a:spcPct val="50000"/>
              </a:spcBef>
              <a:buFont typeface="Wingdings" pitchFamily="-97" charset="2"/>
              <a:buChar char="§"/>
            </a:pPr>
            <a:r>
              <a:rPr lang="en-US" sz="1600" b="0" dirty="0" smtClean="0"/>
              <a:t>Customer-driven reform integrated into service model</a:t>
            </a:r>
            <a:r>
              <a:rPr lang="en-US" sz="1600" b="0" baseline="30000" dirty="0" smtClean="0"/>
              <a:t>2</a:t>
            </a:r>
          </a:p>
          <a:p>
            <a:pPr marL="177800" indent="-177800" algn="l">
              <a:lnSpc>
                <a:spcPct val="100000"/>
              </a:lnSpc>
              <a:spcBef>
                <a:spcPct val="50000"/>
              </a:spcBef>
              <a:buFont typeface="Wingdings" pitchFamily="-97" charset="2"/>
              <a:buChar char="§"/>
            </a:pPr>
            <a:endParaRPr lang="en-US" sz="1600" b="0" dirty="0" smtClean="0"/>
          </a:p>
          <a:p>
            <a:pPr marL="177800" indent="-177800" algn="l">
              <a:lnSpc>
                <a:spcPct val="100000"/>
              </a:lnSpc>
              <a:spcBef>
                <a:spcPct val="50000"/>
              </a:spcBef>
              <a:buFont typeface="Wingdings" pitchFamily="-97" charset="2"/>
              <a:buChar char="§"/>
            </a:pPr>
            <a:r>
              <a:rPr lang="en-US" sz="1600" b="0" dirty="0" smtClean="0"/>
              <a:t>Solo practitioners can always get work; undermining scale</a:t>
            </a:r>
            <a:r>
              <a:rPr lang="en-US" sz="1600" b="0" baseline="30000" dirty="0" smtClean="0"/>
              <a:t>3</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6"/>
          <p:cNvSpPr>
            <a:spLocks noGrp="1" noChangeArrowheads="1"/>
          </p:cNvSpPr>
          <p:nvPr>
            <p:ph type="title"/>
          </p:nvPr>
        </p:nvSpPr>
        <p:spPr>
          <a:xfrm>
            <a:off x="401638" y="374650"/>
            <a:ext cx="8345487" cy="387350"/>
          </a:xfrm>
        </p:spPr>
        <p:txBody>
          <a:bodyPr/>
          <a:lstStyle/>
          <a:p>
            <a:pPr eaLnBrk="1" hangingPunct="1"/>
            <a:r>
              <a:rPr lang="en-US" sz="2400" smtClean="0"/>
              <a:t>Questions?</a:t>
            </a:r>
          </a:p>
        </p:txBody>
      </p:sp>
      <p:sp>
        <p:nvSpPr>
          <p:cNvPr id="98307" name="Text Box 9"/>
          <p:cNvSpPr txBox="1">
            <a:spLocks noChangeArrowheads="1"/>
          </p:cNvSpPr>
          <p:nvPr/>
        </p:nvSpPr>
        <p:spPr bwMode="gray">
          <a:xfrm>
            <a:off x="1443038" y="1443038"/>
            <a:ext cx="2946400" cy="530225"/>
          </a:xfrm>
          <a:prstGeom prst="rect">
            <a:avLst/>
          </a:prstGeom>
          <a:noFill/>
          <a:ln w="12700">
            <a:noFill/>
            <a:miter lim="800000"/>
            <a:headEnd/>
            <a:tailEnd/>
          </a:ln>
        </p:spPr>
        <p:txBody>
          <a:bodyPr lIns="54000" tIns="54000" rIns="54000" bIns="54000">
            <a:spAutoFit/>
          </a:bodyPr>
          <a:lstStyle/>
          <a:p>
            <a:pPr algn="l">
              <a:lnSpc>
                <a:spcPct val="110000"/>
              </a:lnSpc>
              <a:spcBef>
                <a:spcPct val="10000"/>
              </a:spcBef>
            </a:pPr>
            <a:r>
              <a:rPr lang="en-US" sz="1200"/>
              <a:t>Cedric Allen</a:t>
            </a:r>
          </a:p>
          <a:p>
            <a:pPr algn="l">
              <a:lnSpc>
                <a:spcPct val="110000"/>
              </a:lnSpc>
              <a:spcBef>
                <a:spcPct val="10000"/>
              </a:spcBef>
            </a:pPr>
            <a:r>
              <a:rPr lang="en-US" sz="1200" i="1"/>
              <a:t>Project Partner</a:t>
            </a:r>
          </a:p>
        </p:txBody>
      </p:sp>
      <p:grpSp>
        <p:nvGrpSpPr>
          <p:cNvPr id="98308" name="Group 10"/>
          <p:cNvGrpSpPr>
            <a:grpSpLocks/>
          </p:cNvGrpSpPr>
          <p:nvPr/>
        </p:nvGrpSpPr>
        <p:grpSpPr bwMode="auto">
          <a:xfrm>
            <a:off x="381000" y="990600"/>
            <a:ext cx="8370888" cy="236538"/>
            <a:chOff x="247" y="682"/>
            <a:chExt cx="2528" cy="165"/>
          </a:xfrm>
        </p:grpSpPr>
        <p:sp>
          <p:nvSpPr>
            <p:cNvPr id="98317" name="Line 11"/>
            <p:cNvSpPr>
              <a:spLocks noChangeShapeType="1"/>
            </p:cNvSpPr>
            <p:nvPr/>
          </p:nvSpPr>
          <p:spPr bwMode="gray">
            <a:xfrm>
              <a:off x="247" y="791"/>
              <a:ext cx="2528" cy="0"/>
            </a:xfrm>
            <a:prstGeom prst="line">
              <a:avLst/>
            </a:prstGeom>
            <a:noFill/>
            <a:ln w="12700" cap="rnd">
              <a:solidFill>
                <a:schemeClr val="accent1"/>
              </a:solidFill>
              <a:round/>
              <a:headEnd/>
              <a:tailEnd/>
            </a:ln>
          </p:spPr>
          <p:txBody>
            <a:bodyPr wrap="none" anchor="ctr"/>
            <a:lstStyle/>
            <a:p>
              <a:endParaRPr lang="en-US"/>
            </a:p>
          </p:txBody>
        </p:sp>
        <p:sp>
          <p:nvSpPr>
            <p:cNvPr id="98318" name="Rectangle 12"/>
            <p:cNvSpPr>
              <a:spLocks noChangeArrowheads="1"/>
            </p:cNvSpPr>
            <p:nvPr/>
          </p:nvSpPr>
          <p:spPr bwMode="gray">
            <a:xfrm>
              <a:off x="1161" y="682"/>
              <a:ext cx="720" cy="165"/>
            </a:xfrm>
            <a:prstGeom prst="rect">
              <a:avLst/>
            </a:prstGeom>
            <a:solidFill>
              <a:schemeClr val="bg1"/>
            </a:solidFill>
            <a:ln w="12700" cap="rnd">
              <a:noFill/>
              <a:miter lim="800000"/>
              <a:headEnd/>
              <a:tailEnd/>
            </a:ln>
          </p:spPr>
          <p:txBody>
            <a:bodyPr wrap="none" lIns="72000" tIns="0" rIns="72000" bIns="0" anchor="b" anchorCtr="1">
              <a:spAutoFit/>
            </a:bodyPr>
            <a:lstStyle/>
            <a:p>
              <a:pPr>
                <a:lnSpc>
                  <a:spcPct val="95000"/>
                </a:lnSpc>
              </a:pPr>
              <a:r>
                <a:rPr lang="en-GB" sz="1600"/>
                <a:t>A highly qualified team</a:t>
              </a:r>
            </a:p>
          </p:txBody>
        </p:sp>
      </p:grpSp>
      <p:sp>
        <p:nvSpPr>
          <p:cNvPr id="98309" name="Rectangle 13"/>
          <p:cNvSpPr>
            <a:spLocks noChangeArrowheads="1"/>
          </p:cNvSpPr>
          <p:nvPr/>
        </p:nvSpPr>
        <p:spPr bwMode="gray">
          <a:xfrm>
            <a:off x="392113" y="2674938"/>
            <a:ext cx="4005262" cy="1211262"/>
          </a:xfrm>
          <a:prstGeom prst="rect">
            <a:avLst/>
          </a:prstGeom>
          <a:noFill/>
          <a:ln w="9525">
            <a:noFill/>
            <a:miter lim="800000"/>
            <a:headEnd/>
            <a:tailEnd/>
          </a:ln>
        </p:spPr>
        <p:txBody>
          <a:bodyPr lIns="0" tIns="0" rIns="0" bIns="0"/>
          <a:lstStyle/>
          <a:p>
            <a:pPr algn="l" eaLnBrk="1" hangingPunct="1">
              <a:spcBef>
                <a:spcPct val="80000"/>
              </a:spcBef>
              <a:buClr>
                <a:schemeClr val="tx1"/>
              </a:buClr>
              <a:buSzPct val="80000"/>
              <a:buFont typeface="Wingdings" pitchFamily="-97" charset="2"/>
              <a:buNone/>
            </a:pPr>
            <a:r>
              <a:rPr lang="en-US" sz="1200" b="0"/>
              <a:t>Cedric Allen has the greatest poker-face of all time. He won the 1983 World Series of Poker, despite holding only a Joker, a Get out of Jail Free Monopoly card, a 2 of clubs, 7 of spades and a green #4 card from the game UNO. He was born in 1985.</a:t>
            </a:r>
          </a:p>
        </p:txBody>
      </p:sp>
      <p:sp>
        <p:nvSpPr>
          <p:cNvPr id="98310" name="Rectangle 14"/>
          <p:cNvSpPr>
            <a:spLocks noChangeArrowheads="1"/>
          </p:cNvSpPr>
          <p:nvPr/>
        </p:nvSpPr>
        <p:spPr bwMode="gray">
          <a:xfrm>
            <a:off x="4733925" y="2674938"/>
            <a:ext cx="4005263" cy="1439862"/>
          </a:xfrm>
          <a:prstGeom prst="rect">
            <a:avLst/>
          </a:prstGeom>
          <a:noFill/>
          <a:ln w="9525">
            <a:noFill/>
            <a:miter lim="800000"/>
            <a:headEnd/>
            <a:tailEnd/>
          </a:ln>
        </p:spPr>
        <p:txBody>
          <a:bodyPr lIns="0" tIns="0" rIns="0" bIns="0"/>
          <a:lstStyle/>
          <a:p>
            <a:pPr algn="l" eaLnBrk="1" hangingPunct="1">
              <a:spcBef>
                <a:spcPct val="80000"/>
              </a:spcBef>
              <a:buClr>
                <a:schemeClr val="tx1"/>
              </a:buClr>
              <a:buSzPct val="80000"/>
              <a:buFont typeface="Wingdings" pitchFamily="-97" charset="2"/>
              <a:buNone/>
            </a:pPr>
            <a:r>
              <a:rPr lang="en-US" sz="1200" b="0"/>
              <a:t>Austen Heim sold his soul to the devil for his rugged good looks and unparalleled martial arts ability. Shortly after the transaction was finalized, Austen roundhouse-kicked the devil in the face and took his soul back. The devil, who appreciates irony, couldn't stay mad and admitted he should have seen it coming. They now play poker every second Wednesday of the month. </a:t>
            </a:r>
          </a:p>
        </p:txBody>
      </p:sp>
      <p:sp>
        <p:nvSpPr>
          <p:cNvPr id="98311" name="Text Box 17"/>
          <p:cNvSpPr txBox="1">
            <a:spLocks noChangeArrowheads="1"/>
          </p:cNvSpPr>
          <p:nvPr/>
        </p:nvSpPr>
        <p:spPr bwMode="gray">
          <a:xfrm>
            <a:off x="5784850" y="1443038"/>
            <a:ext cx="2946400" cy="530225"/>
          </a:xfrm>
          <a:prstGeom prst="rect">
            <a:avLst/>
          </a:prstGeom>
          <a:noFill/>
          <a:ln w="12700">
            <a:noFill/>
            <a:miter lim="800000"/>
            <a:headEnd/>
            <a:tailEnd/>
          </a:ln>
        </p:spPr>
        <p:txBody>
          <a:bodyPr lIns="54000" tIns="54000" rIns="54000" bIns="54000">
            <a:spAutoFit/>
          </a:bodyPr>
          <a:lstStyle/>
          <a:p>
            <a:pPr algn="l">
              <a:lnSpc>
                <a:spcPct val="110000"/>
              </a:lnSpc>
              <a:spcBef>
                <a:spcPct val="10000"/>
              </a:spcBef>
            </a:pPr>
            <a:r>
              <a:rPr lang="en-US" sz="1200"/>
              <a:t>Austen Heim</a:t>
            </a:r>
          </a:p>
          <a:p>
            <a:pPr algn="l">
              <a:lnSpc>
                <a:spcPct val="110000"/>
              </a:lnSpc>
              <a:spcBef>
                <a:spcPct val="10000"/>
              </a:spcBef>
            </a:pPr>
            <a:r>
              <a:rPr lang="en-US" sz="1200" i="1"/>
              <a:t>Project Partner</a:t>
            </a:r>
          </a:p>
        </p:txBody>
      </p:sp>
      <p:sp>
        <p:nvSpPr>
          <p:cNvPr id="98312" name="Rectangle 25"/>
          <p:cNvSpPr>
            <a:spLocks noChangeArrowheads="1"/>
          </p:cNvSpPr>
          <p:nvPr/>
        </p:nvSpPr>
        <p:spPr bwMode="gray">
          <a:xfrm>
            <a:off x="2590800" y="5264150"/>
            <a:ext cx="4419600" cy="1289050"/>
          </a:xfrm>
          <a:prstGeom prst="rect">
            <a:avLst/>
          </a:prstGeom>
          <a:noFill/>
          <a:ln w="9525">
            <a:noFill/>
            <a:miter lim="800000"/>
            <a:headEnd/>
            <a:tailEnd/>
          </a:ln>
        </p:spPr>
        <p:txBody>
          <a:bodyPr lIns="0" tIns="0" rIns="0" bIns="0"/>
          <a:lstStyle/>
          <a:p>
            <a:pPr algn="l" eaLnBrk="1" hangingPunct="1">
              <a:spcBef>
                <a:spcPct val="80000"/>
              </a:spcBef>
              <a:buClr>
                <a:schemeClr val="tx1"/>
              </a:buClr>
              <a:buSzPct val="80000"/>
              <a:buFont typeface="Wingdings" pitchFamily="-97" charset="2"/>
              <a:buNone/>
            </a:pPr>
            <a:r>
              <a:rPr lang="en-US" sz="1200" b="0"/>
              <a:t>Adam Dell is kind of a big deal, people know him. I mean the guy has a Wikipedia page. Which says he conceived and wrote the story for a documentary film. Rumor has it he can win at Connect Four in only three moves. Adam also invented Kentucky Fried Chicken's famous secret recipe. He has not slept more than four hours in a night since he was seven.</a:t>
            </a:r>
          </a:p>
        </p:txBody>
      </p:sp>
      <p:sp>
        <p:nvSpPr>
          <p:cNvPr id="98313" name="Text Box 28"/>
          <p:cNvSpPr txBox="1">
            <a:spLocks noChangeArrowheads="1"/>
          </p:cNvSpPr>
          <p:nvPr/>
        </p:nvSpPr>
        <p:spPr bwMode="gray">
          <a:xfrm>
            <a:off x="3641725" y="4121150"/>
            <a:ext cx="2946400" cy="530225"/>
          </a:xfrm>
          <a:prstGeom prst="rect">
            <a:avLst/>
          </a:prstGeom>
          <a:noFill/>
          <a:ln w="12700">
            <a:noFill/>
            <a:miter lim="800000"/>
            <a:headEnd/>
            <a:tailEnd/>
          </a:ln>
        </p:spPr>
        <p:txBody>
          <a:bodyPr lIns="54000" tIns="54000" rIns="54000" bIns="54000">
            <a:spAutoFit/>
          </a:bodyPr>
          <a:lstStyle/>
          <a:p>
            <a:pPr algn="l">
              <a:lnSpc>
                <a:spcPct val="110000"/>
              </a:lnSpc>
              <a:spcBef>
                <a:spcPct val="10000"/>
              </a:spcBef>
            </a:pPr>
            <a:r>
              <a:rPr lang="en-US" sz="1200"/>
              <a:t>Adam Dell</a:t>
            </a:r>
          </a:p>
          <a:p>
            <a:pPr algn="l">
              <a:lnSpc>
                <a:spcPct val="110000"/>
              </a:lnSpc>
              <a:spcBef>
                <a:spcPct val="10000"/>
              </a:spcBef>
            </a:pPr>
            <a:r>
              <a:rPr lang="en-US" sz="1200" i="1"/>
              <a:t>Faculty Advisor</a:t>
            </a:r>
          </a:p>
        </p:txBody>
      </p:sp>
      <p:pic>
        <p:nvPicPr>
          <p:cNvPr id="98314" name="Picture 29" descr="Adam Dell.tiff"/>
          <p:cNvPicPr>
            <a:picLocks noChangeAspect="1"/>
          </p:cNvPicPr>
          <p:nvPr/>
        </p:nvPicPr>
        <p:blipFill>
          <a:blip r:embed="rId3"/>
          <a:srcRect/>
          <a:stretch>
            <a:fillRect/>
          </a:stretch>
        </p:blipFill>
        <p:spPr bwMode="auto">
          <a:xfrm>
            <a:off x="2590800" y="4044950"/>
            <a:ext cx="914400" cy="1143000"/>
          </a:xfrm>
          <a:prstGeom prst="rect">
            <a:avLst/>
          </a:prstGeom>
          <a:noFill/>
          <a:ln w="9525">
            <a:solidFill>
              <a:schemeClr val="tx2"/>
            </a:solidFill>
            <a:miter lim="800000"/>
            <a:headEnd/>
            <a:tailEnd/>
          </a:ln>
        </p:spPr>
      </p:pic>
      <p:pic>
        <p:nvPicPr>
          <p:cNvPr id="98315" name="Picture 31" descr="Cedric Regular.tiff"/>
          <p:cNvPicPr>
            <a:picLocks noChangeAspect="1"/>
          </p:cNvPicPr>
          <p:nvPr/>
        </p:nvPicPr>
        <p:blipFill>
          <a:blip r:embed="rId4"/>
          <a:srcRect/>
          <a:stretch>
            <a:fillRect/>
          </a:stretch>
        </p:blipFill>
        <p:spPr bwMode="auto">
          <a:xfrm>
            <a:off x="381000" y="1447800"/>
            <a:ext cx="990600" cy="1143000"/>
          </a:xfrm>
          <a:prstGeom prst="rect">
            <a:avLst/>
          </a:prstGeom>
          <a:noFill/>
          <a:ln w="9525">
            <a:solidFill>
              <a:schemeClr val="tx2"/>
            </a:solidFill>
            <a:miter lim="800000"/>
            <a:headEnd/>
            <a:tailEnd/>
          </a:ln>
        </p:spPr>
      </p:pic>
      <p:pic>
        <p:nvPicPr>
          <p:cNvPr id="98316" name="Picture 32" descr="DSC00032_2.JPG"/>
          <p:cNvPicPr>
            <a:picLocks noChangeAspect="1"/>
          </p:cNvPicPr>
          <p:nvPr/>
        </p:nvPicPr>
        <p:blipFill>
          <a:blip r:embed="rId5"/>
          <a:srcRect t="5949" b="24397"/>
          <a:stretch>
            <a:fillRect/>
          </a:stretch>
        </p:blipFill>
        <p:spPr bwMode="auto">
          <a:xfrm>
            <a:off x="4724400" y="1447800"/>
            <a:ext cx="950913" cy="1135063"/>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Line 2"/>
          <p:cNvSpPr>
            <a:spLocks noChangeShapeType="1"/>
          </p:cNvSpPr>
          <p:nvPr/>
        </p:nvSpPr>
        <p:spPr bwMode="gray">
          <a:xfrm>
            <a:off x="1047750" y="3429000"/>
            <a:ext cx="7048500" cy="0"/>
          </a:xfrm>
          <a:prstGeom prst="line">
            <a:avLst/>
          </a:prstGeom>
          <a:noFill/>
          <a:ln w="12700" cap="rnd">
            <a:solidFill>
              <a:schemeClr val="accent1"/>
            </a:solidFill>
            <a:round/>
            <a:headEnd/>
            <a:tailEnd/>
          </a:ln>
        </p:spPr>
        <p:txBody>
          <a:bodyPr wrap="none" anchor="ctr"/>
          <a:lstStyle/>
          <a:p>
            <a:endParaRPr lang="en-US"/>
          </a:p>
        </p:txBody>
      </p:sp>
      <p:sp>
        <p:nvSpPr>
          <p:cNvPr id="63491" name="Rectangle 3"/>
          <p:cNvSpPr>
            <a:spLocks noChangeArrowheads="1"/>
          </p:cNvSpPr>
          <p:nvPr/>
        </p:nvSpPr>
        <p:spPr bwMode="gray">
          <a:xfrm>
            <a:off x="2571750" y="3200400"/>
            <a:ext cx="4057650" cy="400050"/>
          </a:xfrm>
          <a:prstGeom prst="rect">
            <a:avLst/>
          </a:prstGeom>
          <a:solidFill>
            <a:schemeClr val="bg1"/>
          </a:solidFill>
          <a:ln w="12700" cap="rnd">
            <a:noFill/>
            <a:miter lim="800000"/>
            <a:headEnd/>
            <a:tailEnd/>
          </a:ln>
        </p:spPr>
        <p:txBody>
          <a:bodyPr wrap="none" lIns="137160" tIns="0" rIns="137160" bIns="0" anchor="ctr" anchorCtr="1">
            <a:spAutoFit/>
          </a:bodyPr>
          <a:lstStyle/>
          <a:p>
            <a:pPr eaLnBrk="1" hangingPunct="1">
              <a:lnSpc>
                <a:spcPct val="110000"/>
              </a:lnSpc>
              <a:spcBef>
                <a:spcPct val="80000"/>
              </a:spcBef>
              <a:buClr>
                <a:schemeClr val="tx1"/>
              </a:buClr>
              <a:buSzPct val="80000"/>
              <a:buFont typeface="Wingdings" pitchFamily="-97" charset="2"/>
              <a:buNone/>
            </a:pPr>
            <a:r>
              <a:rPr lang="en-US" sz="2400"/>
              <a:t>Overview of the Problems</a:t>
            </a:r>
            <a:endParaRPr lang="en-GB" sz="2400" b="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81000" y="439738"/>
            <a:ext cx="8345488" cy="290512"/>
          </a:xfrm>
        </p:spPr>
        <p:txBody>
          <a:bodyPr/>
          <a:lstStyle/>
          <a:p>
            <a:r>
              <a:rPr lang="en-US" sz="1800" smtClean="0"/>
              <a:t>Many of the costs associated with big law firms are increasing …</a:t>
            </a:r>
          </a:p>
        </p:txBody>
      </p:sp>
      <p:sp>
        <p:nvSpPr>
          <p:cNvPr id="32" name="Freeform 11"/>
          <p:cNvSpPr>
            <a:spLocks/>
          </p:cNvSpPr>
          <p:nvPr/>
        </p:nvSpPr>
        <p:spPr bwMode="auto">
          <a:xfrm flipV="1">
            <a:off x="3741738" y="3751263"/>
            <a:ext cx="1657350" cy="1571625"/>
          </a:xfrm>
          <a:custGeom>
            <a:avLst/>
            <a:gdLst>
              <a:gd name="T0" fmla="*/ 36 w 1044"/>
              <a:gd name="T1" fmla="*/ 0 h 1044"/>
              <a:gd name="T2" fmla="*/ 90 w 1044"/>
              <a:gd name="T3" fmla="*/ 0 h 1044"/>
              <a:gd name="T4" fmla="*/ 144 w 1044"/>
              <a:gd name="T5" fmla="*/ 6 h 1044"/>
              <a:gd name="T6" fmla="*/ 198 w 1044"/>
              <a:gd name="T7" fmla="*/ 18 h 1044"/>
              <a:gd name="T8" fmla="*/ 252 w 1044"/>
              <a:gd name="T9" fmla="*/ 30 h 1044"/>
              <a:gd name="T10" fmla="*/ 306 w 1044"/>
              <a:gd name="T11" fmla="*/ 42 h 1044"/>
              <a:gd name="T12" fmla="*/ 354 w 1044"/>
              <a:gd name="T13" fmla="*/ 60 h 1044"/>
              <a:gd name="T14" fmla="*/ 408 w 1044"/>
              <a:gd name="T15" fmla="*/ 84 h 1044"/>
              <a:gd name="T16" fmla="*/ 456 w 1044"/>
              <a:gd name="T17" fmla="*/ 102 h 1044"/>
              <a:gd name="T18" fmla="*/ 504 w 1044"/>
              <a:gd name="T19" fmla="*/ 132 h 1044"/>
              <a:gd name="T20" fmla="*/ 552 w 1044"/>
              <a:gd name="T21" fmla="*/ 156 h 1044"/>
              <a:gd name="T22" fmla="*/ 600 w 1044"/>
              <a:gd name="T23" fmla="*/ 186 h 1044"/>
              <a:gd name="T24" fmla="*/ 642 w 1044"/>
              <a:gd name="T25" fmla="*/ 222 h 1044"/>
              <a:gd name="T26" fmla="*/ 684 w 1044"/>
              <a:gd name="T27" fmla="*/ 258 h 1044"/>
              <a:gd name="T28" fmla="*/ 726 w 1044"/>
              <a:gd name="T29" fmla="*/ 294 h 1044"/>
              <a:gd name="T30" fmla="*/ 762 w 1044"/>
              <a:gd name="T31" fmla="*/ 330 h 1044"/>
              <a:gd name="T32" fmla="*/ 798 w 1044"/>
              <a:gd name="T33" fmla="*/ 372 h 1044"/>
              <a:gd name="T34" fmla="*/ 834 w 1044"/>
              <a:gd name="T35" fmla="*/ 414 h 1044"/>
              <a:gd name="T36" fmla="*/ 864 w 1044"/>
              <a:gd name="T37" fmla="*/ 462 h 1044"/>
              <a:gd name="T38" fmla="*/ 894 w 1044"/>
              <a:gd name="T39" fmla="*/ 504 h 1044"/>
              <a:gd name="T40" fmla="*/ 918 w 1044"/>
              <a:gd name="T41" fmla="*/ 552 h 1044"/>
              <a:gd name="T42" fmla="*/ 942 w 1044"/>
              <a:gd name="T43" fmla="*/ 606 h 1044"/>
              <a:gd name="T44" fmla="*/ 966 w 1044"/>
              <a:gd name="T45" fmla="*/ 654 h 1044"/>
              <a:gd name="T46" fmla="*/ 984 w 1044"/>
              <a:gd name="T47" fmla="*/ 702 h 1044"/>
              <a:gd name="T48" fmla="*/ 1002 w 1044"/>
              <a:gd name="T49" fmla="*/ 756 h 1044"/>
              <a:gd name="T50" fmla="*/ 1014 w 1044"/>
              <a:gd name="T51" fmla="*/ 810 h 1044"/>
              <a:gd name="T52" fmla="*/ 1026 w 1044"/>
              <a:gd name="T53" fmla="*/ 864 h 1044"/>
              <a:gd name="T54" fmla="*/ 1032 w 1044"/>
              <a:gd name="T55" fmla="*/ 918 h 1044"/>
              <a:gd name="T56" fmla="*/ 1038 w 1044"/>
              <a:gd name="T57" fmla="*/ 972 h 1044"/>
              <a:gd name="T58" fmla="*/ 1044 w 1044"/>
              <a:gd name="T59" fmla="*/ 1026 h 1044"/>
              <a:gd name="T60" fmla="*/ 522 w 1044"/>
              <a:gd name="T61" fmla="*/ 1038 h 1044"/>
              <a:gd name="T62" fmla="*/ 522 w 1044"/>
              <a:gd name="T63" fmla="*/ 1008 h 1044"/>
              <a:gd name="T64" fmla="*/ 516 w 1044"/>
              <a:gd name="T65" fmla="*/ 984 h 1044"/>
              <a:gd name="T66" fmla="*/ 510 w 1044"/>
              <a:gd name="T67" fmla="*/ 954 h 1044"/>
              <a:gd name="T68" fmla="*/ 510 w 1044"/>
              <a:gd name="T69" fmla="*/ 930 h 1044"/>
              <a:gd name="T70" fmla="*/ 498 w 1044"/>
              <a:gd name="T71" fmla="*/ 900 h 1044"/>
              <a:gd name="T72" fmla="*/ 492 w 1044"/>
              <a:gd name="T73" fmla="*/ 876 h 1044"/>
              <a:gd name="T74" fmla="*/ 480 w 1044"/>
              <a:gd name="T75" fmla="*/ 846 h 1044"/>
              <a:gd name="T76" fmla="*/ 474 w 1044"/>
              <a:gd name="T77" fmla="*/ 822 h 1044"/>
              <a:gd name="T78" fmla="*/ 462 w 1044"/>
              <a:gd name="T79" fmla="*/ 798 h 1044"/>
              <a:gd name="T80" fmla="*/ 444 w 1044"/>
              <a:gd name="T81" fmla="*/ 774 h 1044"/>
              <a:gd name="T82" fmla="*/ 432 w 1044"/>
              <a:gd name="T83" fmla="*/ 750 h 1044"/>
              <a:gd name="T84" fmla="*/ 414 w 1044"/>
              <a:gd name="T85" fmla="*/ 732 h 1044"/>
              <a:gd name="T86" fmla="*/ 396 w 1044"/>
              <a:gd name="T87" fmla="*/ 708 h 1044"/>
              <a:gd name="T88" fmla="*/ 378 w 1044"/>
              <a:gd name="T89" fmla="*/ 690 h 1044"/>
              <a:gd name="T90" fmla="*/ 360 w 1044"/>
              <a:gd name="T91" fmla="*/ 666 h 1044"/>
              <a:gd name="T92" fmla="*/ 342 w 1044"/>
              <a:gd name="T93" fmla="*/ 648 h 1044"/>
              <a:gd name="T94" fmla="*/ 318 w 1044"/>
              <a:gd name="T95" fmla="*/ 630 h 1044"/>
              <a:gd name="T96" fmla="*/ 300 w 1044"/>
              <a:gd name="T97" fmla="*/ 618 h 1044"/>
              <a:gd name="T98" fmla="*/ 276 w 1044"/>
              <a:gd name="T99" fmla="*/ 600 h 1044"/>
              <a:gd name="T100" fmla="*/ 252 w 1044"/>
              <a:gd name="T101" fmla="*/ 588 h 1044"/>
              <a:gd name="T102" fmla="*/ 228 w 1044"/>
              <a:gd name="T103" fmla="*/ 576 h 1044"/>
              <a:gd name="T104" fmla="*/ 204 w 1044"/>
              <a:gd name="T105" fmla="*/ 564 h 1044"/>
              <a:gd name="T106" fmla="*/ 180 w 1044"/>
              <a:gd name="T107" fmla="*/ 552 h 1044"/>
              <a:gd name="T108" fmla="*/ 150 w 1044"/>
              <a:gd name="T109" fmla="*/ 546 h 1044"/>
              <a:gd name="T110" fmla="*/ 126 w 1044"/>
              <a:gd name="T111" fmla="*/ 534 h 1044"/>
              <a:gd name="T112" fmla="*/ 96 w 1044"/>
              <a:gd name="T113" fmla="*/ 528 h 1044"/>
              <a:gd name="T114" fmla="*/ 72 w 1044"/>
              <a:gd name="T115" fmla="*/ 528 h 1044"/>
              <a:gd name="T116" fmla="*/ 42 w 1044"/>
              <a:gd name="T117" fmla="*/ 522 h 1044"/>
              <a:gd name="T118" fmla="*/ 18 w 1044"/>
              <a:gd name="T119" fmla="*/ 522 h 1044"/>
              <a:gd name="T120" fmla="*/ 0 w 1044"/>
              <a:gd name="T121" fmla="*/ 0 h 10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44"/>
              <a:gd name="T184" fmla="*/ 0 h 1044"/>
              <a:gd name="T185" fmla="*/ 1044 w 1044"/>
              <a:gd name="T186" fmla="*/ 1044 h 10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44" h="1044">
                <a:moveTo>
                  <a:pt x="0" y="0"/>
                </a:moveTo>
                <a:lnTo>
                  <a:pt x="18" y="0"/>
                </a:lnTo>
                <a:lnTo>
                  <a:pt x="36" y="0"/>
                </a:lnTo>
                <a:lnTo>
                  <a:pt x="54" y="0"/>
                </a:lnTo>
                <a:lnTo>
                  <a:pt x="72" y="0"/>
                </a:lnTo>
                <a:lnTo>
                  <a:pt x="90" y="0"/>
                </a:lnTo>
                <a:lnTo>
                  <a:pt x="108" y="6"/>
                </a:lnTo>
                <a:lnTo>
                  <a:pt x="126" y="6"/>
                </a:lnTo>
                <a:lnTo>
                  <a:pt x="144" y="6"/>
                </a:lnTo>
                <a:lnTo>
                  <a:pt x="162" y="12"/>
                </a:lnTo>
                <a:lnTo>
                  <a:pt x="180" y="12"/>
                </a:lnTo>
                <a:lnTo>
                  <a:pt x="198" y="18"/>
                </a:lnTo>
                <a:lnTo>
                  <a:pt x="216" y="24"/>
                </a:lnTo>
                <a:lnTo>
                  <a:pt x="234" y="24"/>
                </a:lnTo>
                <a:lnTo>
                  <a:pt x="252" y="30"/>
                </a:lnTo>
                <a:lnTo>
                  <a:pt x="270" y="36"/>
                </a:lnTo>
                <a:lnTo>
                  <a:pt x="288" y="42"/>
                </a:lnTo>
                <a:lnTo>
                  <a:pt x="306" y="42"/>
                </a:lnTo>
                <a:lnTo>
                  <a:pt x="324" y="48"/>
                </a:lnTo>
                <a:lnTo>
                  <a:pt x="336" y="54"/>
                </a:lnTo>
                <a:lnTo>
                  <a:pt x="354" y="60"/>
                </a:lnTo>
                <a:lnTo>
                  <a:pt x="372" y="66"/>
                </a:lnTo>
                <a:lnTo>
                  <a:pt x="390" y="72"/>
                </a:lnTo>
                <a:lnTo>
                  <a:pt x="408" y="84"/>
                </a:lnTo>
                <a:lnTo>
                  <a:pt x="426" y="90"/>
                </a:lnTo>
                <a:lnTo>
                  <a:pt x="438" y="96"/>
                </a:lnTo>
                <a:lnTo>
                  <a:pt x="456" y="102"/>
                </a:lnTo>
                <a:lnTo>
                  <a:pt x="474" y="114"/>
                </a:lnTo>
                <a:lnTo>
                  <a:pt x="486" y="120"/>
                </a:lnTo>
                <a:lnTo>
                  <a:pt x="504" y="132"/>
                </a:lnTo>
                <a:lnTo>
                  <a:pt x="522" y="138"/>
                </a:lnTo>
                <a:lnTo>
                  <a:pt x="534" y="150"/>
                </a:lnTo>
                <a:lnTo>
                  <a:pt x="552" y="156"/>
                </a:lnTo>
                <a:lnTo>
                  <a:pt x="570" y="168"/>
                </a:lnTo>
                <a:lnTo>
                  <a:pt x="582" y="180"/>
                </a:lnTo>
                <a:lnTo>
                  <a:pt x="600" y="186"/>
                </a:lnTo>
                <a:lnTo>
                  <a:pt x="612" y="198"/>
                </a:lnTo>
                <a:lnTo>
                  <a:pt x="624" y="210"/>
                </a:lnTo>
                <a:lnTo>
                  <a:pt x="642" y="222"/>
                </a:lnTo>
                <a:lnTo>
                  <a:pt x="654" y="234"/>
                </a:lnTo>
                <a:lnTo>
                  <a:pt x="672" y="246"/>
                </a:lnTo>
                <a:lnTo>
                  <a:pt x="684" y="258"/>
                </a:lnTo>
                <a:lnTo>
                  <a:pt x="696" y="270"/>
                </a:lnTo>
                <a:lnTo>
                  <a:pt x="708" y="282"/>
                </a:lnTo>
                <a:lnTo>
                  <a:pt x="726" y="294"/>
                </a:lnTo>
                <a:lnTo>
                  <a:pt x="738" y="306"/>
                </a:lnTo>
                <a:lnTo>
                  <a:pt x="750" y="318"/>
                </a:lnTo>
                <a:lnTo>
                  <a:pt x="762" y="330"/>
                </a:lnTo>
                <a:lnTo>
                  <a:pt x="774" y="342"/>
                </a:lnTo>
                <a:lnTo>
                  <a:pt x="786" y="360"/>
                </a:lnTo>
                <a:lnTo>
                  <a:pt x="798" y="372"/>
                </a:lnTo>
                <a:lnTo>
                  <a:pt x="810" y="384"/>
                </a:lnTo>
                <a:lnTo>
                  <a:pt x="822" y="402"/>
                </a:lnTo>
                <a:lnTo>
                  <a:pt x="834" y="414"/>
                </a:lnTo>
                <a:lnTo>
                  <a:pt x="846" y="432"/>
                </a:lnTo>
                <a:lnTo>
                  <a:pt x="852" y="444"/>
                </a:lnTo>
                <a:lnTo>
                  <a:pt x="864" y="462"/>
                </a:lnTo>
                <a:lnTo>
                  <a:pt x="876" y="474"/>
                </a:lnTo>
                <a:lnTo>
                  <a:pt x="882" y="492"/>
                </a:lnTo>
                <a:lnTo>
                  <a:pt x="894" y="504"/>
                </a:lnTo>
                <a:lnTo>
                  <a:pt x="900" y="522"/>
                </a:lnTo>
                <a:lnTo>
                  <a:pt x="912" y="540"/>
                </a:lnTo>
                <a:lnTo>
                  <a:pt x="918" y="552"/>
                </a:lnTo>
                <a:lnTo>
                  <a:pt x="930" y="570"/>
                </a:lnTo>
                <a:lnTo>
                  <a:pt x="936" y="588"/>
                </a:lnTo>
                <a:lnTo>
                  <a:pt x="942" y="606"/>
                </a:lnTo>
                <a:lnTo>
                  <a:pt x="954" y="618"/>
                </a:lnTo>
                <a:lnTo>
                  <a:pt x="960" y="636"/>
                </a:lnTo>
                <a:lnTo>
                  <a:pt x="966" y="654"/>
                </a:lnTo>
                <a:lnTo>
                  <a:pt x="972" y="672"/>
                </a:lnTo>
                <a:lnTo>
                  <a:pt x="978" y="690"/>
                </a:lnTo>
                <a:lnTo>
                  <a:pt x="984" y="702"/>
                </a:lnTo>
                <a:lnTo>
                  <a:pt x="990" y="720"/>
                </a:lnTo>
                <a:lnTo>
                  <a:pt x="996" y="738"/>
                </a:lnTo>
                <a:lnTo>
                  <a:pt x="1002" y="756"/>
                </a:lnTo>
                <a:lnTo>
                  <a:pt x="1008" y="774"/>
                </a:lnTo>
                <a:lnTo>
                  <a:pt x="1014" y="792"/>
                </a:lnTo>
                <a:lnTo>
                  <a:pt x="1014" y="810"/>
                </a:lnTo>
                <a:lnTo>
                  <a:pt x="1020" y="828"/>
                </a:lnTo>
                <a:lnTo>
                  <a:pt x="1026" y="846"/>
                </a:lnTo>
                <a:lnTo>
                  <a:pt x="1026" y="864"/>
                </a:lnTo>
                <a:lnTo>
                  <a:pt x="1032" y="882"/>
                </a:lnTo>
                <a:lnTo>
                  <a:pt x="1032" y="900"/>
                </a:lnTo>
                <a:lnTo>
                  <a:pt x="1032" y="918"/>
                </a:lnTo>
                <a:lnTo>
                  <a:pt x="1038" y="936"/>
                </a:lnTo>
                <a:lnTo>
                  <a:pt x="1038" y="954"/>
                </a:lnTo>
                <a:lnTo>
                  <a:pt x="1038" y="972"/>
                </a:lnTo>
                <a:lnTo>
                  <a:pt x="1044" y="990"/>
                </a:lnTo>
                <a:lnTo>
                  <a:pt x="1044" y="1008"/>
                </a:lnTo>
                <a:lnTo>
                  <a:pt x="1044" y="1026"/>
                </a:lnTo>
                <a:lnTo>
                  <a:pt x="1044" y="1044"/>
                </a:lnTo>
                <a:lnTo>
                  <a:pt x="522" y="1044"/>
                </a:lnTo>
                <a:lnTo>
                  <a:pt x="522" y="1038"/>
                </a:lnTo>
                <a:lnTo>
                  <a:pt x="522" y="1026"/>
                </a:lnTo>
                <a:lnTo>
                  <a:pt x="522" y="1020"/>
                </a:lnTo>
                <a:lnTo>
                  <a:pt x="522" y="1008"/>
                </a:lnTo>
                <a:lnTo>
                  <a:pt x="516" y="1002"/>
                </a:lnTo>
                <a:lnTo>
                  <a:pt x="516" y="990"/>
                </a:lnTo>
                <a:lnTo>
                  <a:pt x="516" y="984"/>
                </a:lnTo>
                <a:lnTo>
                  <a:pt x="516" y="972"/>
                </a:lnTo>
                <a:lnTo>
                  <a:pt x="516" y="966"/>
                </a:lnTo>
                <a:lnTo>
                  <a:pt x="510" y="954"/>
                </a:lnTo>
                <a:lnTo>
                  <a:pt x="510" y="948"/>
                </a:lnTo>
                <a:lnTo>
                  <a:pt x="510" y="936"/>
                </a:lnTo>
                <a:lnTo>
                  <a:pt x="510" y="930"/>
                </a:lnTo>
                <a:lnTo>
                  <a:pt x="504" y="918"/>
                </a:lnTo>
                <a:lnTo>
                  <a:pt x="504" y="912"/>
                </a:lnTo>
                <a:lnTo>
                  <a:pt x="498" y="900"/>
                </a:lnTo>
                <a:lnTo>
                  <a:pt x="498" y="894"/>
                </a:lnTo>
                <a:lnTo>
                  <a:pt x="492" y="882"/>
                </a:lnTo>
                <a:lnTo>
                  <a:pt x="492" y="876"/>
                </a:lnTo>
                <a:lnTo>
                  <a:pt x="492" y="864"/>
                </a:lnTo>
                <a:lnTo>
                  <a:pt x="486" y="858"/>
                </a:lnTo>
                <a:lnTo>
                  <a:pt x="480" y="846"/>
                </a:lnTo>
                <a:lnTo>
                  <a:pt x="480" y="840"/>
                </a:lnTo>
                <a:lnTo>
                  <a:pt x="474" y="834"/>
                </a:lnTo>
                <a:lnTo>
                  <a:pt x="474" y="822"/>
                </a:lnTo>
                <a:lnTo>
                  <a:pt x="468" y="816"/>
                </a:lnTo>
                <a:lnTo>
                  <a:pt x="462" y="810"/>
                </a:lnTo>
                <a:lnTo>
                  <a:pt x="462" y="798"/>
                </a:lnTo>
                <a:lnTo>
                  <a:pt x="456" y="792"/>
                </a:lnTo>
                <a:lnTo>
                  <a:pt x="450" y="780"/>
                </a:lnTo>
                <a:lnTo>
                  <a:pt x="444" y="774"/>
                </a:lnTo>
                <a:lnTo>
                  <a:pt x="444" y="768"/>
                </a:lnTo>
                <a:lnTo>
                  <a:pt x="438" y="762"/>
                </a:lnTo>
                <a:lnTo>
                  <a:pt x="432" y="750"/>
                </a:lnTo>
                <a:lnTo>
                  <a:pt x="426" y="744"/>
                </a:lnTo>
                <a:lnTo>
                  <a:pt x="420" y="738"/>
                </a:lnTo>
                <a:lnTo>
                  <a:pt x="414" y="732"/>
                </a:lnTo>
                <a:lnTo>
                  <a:pt x="408" y="720"/>
                </a:lnTo>
                <a:lnTo>
                  <a:pt x="402" y="714"/>
                </a:lnTo>
                <a:lnTo>
                  <a:pt x="396" y="708"/>
                </a:lnTo>
                <a:lnTo>
                  <a:pt x="390" y="702"/>
                </a:lnTo>
                <a:lnTo>
                  <a:pt x="384" y="696"/>
                </a:lnTo>
                <a:lnTo>
                  <a:pt x="378" y="690"/>
                </a:lnTo>
                <a:lnTo>
                  <a:pt x="372" y="678"/>
                </a:lnTo>
                <a:lnTo>
                  <a:pt x="366" y="672"/>
                </a:lnTo>
                <a:lnTo>
                  <a:pt x="360" y="666"/>
                </a:lnTo>
                <a:lnTo>
                  <a:pt x="354" y="660"/>
                </a:lnTo>
                <a:lnTo>
                  <a:pt x="348" y="654"/>
                </a:lnTo>
                <a:lnTo>
                  <a:pt x="342" y="648"/>
                </a:lnTo>
                <a:lnTo>
                  <a:pt x="336" y="642"/>
                </a:lnTo>
                <a:lnTo>
                  <a:pt x="330" y="636"/>
                </a:lnTo>
                <a:lnTo>
                  <a:pt x="318" y="630"/>
                </a:lnTo>
                <a:lnTo>
                  <a:pt x="312" y="624"/>
                </a:lnTo>
                <a:lnTo>
                  <a:pt x="306" y="618"/>
                </a:lnTo>
                <a:lnTo>
                  <a:pt x="300" y="618"/>
                </a:lnTo>
                <a:lnTo>
                  <a:pt x="288" y="612"/>
                </a:lnTo>
                <a:lnTo>
                  <a:pt x="282" y="606"/>
                </a:lnTo>
                <a:lnTo>
                  <a:pt x="276" y="600"/>
                </a:lnTo>
                <a:lnTo>
                  <a:pt x="270" y="594"/>
                </a:lnTo>
                <a:lnTo>
                  <a:pt x="258" y="588"/>
                </a:lnTo>
                <a:lnTo>
                  <a:pt x="252" y="588"/>
                </a:lnTo>
                <a:lnTo>
                  <a:pt x="246" y="582"/>
                </a:lnTo>
                <a:lnTo>
                  <a:pt x="234" y="576"/>
                </a:lnTo>
                <a:lnTo>
                  <a:pt x="228" y="576"/>
                </a:lnTo>
                <a:lnTo>
                  <a:pt x="222" y="570"/>
                </a:lnTo>
                <a:lnTo>
                  <a:pt x="210" y="564"/>
                </a:lnTo>
                <a:lnTo>
                  <a:pt x="204" y="564"/>
                </a:lnTo>
                <a:lnTo>
                  <a:pt x="192" y="558"/>
                </a:lnTo>
                <a:lnTo>
                  <a:pt x="186" y="558"/>
                </a:lnTo>
                <a:lnTo>
                  <a:pt x="180" y="552"/>
                </a:lnTo>
                <a:lnTo>
                  <a:pt x="168" y="552"/>
                </a:lnTo>
                <a:lnTo>
                  <a:pt x="162" y="546"/>
                </a:lnTo>
                <a:lnTo>
                  <a:pt x="150" y="546"/>
                </a:lnTo>
                <a:lnTo>
                  <a:pt x="144" y="540"/>
                </a:lnTo>
                <a:lnTo>
                  <a:pt x="132" y="540"/>
                </a:lnTo>
                <a:lnTo>
                  <a:pt x="126" y="534"/>
                </a:lnTo>
                <a:lnTo>
                  <a:pt x="114" y="534"/>
                </a:lnTo>
                <a:lnTo>
                  <a:pt x="108" y="534"/>
                </a:lnTo>
                <a:lnTo>
                  <a:pt x="96" y="528"/>
                </a:lnTo>
                <a:lnTo>
                  <a:pt x="90" y="528"/>
                </a:lnTo>
                <a:lnTo>
                  <a:pt x="78" y="528"/>
                </a:lnTo>
                <a:lnTo>
                  <a:pt x="72" y="528"/>
                </a:lnTo>
                <a:lnTo>
                  <a:pt x="60" y="522"/>
                </a:lnTo>
                <a:lnTo>
                  <a:pt x="54" y="522"/>
                </a:lnTo>
                <a:lnTo>
                  <a:pt x="42" y="522"/>
                </a:lnTo>
                <a:lnTo>
                  <a:pt x="36" y="522"/>
                </a:lnTo>
                <a:lnTo>
                  <a:pt x="24" y="522"/>
                </a:lnTo>
                <a:lnTo>
                  <a:pt x="18" y="522"/>
                </a:lnTo>
                <a:lnTo>
                  <a:pt x="6" y="522"/>
                </a:lnTo>
                <a:lnTo>
                  <a:pt x="0" y="522"/>
                </a:lnTo>
                <a:lnTo>
                  <a:pt x="0" y="0"/>
                </a:lnTo>
                <a:close/>
              </a:path>
            </a:pathLst>
          </a:custGeom>
          <a:solidFill>
            <a:srgbClr val="B3C2E0"/>
          </a:solidFill>
          <a:ln w="6350">
            <a:solidFill>
              <a:srgbClr val="D9D9D9"/>
            </a:solidFill>
            <a:round/>
            <a:headEnd/>
            <a:tailEnd/>
          </a:ln>
          <a:effectLst>
            <a:outerShdw dist="17961" dir="2700000" algn="ctr" rotWithShape="0">
              <a:srgbClr val="808080"/>
            </a:outerShdw>
          </a:effectLst>
        </p:spPr>
        <p:txBody>
          <a:bodyPr tIns="91440" bIns="91440" anchor="ctr"/>
          <a:lstStyle/>
          <a:p>
            <a:endParaRPr lang="en-US">
              <a:latin typeface="Verdana" pitchFamily="-97" charset="0"/>
            </a:endParaRPr>
          </a:p>
        </p:txBody>
      </p:sp>
      <p:sp>
        <p:nvSpPr>
          <p:cNvPr id="33" name="AutoShape 12"/>
          <p:cNvSpPr>
            <a:spLocks noChangeArrowheads="1"/>
          </p:cNvSpPr>
          <p:nvPr/>
        </p:nvSpPr>
        <p:spPr bwMode="auto">
          <a:xfrm flipV="1">
            <a:off x="1116013" y="4575175"/>
            <a:ext cx="1508125" cy="762000"/>
          </a:xfrm>
          <a:prstGeom prst="homePlate">
            <a:avLst>
              <a:gd name="adj" fmla="val 34379"/>
            </a:avLst>
          </a:prstGeom>
          <a:solidFill>
            <a:schemeClr val="accent2">
              <a:lumMod val="20000"/>
              <a:lumOff val="80000"/>
            </a:schemeClr>
          </a:solidFill>
          <a:ln w="6350">
            <a:solidFill>
              <a:schemeClr val="accent2"/>
            </a:solidFill>
            <a:miter lim="800000"/>
            <a:headEnd type="none" w="sm" len="sm"/>
            <a:tailEnd type="none" w="sm" len="sm"/>
          </a:ln>
          <a:effectLst>
            <a:outerShdw blurRad="63500" dist="17961" dir="2700000" algn="ctr" rotWithShape="0">
              <a:srgbClr val="000000">
                <a:alpha val="74998"/>
              </a:srgbClr>
            </a:outerShdw>
          </a:effectLst>
        </p:spPr>
        <p:txBody>
          <a:bodyPr tIns="91440" bIns="91440" anchor="ctr"/>
          <a:lstStyle/>
          <a:p>
            <a:pPr marL="12700" indent="-12700">
              <a:lnSpc>
                <a:spcPct val="110000"/>
              </a:lnSpc>
            </a:pPr>
            <a:endParaRPr lang="en-US" sz="1400">
              <a:latin typeface="Verdana" pitchFamily="-97" charset="0"/>
            </a:endParaRPr>
          </a:p>
        </p:txBody>
      </p:sp>
      <p:sp>
        <p:nvSpPr>
          <p:cNvPr id="34" name="AutoShape 13"/>
          <p:cNvSpPr>
            <a:spLocks noChangeArrowheads="1"/>
          </p:cNvSpPr>
          <p:nvPr/>
        </p:nvSpPr>
        <p:spPr bwMode="auto">
          <a:xfrm flipV="1">
            <a:off x="2366963" y="4575175"/>
            <a:ext cx="1622425" cy="762000"/>
          </a:xfrm>
          <a:prstGeom prst="chevron">
            <a:avLst>
              <a:gd name="adj" fmla="val 36984"/>
            </a:avLst>
          </a:prstGeom>
          <a:solidFill>
            <a:schemeClr val="accent2">
              <a:lumMod val="40000"/>
              <a:lumOff val="60000"/>
            </a:schemeClr>
          </a:solidFill>
          <a:ln w="6350">
            <a:solidFill>
              <a:schemeClr val="bg1">
                <a:lumMod val="85000"/>
              </a:schemeClr>
            </a:solidFill>
            <a:miter lim="800000"/>
            <a:headEnd type="none" w="sm" len="sm"/>
            <a:tailEnd type="none" w="sm" len="sm"/>
          </a:ln>
          <a:effectLst>
            <a:outerShdw blurRad="63500" dist="17961" dir="2700000" algn="ctr" rotWithShape="0">
              <a:srgbClr val="000000">
                <a:alpha val="74998"/>
              </a:srgbClr>
            </a:outerShdw>
          </a:effectLst>
        </p:spPr>
        <p:txBody>
          <a:bodyPr tIns="91440" bIns="91440" anchor="ctr"/>
          <a:lstStyle/>
          <a:p>
            <a:pPr marL="12700" indent="-12700">
              <a:lnSpc>
                <a:spcPct val="110000"/>
              </a:lnSpc>
            </a:pPr>
            <a:endParaRPr lang="en-US" sz="1400">
              <a:latin typeface="Verdana" pitchFamily="-97" charset="0"/>
            </a:endParaRPr>
          </a:p>
        </p:txBody>
      </p:sp>
      <p:sp>
        <p:nvSpPr>
          <p:cNvPr id="35" name="AutoShape 14"/>
          <p:cNvSpPr>
            <a:spLocks noChangeArrowheads="1"/>
          </p:cNvSpPr>
          <p:nvPr/>
        </p:nvSpPr>
        <p:spPr bwMode="auto">
          <a:xfrm rot="10800000" flipH="1" flipV="1">
            <a:off x="4395788" y="3368675"/>
            <a:ext cx="1165225" cy="393700"/>
          </a:xfrm>
          <a:prstGeom prst="triangle">
            <a:avLst>
              <a:gd name="adj" fmla="val 50000"/>
            </a:avLst>
          </a:prstGeom>
          <a:solidFill>
            <a:schemeClr val="accent2">
              <a:lumMod val="75000"/>
            </a:schemeClr>
          </a:solidFill>
          <a:ln w="6350">
            <a:solidFill>
              <a:schemeClr val="bg1">
                <a:lumMod val="85000"/>
              </a:schemeClr>
            </a:solidFill>
            <a:miter lim="800000"/>
            <a:headEnd/>
            <a:tailEnd/>
          </a:ln>
          <a:effectLst>
            <a:outerShdw blurRad="63500" dist="38099" dir="2700000" algn="ctr" rotWithShape="0">
              <a:srgbClr val="000000">
                <a:alpha val="74998"/>
              </a:srgbClr>
            </a:outerShdw>
          </a:effectLst>
        </p:spPr>
        <p:txBody>
          <a:bodyPr tIns="91440" bIns="91440" anchor="ctr"/>
          <a:lstStyle/>
          <a:p>
            <a:endParaRPr lang="en-US">
              <a:latin typeface="Verdana" pitchFamily="-97" charset="0"/>
            </a:endParaRPr>
          </a:p>
        </p:txBody>
      </p:sp>
      <p:grpSp>
        <p:nvGrpSpPr>
          <p:cNvPr id="64519" name="Group 5"/>
          <p:cNvGrpSpPr>
            <a:grpSpLocks/>
          </p:cNvGrpSpPr>
          <p:nvPr/>
        </p:nvGrpSpPr>
        <p:grpSpPr bwMode="auto">
          <a:xfrm>
            <a:off x="595313" y="1014413"/>
            <a:ext cx="3733800" cy="236537"/>
            <a:chOff x="247" y="702"/>
            <a:chExt cx="2528" cy="149"/>
          </a:xfrm>
        </p:grpSpPr>
        <p:sp>
          <p:nvSpPr>
            <p:cNvPr id="40" name="Line 6"/>
            <p:cNvSpPr>
              <a:spLocks noChangeShapeType="1"/>
            </p:cNvSpPr>
            <p:nvPr/>
          </p:nvSpPr>
          <p:spPr bwMode="gray">
            <a:xfrm>
              <a:off x="247" y="778"/>
              <a:ext cx="2528" cy="0"/>
            </a:xfrm>
            <a:prstGeom prst="line">
              <a:avLst/>
            </a:prstGeom>
            <a:noFill/>
            <a:ln w="12700" cap="rnd">
              <a:solidFill>
                <a:schemeClr val="accent1"/>
              </a:solidFill>
              <a:round/>
              <a:headEnd/>
              <a:tailEnd/>
            </a:ln>
          </p:spPr>
          <p:txBody>
            <a:bodyPr wrap="none" anchor="ctr"/>
            <a:lstStyle/>
            <a:p>
              <a:pPr>
                <a:defRPr/>
              </a:pPr>
              <a:endParaRPr lang="en-US" sz="1600">
                <a:latin typeface="+mn-lt"/>
                <a:ea typeface="+mn-ea"/>
              </a:endParaRPr>
            </a:p>
          </p:txBody>
        </p:sp>
        <p:sp>
          <p:nvSpPr>
            <p:cNvPr id="64525" name="Rectangle 7"/>
            <p:cNvSpPr>
              <a:spLocks noChangeArrowheads="1"/>
            </p:cNvSpPr>
            <p:nvPr/>
          </p:nvSpPr>
          <p:spPr bwMode="gray">
            <a:xfrm>
              <a:off x="910" y="702"/>
              <a:ext cx="1195" cy="149"/>
            </a:xfrm>
            <a:prstGeom prst="rect">
              <a:avLst/>
            </a:prstGeom>
            <a:solidFill>
              <a:schemeClr val="bg1"/>
            </a:solidFill>
            <a:ln w="12700" cap="rnd">
              <a:noFill/>
              <a:miter lim="800000"/>
              <a:headEnd/>
              <a:tailEnd/>
            </a:ln>
          </p:spPr>
          <p:txBody>
            <a:bodyPr wrap="none" lIns="72000" tIns="0" rIns="72000" bIns="0" anchor="b" anchorCtr="1">
              <a:spAutoFit/>
            </a:bodyPr>
            <a:lstStyle/>
            <a:p>
              <a:pPr>
                <a:lnSpc>
                  <a:spcPct val="95000"/>
                </a:lnSpc>
              </a:pPr>
              <a:r>
                <a:rPr lang="en-US" sz="1600"/>
                <a:t>Costs are Rising </a:t>
              </a:r>
              <a:endParaRPr lang="en-US" sz="1600" baseline="30000"/>
            </a:p>
          </p:txBody>
        </p:sp>
      </p:grpSp>
      <p:sp>
        <p:nvSpPr>
          <p:cNvPr id="64520" name="Rectangle 4"/>
          <p:cNvSpPr txBox="1">
            <a:spLocks noChangeArrowheads="1"/>
          </p:cNvSpPr>
          <p:nvPr/>
        </p:nvSpPr>
        <p:spPr bwMode="gray">
          <a:xfrm>
            <a:off x="609600" y="1352550"/>
            <a:ext cx="3733800" cy="2305050"/>
          </a:xfrm>
          <a:prstGeom prst="rect">
            <a:avLst/>
          </a:prstGeom>
          <a:noFill/>
          <a:ln w="9525">
            <a:solidFill>
              <a:schemeClr val="accent2"/>
            </a:solidFill>
            <a:miter lim="800000"/>
            <a:headEnd/>
            <a:tailEnd/>
          </a:ln>
        </p:spPr>
        <p:txBody>
          <a:bodyPr/>
          <a:lstStyle/>
          <a:p>
            <a:pPr marL="177800" indent="-177800" algn="l">
              <a:lnSpc>
                <a:spcPct val="110000"/>
              </a:lnSpc>
              <a:buFont typeface="Wingdings" pitchFamily="-97" charset="2"/>
              <a:buChar char="§"/>
            </a:pPr>
            <a:r>
              <a:rPr lang="en-US" sz="1600" b="0" dirty="0"/>
              <a:t>First Years</a:t>
            </a:r>
          </a:p>
          <a:p>
            <a:pPr marL="177800" indent="-177800" algn="l">
              <a:lnSpc>
                <a:spcPct val="110000"/>
              </a:lnSpc>
              <a:buFont typeface="Wingdings" pitchFamily="-97" charset="2"/>
              <a:buChar char="§"/>
            </a:pPr>
            <a:endParaRPr lang="en-US" sz="1600" b="0" dirty="0"/>
          </a:p>
          <a:p>
            <a:pPr marL="177800" indent="-177800" algn="l">
              <a:lnSpc>
                <a:spcPct val="110000"/>
              </a:lnSpc>
              <a:buFont typeface="Wingdings" pitchFamily="-97" charset="2"/>
              <a:buChar char="§"/>
            </a:pPr>
            <a:r>
              <a:rPr lang="en-US" sz="1600" b="0" dirty="0"/>
              <a:t>Training</a:t>
            </a:r>
          </a:p>
          <a:p>
            <a:pPr marL="177800" indent="-177800" algn="l">
              <a:lnSpc>
                <a:spcPct val="110000"/>
              </a:lnSpc>
              <a:buFont typeface="Wingdings" pitchFamily="-97" charset="2"/>
              <a:buChar char="§"/>
            </a:pPr>
            <a:endParaRPr lang="en-US" sz="1600" b="0" dirty="0"/>
          </a:p>
          <a:p>
            <a:pPr marL="177800" indent="-177800" algn="l">
              <a:lnSpc>
                <a:spcPct val="110000"/>
              </a:lnSpc>
              <a:buFont typeface="Wingdings" pitchFamily="-97" charset="2"/>
              <a:buChar char="§"/>
            </a:pPr>
            <a:r>
              <a:rPr lang="en-US" sz="1600" b="0" dirty="0"/>
              <a:t>Institutional Incentives</a:t>
            </a:r>
          </a:p>
          <a:p>
            <a:pPr marL="177800" indent="-177800" algn="l">
              <a:lnSpc>
                <a:spcPct val="110000"/>
              </a:lnSpc>
              <a:buFont typeface="Wingdings" pitchFamily="-97" charset="2"/>
              <a:buChar char="§"/>
            </a:pPr>
            <a:endParaRPr lang="en-US" sz="1600" b="0" dirty="0"/>
          </a:p>
          <a:p>
            <a:pPr marL="177800" indent="-177800" algn="l">
              <a:lnSpc>
                <a:spcPct val="110000"/>
              </a:lnSpc>
              <a:buFont typeface="Wingdings" pitchFamily="-97" charset="2"/>
              <a:buChar char="§"/>
            </a:pPr>
            <a:r>
              <a:rPr lang="en-US" sz="1600" b="0" dirty="0" smtClean="0"/>
              <a:t>Failure to embrace technology </a:t>
            </a:r>
            <a:endParaRPr lang="nl-NL" sz="1600" b="0" dirty="0"/>
          </a:p>
          <a:p>
            <a:pPr marL="177800" indent="-177800" algn="l">
              <a:lnSpc>
                <a:spcPct val="110000"/>
              </a:lnSpc>
              <a:buFont typeface="Wingdings" pitchFamily="-97" charset="2"/>
              <a:buChar char="§"/>
            </a:pPr>
            <a:endParaRPr lang="nl-NL" sz="1600" b="0" dirty="0"/>
          </a:p>
          <a:p>
            <a:pPr marL="177800" indent="-177800" algn="l">
              <a:lnSpc>
                <a:spcPct val="110000"/>
              </a:lnSpc>
              <a:buFont typeface="Wingdings" pitchFamily="-97" charset="2"/>
              <a:buChar char="§"/>
            </a:pPr>
            <a:endParaRPr lang="nl-NL" sz="1600" b="0" dirty="0"/>
          </a:p>
          <a:p>
            <a:pPr marL="169863" lvl="1" indent="-168275" algn="l">
              <a:spcBef>
                <a:spcPct val="80000"/>
              </a:spcBef>
              <a:buClr>
                <a:schemeClr val="tx1"/>
              </a:buClr>
            </a:pPr>
            <a:endParaRPr lang="en-US" sz="1600" b="0" dirty="0"/>
          </a:p>
          <a:p>
            <a:pPr marL="169863" lvl="1" indent="-168275" algn="l">
              <a:spcBef>
                <a:spcPct val="80000"/>
              </a:spcBef>
              <a:buClr>
                <a:schemeClr val="tx1"/>
              </a:buClr>
              <a:buFont typeface="Wingdings 2" pitchFamily="-97" charset="2"/>
              <a:buChar char="¡"/>
            </a:pPr>
            <a:endParaRPr lang="en-US" sz="1600" b="0" dirty="0"/>
          </a:p>
          <a:p>
            <a:pPr marL="169863" lvl="1" indent="-168275" algn="l">
              <a:spcBef>
                <a:spcPct val="80000"/>
              </a:spcBef>
              <a:buClr>
                <a:schemeClr val="tx1"/>
              </a:buClr>
              <a:buFont typeface="Wingdings 2" pitchFamily="-97" charset="2"/>
              <a:buChar char="¡"/>
            </a:pPr>
            <a:endParaRPr lang="en-US" sz="1600" b="0" dirty="0"/>
          </a:p>
        </p:txBody>
      </p:sp>
      <p:sp>
        <p:nvSpPr>
          <p:cNvPr id="23" name="AutoShape 7"/>
          <p:cNvSpPr>
            <a:spLocks noChangeAspect="1" noChangeArrowheads="1"/>
          </p:cNvSpPr>
          <p:nvPr/>
        </p:nvSpPr>
        <p:spPr bwMode="auto">
          <a:xfrm rot="5400000">
            <a:off x="4194969" y="2282031"/>
            <a:ext cx="1600200" cy="236538"/>
          </a:xfrm>
          <a:prstGeom prst="triangle">
            <a:avLst>
              <a:gd name="adj" fmla="val 50000"/>
            </a:avLst>
          </a:prstGeom>
          <a:solidFill>
            <a:schemeClr val="accent5"/>
          </a:solidFill>
          <a:ln w="6350">
            <a:solidFill>
              <a:schemeClr val="accent3">
                <a:lumMod val="75000"/>
              </a:schemeClr>
            </a:solidFill>
            <a:miter lim="800000"/>
            <a:headEnd type="none" w="sm" len="sm"/>
            <a:tailEnd type="none" w="med" len="lg"/>
          </a:ln>
          <a:effectLst/>
        </p:spPr>
        <p:txBody>
          <a:bodyPr tIns="91440" bIns="91440" anchor="ctr"/>
          <a:lstStyle/>
          <a:p>
            <a:endParaRPr lang="en-US" sz="1600" b="0"/>
          </a:p>
        </p:txBody>
      </p:sp>
      <p:sp>
        <p:nvSpPr>
          <p:cNvPr id="64522" name="Rectangle 4"/>
          <p:cNvSpPr txBox="1">
            <a:spLocks noChangeArrowheads="1"/>
          </p:cNvSpPr>
          <p:nvPr/>
        </p:nvSpPr>
        <p:spPr bwMode="gray">
          <a:xfrm>
            <a:off x="5715000" y="1219200"/>
            <a:ext cx="2817813" cy="5105400"/>
          </a:xfrm>
          <a:prstGeom prst="rect">
            <a:avLst/>
          </a:prstGeom>
          <a:noFill/>
          <a:ln w="9525">
            <a:solidFill>
              <a:schemeClr val="accent2"/>
            </a:solidFill>
            <a:miter lim="800000"/>
            <a:headEnd/>
            <a:tailEnd/>
          </a:ln>
        </p:spPr>
        <p:txBody>
          <a:bodyPr/>
          <a:lstStyle/>
          <a:p>
            <a:pPr marL="169863" lvl="1" indent="-168275" algn="l">
              <a:lnSpc>
                <a:spcPct val="100000"/>
              </a:lnSpc>
              <a:spcBef>
                <a:spcPts val="338"/>
              </a:spcBef>
              <a:buClr>
                <a:schemeClr val="tx1"/>
              </a:buClr>
              <a:buFont typeface="Wingdings" charset="2"/>
              <a:buChar char="§"/>
            </a:pPr>
            <a:r>
              <a:rPr lang="en-US" sz="1600" b="0" dirty="0"/>
              <a:t>ROI all too often zero or negative—associates </a:t>
            </a:r>
            <a:r>
              <a:rPr lang="en-US" sz="1600" b="0" dirty="0" smtClean="0"/>
              <a:t>leave</a:t>
            </a:r>
            <a:r>
              <a:rPr lang="en-US" sz="1600" b="0" baseline="30000" dirty="0" smtClean="0"/>
              <a:t>1</a:t>
            </a:r>
            <a:endParaRPr lang="en-US" sz="1600" b="0" baseline="30000" dirty="0"/>
          </a:p>
          <a:p>
            <a:pPr marL="169863" lvl="1" indent="-168275" algn="l">
              <a:lnSpc>
                <a:spcPct val="100000"/>
              </a:lnSpc>
              <a:spcBef>
                <a:spcPts val="338"/>
              </a:spcBef>
              <a:buClr>
                <a:schemeClr val="tx1"/>
              </a:buClr>
              <a:buFont typeface="Wingdings" charset="2"/>
              <a:buChar char="§"/>
            </a:pPr>
            <a:endParaRPr lang="en-US" sz="1600" b="0" dirty="0"/>
          </a:p>
          <a:p>
            <a:pPr marL="169863" lvl="1" indent="-168275" algn="l">
              <a:lnSpc>
                <a:spcPct val="100000"/>
              </a:lnSpc>
              <a:spcBef>
                <a:spcPts val="338"/>
              </a:spcBef>
              <a:buClr>
                <a:schemeClr val="tx1"/>
              </a:buClr>
              <a:buFont typeface="Wingdings" charset="2"/>
              <a:buChar char="§"/>
            </a:pPr>
            <a:r>
              <a:rPr lang="en-US" sz="1600" b="0" dirty="0"/>
              <a:t>Firms lose 80% of law school hires within five years</a:t>
            </a:r>
            <a:r>
              <a:rPr lang="en-US" sz="1600" b="0" baseline="30000" dirty="0"/>
              <a:t>2</a:t>
            </a:r>
          </a:p>
          <a:p>
            <a:pPr marL="169863" lvl="1" indent="-168275" algn="l">
              <a:lnSpc>
                <a:spcPct val="100000"/>
              </a:lnSpc>
              <a:spcBef>
                <a:spcPts val="338"/>
              </a:spcBef>
              <a:buClr>
                <a:schemeClr val="tx1"/>
              </a:buClr>
              <a:buFont typeface="Wingdings" charset="2"/>
              <a:buChar char="§"/>
            </a:pPr>
            <a:endParaRPr lang="en-US" sz="1600" b="0" dirty="0"/>
          </a:p>
          <a:p>
            <a:pPr marL="169863" lvl="1" indent="-168275" algn="l">
              <a:lnSpc>
                <a:spcPct val="100000"/>
              </a:lnSpc>
              <a:spcBef>
                <a:spcPts val="338"/>
              </a:spcBef>
              <a:buClr>
                <a:schemeClr val="tx1"/>
              </a:buClr>
              <a:buFont typeface="Wingdings" charset="2"/>
              <a:buChar char="§"/>
            </a:pPr>
            <a:r>
              <a:rPr lang="en-US" sz="1600" b="0" dirty="0"/>
              <a:t>Rainmakers in price insensitive markets perceive themselves to be paying for partners who aren’t pulling their weight</a:t>
            </a:r>
            <a:r>
              <a:rPr lang="en-US" sz="1600" b="0" baseline="30000" dirty="0"/>
              <a:t>3</a:t>
            </a:r>
            <a:endParaRPr lang="en-US" sz="1600" b="0" baseline="30000" dirty="0">
              <a:solidFill>
                <a:srgbClr val="FF0000"/>
              </a:solidFill>
            </a:endParaRPr>
          </a:p>
          <a:p>
            <a:pPr marL="169863" lvl="1" indent="-168275" algn="l">
              <a:lnSpc>
                <a:spcPct val="100000"/>
              </a:lnSpc>
              <a:spcBef>
                <a:spcPts val="338"/>
              </a:spcBef>
              <a:buClr>
                <a:schemeClr val="tx1"/>
              </a:buClr>
              <a:buFont typeface="Wingdings" charset="2"/>
              <a:buChar char="§"/>
            </a:pPr>
            <a:endParaRPr lang="en-US" sz="1600" b="0" dirty="0"/>
          </a:p>
          <a:p>
            <a:pPr marL="169863" lvl="1" indent="-168275" algn="l">
              <a:spcBef>
                <a:spcPct val="80000"/>
              </a:spcBef>
              <a:buClr>
                <a:schemeClr val="tx1"/>
              </a:buClr>
              <a:buFont typeface="Wingdings" charset="2"/>
              <a:buChar char="§"/>
            </a:pPr>
            <a:r>
              <a:rPr lang="en-US" sz="1600" b="0" dirty="0"/>
              <a:t>As recently as 2000, 83% of firms had no capacity to deal with electronic discovery</a:t>
            </a:r>
            <a:r>
              <a:rPr lang="en-US" sz="1600" b="0" baseline="30000" dirty="0"/>
              <a:t>4</a:t>
            </a:r>
            <a:endParaRPr lang="en-US" sz="1600" b="0" baseline="30000" dirty="0">
              <a:solidFill>
                <a:srgbClr val="FF0000"/>
              </a:solidFill>
            </a:endParaRPr>
          </a:p>
          <a:p>
            <a:pPr marL="169863" lvl="1" indent="-168275" algn="l">
              <a:spcBef>
                <a:spcPct val="80000"/>
              </a:spcBef>
              <a:buClr>
                <a:schemeClr val="tx1"/>
              </a:buClr>
              <a:buFont typeface="Wingdings" charset="2"/>
              <a:buChar char="§"/>
            </a:pPr>
            <a:endParaRPr lang="en-US" sz="1600" b="0" dirty="0"/>
          </a:p>
          <a:p>
            <a:pPr marL="169863" lvl="1" indent="-168275" algn="l">
              <a:spcBef>
                <a:spcPct val="80000"/>
              </a:spcBef>
              <a:buClr>
                <a:schemeClr val="tx1"/>
              </a:buClr>
              <a:buFont typeface="Wingdings" charset="2"/>
              <a:buChar char="§"/>
            </a:pPr>
            <a:endParaRPr lang="en-US" sz="1600" b="0" dirty="0"/>
          </a:p>
        </p:txBody>
      </p:sp>
      <p:sp>
        <p:nvSpPr>
          <p:cNvPr id="64523" name="Text Box 12"/>
          <p:cNvSpPr txBox="1">
            <a:spLocks noChangeArrowheads="1"/>
          </p:cNvSpPr>
          <p:nvPr/>
        </p:nvSpPr>
        <p:spPr bwMode="gray">
          <a:xfrm>
            <a:off x="838200" y="6037263"/>
            <a:ext cx="3632200" cy="668337"/>
          </a:xfrm>
          <a:prstGeom prst="rect">
            <a:avLst/>
          </a:prstGeom>
          <a:noFill/>
          <a:ln w="12700">
            <a:noFill/>
            <a:miter lim="800000"/>
            <a:headEnd/>
            <a:tailEnd/>
          </a:ln>
        </p:spPr>
        <p:txBody>
          <a:bodyPr wrap="none" lIns="73152" tIns="73152" rIns="73152" bIns="73152" anchorCtr="1">
            <a:spAutoFit/>
          </a:bodyPr>
          <a:lstStyle/>
          <a:p>
            <a:pPr algn="l"/>
            <a:r>
              <a:rPr lang="en-US" sz="800" baseline="30000" dirty="0"/>
              <a:t>1</a:t>
            </a:r>
            <a:r>
              <a:rPr lang="en-US" sz="800" dirty="0"/>
              <a:t> Source:  </a:t>
            </a:r>
            <a:r>
              <a:rPr lang="en-US" sz="800" u="sng" dirty="0">
                <a:hlinkClick r:id="rId3"/>
              </a:rPr>
              <a:t>http://papers.ssrn.com/sol3/papers.cfm?abstract_id=1121238</a:t>
            </a:r>
            <a:r>
              <a:rPr lang="en-US" sz="800" dirty="0" smtClean="0"/>
              <a:t> </a:t>
            </a:r>
          </a:p>
          <a:p>
            <a:pPr algn="l"/>
            <a:r>
              <a:rPr lang="en-US" sz="800" baseline="30000" dirty="0"/>
              <a:t>2  </a:t>
            </a:r>
            <a:r>
              <a:rPr lang="en-US" sz="800" dirty="0"/>
              <a:t>Source: </a:t>
            </a:r>
            <a:r>
              <a:rPr lang="en-US" sz="800" u="sng" dirty="0">
                <a:hlinkClick r:id="rId4"/>
              </a:rPr>
              <a:t>http://www.law.com/jsp/article.jsp?id=</a:t>
            </a:r>
            <a:r>
              <a:rPr lang="en-US" sz="800" u="sng" dirty="0" smtClean="0">
                <a:hlinkClick r:id="rId4"/>
              </a:rPr>
              <a:t>1202423430490</a:t>
            </a:r>
            <a:r>
              <a:rPr lang="en-US" sz="800" u="sng" dirty="0" smtClean="0"/>
              <a:t> </a:t>
            </a:r>
            <a:endParaRPr lang="en-US" sz="800" dirty="0" smtClean="0"/>
          </a:p>
          <a:p>
            <a:pPr algn="l"/>
            <a:r>
              <a:rPr lang="en-US" sz="800" baseline="30000" dirty="0"/>
              <a:t>3 </a:t>
            </a:r>
            <a:r>
              <a:rPr lang="en-US" sz="800" dirty="0"/>
              <a:t>Source:  </a:t>
            </a:r>
            <a:r>
              <a:rPr lang="en-US" sz="800" u="sng" dirty="0">
                <a:hlinkClick r:id="rId3"/>
              </a:rPr>
              <a:t>http://papers.ssrn.com/sol3/papers.cfm?abstract_id=1121238</a:t>
            </a:r>
            <a:r>
              <a:rPr lang="en-US" sz="800" u="sng" dirty="0" smtClean="0"/>
              <a:t> </a:t>
            </a:r>
          </a:p>
          <a:p>
            <a:pPr algn="l"/>
            <a:r>
              <a:rPr lang="en-US" sz="800" baseline="30000" dirty="0"/>
              <a:t>4</a:t>
            </a:r>
            <a:r>
              <a:rPr lang="en-US" sz="800" dirty="0"/>
              <a:t> Source: </a:t>
            </a:r>
            <a:r>
              <a:rPr lang="en-US" sz="800" dirty="0">
                <a:hlinkClick r:id="rId5"/>
              </a:rPr>
              <a:t>http://www.senseient.com/publications/articles/article23.</a:t>
            </a:r>
            <a:r>
              <a:rPr lang="en-US" sz="800" dirty="0" smtClean="0">
                <a:hlinkClick r:id="rId5"/>
              </a:rPr>
              <a:t>asp</a:t>
            </a:r>
            <a:r>
              <a:rPr lang="en-US" sz="800" dirty="0" smtClean="0"/>
              <a:t> </a:t>
            </a:r>
            <a:endParaRPr lang="en-US" sz="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81000" y="439738"/>
            <a:ext cx="8345488" cy="290512"/>
          </a:xfrm>
        </p:spPr>
        <p:txBody>
          <a:bodyPr/>
          <a:lstStyle/>
          <a:p>
            <a:r>
              <a:rPr lang="en-US" sz="1800" smtClean="0"/>
              <a:t>At the same time revenues throughout the industry are hurting…</a:t>
            </a:r>
          </a:p>
        </p:txBody>
      </p:sp>
      <p:grpSp>
        <p:nvGrpSpPr>
          <p:cNvPr id="65539" name="Group 12"/>
          <p:cNvGrpSpPr>
            <a:grpSpLocks/>
          </p:cNvGrpSpPr>
          <p:nvPr/>
        </p:nvGrpSpPr>
        <p:grpSpPr bwMode="auto">
          <a:xfrm flipV="1">
            <a:off x="1116013" y="1676400"/>
            <a:ext cx="4445000" cy="1968500"/>
            <a:chOff x="1116013" y="3368675"/>
            <a:chExt cx="4445000" cy="1968500"/>
          </a:xfrm>
        </p:grpSpPr>
        <p:sp>
          <p:nvSpPr>
            <p:cNvPr id="32" name="Freeform 11"/>
            <p:cNvSpPr>
              <a:spLocks/>
            </p:cNvSpPr>
            <p:nvPr/>
          </p:nvSpPr>
          <p:spPr bwMode="auto">
            <a:xfrm flipV="1">
              <a:off x="3741738" y="3751262"/>
              <a:ext cx="1657350" cy="1571625"/>
            </a:xfrm>
            <a:custGeom>
              <a:avLst/>
              <a:gdLst>
                <a:gd name="T0" fmla="*/ 36 w 1044"/>
                <a:gd name="T1" fmla="*/ 0 h 1044"/>
                <a:gd name="T2" fmla="*/ 90 w 1044"/>
                <a:gd name="T3" fmla="*/ 0 h 1044"/>
                <a:gd name="T4" fmla="*/ 144 w 1044"/>
                <a:gd name="T5" fmla="*/ 6 h 1044"/>
                <a:gd name="T6" fmla="*/ 198 w 1044"/>
                <a:gd name="T7" fmla="*/ 18 h 1044"/>
                <a:gd name="T8" fmla="*/ 252 w 1044"/>
                <a:gd name="T9" fmla="*/ 30 h 1044"/>
                <a:gd name="T10" fmla="*/ 306 w 1044"/>
                <a:gd name="T11" fmla="*/ 42 h 1044"/>
                <a:gd name="T12" fmla="*/ 354 w 1044"/>
                <a:gd name="T13" fmla="*/ 60 h 1044"/>
                <a:gd name="T14" fmla="*/ 408 w 1044"/>
                <a:gd name="T15" fmla="*/ 84 h 1044"/>
                <a:gd name="T16" fmla="*/ 456 w 1044"/>
                <a:gd name="T17" fmla="*/ 102 h 1044"/>
                <a:gd name="T18" fmla="*/ 504 w 1044"/>
                <a:gd name="T19" fmla="*/ 132 h 1044"/>
                <a:gd name="T20" fmla="*/ 552 w 1044"/>
                <a:gd name="T21" fmla="*/ 156 h 1044"/>
                <a:gd name="T22" fmla="*/ 600 w 1044"/>
                <a:gd name="T23" fmla="*/ 186 h 1044"/>
                <a:gd name="T24" fmla="*/ 642 w 1044"/>
                <a:gd name="T25" fmla="*/ 222 h 1044"/>
                <a:gd name="T26" fmla="*/ 684 w 1044"/>
                <a:gd name="T27" fmla="*/ 258 h 1044"/>
                <a:gd name="T28" fmla="*/ 726 w 1044"/>
                <a:gd name="T29" fmla="*/ 294 h 1044"/>
                <a:gd name="T30" fmla="*/ 762 w 1044"/>
                <a:gd name="T31" fmla="*/ 330 h 1044"/>
                <a:gd name="T32" fmla="*/ 798 w 1044"/>
                <a:gd name="T33" fmla="*/ 372 h 1044"/>
                <a:gd name="T34" fmla="*/ 834 w 1044"/>
                <a:gd name="T35" fmla="*/ 414 h 1044"/>
                <a:gd name="T36" fmla="*/ 864 w 1044"/>
                <a:gd name="T37" fmla="*/ 462 h 1044"/>
                <a:gd name="T38" fmla="*/ 894 w 1044"/>
                <a:gd name="T39" fmla="*/ 504 h 1044"/>
                <a:gd name="T40" fmla="*/ 918 w 1044"/>
                <a:gd name="T41" fmla="*/ 552 h 1044"/>
                <a:gd name="T42" fmla="*/ 942 w 1044"/>
                <a:gd name="T43" fmla="*/ 606 h 1044"/>
                <a:gd name="T44" fmla="*/ 966 w 1044"/>
                <a:gd name="T45" fmla="*/ 654 h 1044"/>
                <a:gd name="T46" fmla="*/ 984 w 1044"/>
                <a:gd name="T47" fmla="*/ 702 h 1044"/>
                <a:gd name="T48" fmla="*/ 1002 w 1044"/>
                <a:gd name="T49" fmla="*/ 756 h 1044"/>
                <a:gd name="T50" fmla="*/ 1014 w 1044"/>
                <a:gd name="T51" fmla="*/ 810 h 1044"/>
                <a:gd name="T52" fmla="*/ 1026 w 1044"/>
                <a:gd name="T53" fmla="*/ 864 h 1044"/>
                <a:gd name="T54" fmla="*/ 1032 w 1044"/>
                <a:gd name="T55" fmla="*/ 918 h 1044"/>
                <a:gd name="T56" fmla="*/ 1038 w 1044"/>
                <a:gd name="T57" fmla="*/ 972 h 1044"/>
                <a:gd name="T58" fmla="*/ 1044 w 1044"/>
                <a:gd name="T59" fmla="*/ 1026 h 1044"/>
                <a:gd name="T60" fmla="*/ 522 w 1044"/>
                <a:gd name="T61" fmla="*/ 1038 h 1044"/>
                <a:gd name="T62" fmla="*/ 522 w 1044"/>
                <a:gd name="T63" fmla="*/ 1008 h 1044"/>
                <a:gd name="T64" fmla="*/ 516 w 1044"/>
                <a:gd name="T65" fmla="*/ 984 h 1044"/>
                <a:gd name="T66" fmla="*/ 510 w 1044"/>
                <a:gd name="T67" fmla="*/ 954 h 1044"/>
                <a:gd name="T68" fmla="*/ 510 w 1044"/>
                <a:gd name="T69" fmla="*/ 930 h 1044"/>
                <a:gd name="T70" fmla="*/ 498 w 1044"/>
                <a:gd name="T71" fmla="*/ 900 h 1044"/>
                <a:gd name="T72" fmla="*/ 492 w 1044"/>
                <a:gd name="T73" fmla="*/ 876 h 1044"/>
                <a:gd name="T74" fmla="*/ 480 w 1044"/>
                <a:gd name="T75" fmla="*/ 846 h 1044"/>
                <a:gd name="T76" fmla="*/ 474 w 1044"/>
                <a:gd name="T77" fmla="*/ 822 h 1044"/>
                <a:gd name="T78" fmla="*/ 462 w 1044"/>
                <a:gd name="T79" fmla="*/ 798 h 1044"/>
                <a:gd name="T80" fmla="*/ 444 w 1044"/>
                <a:gd name="T81" fmla="*/ 774 h 1044"/>
                <a:gd name="T82" fmla="*/ 432 w 1044"/>
                <a:gd name="T83" fmla="*/ 750 h 1044"/>
                <a:gd name="T84" fmla="*/ 414 w 1044"/>
                <a:gd name="T85" fmla="*/ 732 h 1044"/>
                <a:gd name="T86" fmla="*/ 396 w 1044"/>
                <a:gd name="T87" fmla="*/ 708 h 1044"/>
                <a:gd name="T88" fmla="*/ 378 w 1044"/>
                <a:gd name="T89" fmla="*/ 690 h 1044"/>
                <a:gd name="T90" fmla="*/ 360 w 1044"/>
                <a:gd name="T91" fmla="*/ 666 h 1044"/>
                <a:gd name="T92" fmla="*/ 342 w 1044"/>
                <a:gd name="T93" fmla="*/ 648 h 1044"/>
                <a:gd name="T94" fmla="*/ 318 w 1044"/>
                <a:gd name="T95" fmla="*/ 630 h 1044"/>
                <a:gd name="T96" fmla="*/ 300 w 1044"/>
                <a:gd name="T97" fmla="*/ 618 h 1044"/>
                <a:gd name="T98" fmla="*/ 276 w 1044"/>
                <a:gd name="T99" fmla="*/ 600 h 1044"/>
                <a:gd name="T100" fmla="*/ 252 w 1044"/>
                <a:gd name="T101" fmla="*/ 588 h 1044"/>
                <a:gd name="T102" fmla="*/ 228 w 1044"/>
                <a:gd name="T103" fmla="*/ 576 h 1044"/>
                <a:gd name="T104" fmla="*/ 204 w 1044"/>
                <a:gd name="T105" fmla="*/ 564 h 1044"/>
                <a:gd name="T106" fmla="*/ 180 w 1044"/>
                <a:gd name="T107" fmla="*/ 552 h 1044"/>
                <a:gd name="T108" fmla="*/ 150 w 1044"/>
                <a:gd name="T109" fmla="*/ 546 h 1044"/>
                <a:gd name="T110" fmla="*/ 126 w 1044"/>
                <a:gd name="T111" fmla="*/ 534 h 1044"/>
                <a:gd name="T112" fmla="*/ 96 w 1044"/>
                <a:gd name="T113" fmla="*/ 528 h 1044"/>
                <a:gd name="T114" fmla="*/ 72 w 1044"/>
                <a:gd name="T115" fmla="*/ 528 h 1044"/>
                <a:gd name="T116" fmla="*/ 42 w 1044"/>
                <a:gd name="T117" fmla="*/ 522 h 1044"/>
                <a:gd name="T118" fmla="*/ 18 w 1044"/>
                <a:gd name="T119" fmla="*/ 522 h 1044"/>
                <a:gd name="T120" fmla="*/ 0 w 1044"/>
                <a:gd name="T121" fmla="*/ 0 h 10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44"/>
                <a:gd name="T184" fmla="*/ 0 h 1044"/>
                <a:gd name="T185" fmla="*/ 1044 w 1044"/>
                <a:gd name="T186" fmla="*/ 1044 h 10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44" h="1044">
                  <a:moveTo>
                    <a:pt x="0" y="0"/>
                  </a:moveTo>
                  <a:lnTo>
                    <a:pt x="18" y="0"/>
                  </a:lnTo>
                  <a:lnTo>
                    <a:pt x="36" y="0"/>
                  </a:lnTo>
                  <a:lnTo>
                    <a:pt x="54" y="0"/>
                  </a:lnTo>
                  <a:lnTo>
                    <a:pt x="72" y="0"/>
                  </a:lnTo>
                  <a:lnTo>
                    <a:pt x="90" y="0"/>
                  </a:lnTo>
                  <a:lnTo>
                    <a:pt x="108" y="6"/>
                  </a:lnTo>
                  <a:lnTo>
                    <a:pt x="126" y="6"/>
                  </a:lnTo>
                  <a:lnTo>
                    <a:pt x="144" y="6"/>
                  </a:lnTo>
                  <a:lnTo>
                    <a:pt x="162" y="12"/>
                  </a:lnTo>
                  <a:lnTo>
                    <a:pt x="180" y="12"/>
                  </a:lnTo>
                  <a:lnTo>
                    <a:pt x="198" y="18"/>
                  </a:lnTo>
                  <a:lnTo>
                    <a:pt x="216" y="24"/>
                  </a:lnTo>
                  <a:lnTo>
                    <a:pt x="234" y="24"/>
                  </a:lnTo>
                  <a:lnTo>
                    <a:pt x="252" y="30"/>
                  </a:lnTo>
                  <a:lnTo>
                    <a:pt x="270" y="36"/>
                  </a:lnTo>
                  <a:lnTo>
                    <a:pt x="288" y="42"/>
                  </a:lnTo>
                  <a:lnTo>
                    <a:pt x="306" y="42"/>
                  </a:lnTo>
                  <a:lnTo>
                    <a:pt x="324" y="48"/>
                  </a:lnTo>
                  <a:lnTo>
                    <a:pt x="336" y="54"/>
                  </a:lnTo>
                  <a:lnTo>
                    <a:pt x="354" y="60"/>
                  </a:lnTo>
                  <a:lnTo>
                    <a:pt x="372" y="66"/>
                  </a:lnTo>
                  <a:lnTo>
                    <a:pt x="390" y="72"/>
                  </a:lnTo>
                  <a:lnTo>
                    <a:pt x="408" y="84"/>
                  </a:lnTo>
                  <a:lnTo>
                    <a:pt x="426" y="90"/>
                  </a:lnTo>
                  <a:lnTo>
                    <a:pt x="438" y="96"/>
                  </a:lnTo>
                  <a:lnTo>
                    <a:pt x="456" y="102"/>
                  </a:lnTo>
                  <a:lnTo>
                    <a:pt x="474" y="114"/>
                  </a:lnTo>
                  <a:lnTo>
                    <a:pt x="486" y="120"/>
                  </a:lnTo>
                  <a:lnTo>
                    <a:pt x="504" y="132"/>
                  </a:lnTo>
                  <a:lnTo>
                    <a:pt x="522" y="138"/>
                  </a:lnTo>
                  <a:lnTo>
                    <a:pt x="534" y="150"/>
                  </a:lnTo>
                  <a:lnTo>
                    <a:pt x="552" y="156"/>
                  </a:lnTo>
                  <a:lnTo>
                    <a:pt x="570" y="168"/>
                  </a:lnTo>
                  <a:lnTo>
                    <a:pt x="582" y="180"/>
                  </a:lnTo>
                  <a:lnTo>
                    <a:pt x="600" y="186"/>
                  </a:lnTo>
                  <a:lnTo>
                    <a:pt x="612" y="198"/>
                  </a:lnTo>
                  <a:lnTo>
                    <a:pt x="624" y="210"/>
                  </a:lnTo>
                  <a:lnTo>
                    <a:pt x="642" y="222"/>
                  </a:lnTo>
                  <a:lnTo>
                    <a:pt x="654" y="234"/>
                  </a:lnTo>
                  <a:lnTo>
                    <a:pt x="672" y="246"/>
                  </a:lnTo>
                  <a:lnTo>
                    <a:pt x="684" y="258"/>
                  </a:lnTo>
                  <a:lnTo>
                    <a:pt x="696" y="270"/>
                  </a:lnTo>
                  <a:lnTo>
                    <a:pt x="708" y="282"/>
                  </a:lnTo>
                  <a:lnTo>
                    <a:pt x="726" y="294"/>
                  </a:lnTo>
                  <a:lnTo>
                    <a:pt x="738" y="306"/>
                  </a:lnTo>
                  <a:lnTo>
                    <a:pt x="750" y="318"/>
                  </a:lnTo>
                  <a:lnTo>
                    <a:pt x="762" y="330"/>
                  </a:lnTo>
                  <a:lnTo>
                    <a:pt x="774" y="342"/>
                  </a:lnTo>
                  <a:lnTo>
                    <a:pt x="786" y="360"/>
                  </a:lnTo>
                  <a:lnTo>
                    <a:pt x="798" y="372"/>
                  </a:lnTo>
                  <a:lnTo>
                    <a:pt x="810" y="384"/>
                  </a:lnTo>
                  <a:lnTo>
                    <a:pt x="822" y="402"/>
                  </a:lnTo>
                  <a:lnTo>
                    <a:pt x="834" y="414"/>
                  </a:lnTo>
                  <a:lnTo>
                    <a:pt x="846" y="432"/>
                  </a:lnTo>
                  <a:lnTo>
                    <a:pt x="852" y="444"/>
                  </a:lnTo>
                  <a:lnTo>
                    <a:pt x="864" y="462"/>
                  </a:lnTo>
                  <a:lnTo>
                    <a:pt x="876" y="474"/>
                  </a:lnTo>
                  <a:lnTo>
                    <a:pt x="882" y="492"/>
                  </a:lnTo>
                  <a:lnTo>
                    <a:pt x="894" y="504"/>
                  </a:lnTo>
                  <a:lnTo>
                    <a:pt x="900" y="522"/>
                  </a:lnTo>
                  <a:lnTo>
                    <a:pt x="912" y="540"/>
                  </a:lnTo>
                  <a:lnTo>
                    <a:pt x="918" y="552"/>
                  </a:lnTo>
                  <a:lnTo>
                    <a:pt x="930" y="570"/>
                  </a:lnTo>
                  <a:lnTo>
                    <a:pt x="936" y="588"/>
                  </a:lnTo>
                  <a:lnTo>
                    <a:pt x="942" y="606"/>
                  </a:lnTo>
                  <a:lnTo>
                    <a:pt x="954" y="618"/>
                  </a:lnTo>
                  <a:lnTo>
                    <a:pt x="960" y="636"/>
                  </a:lnTo>
                  <a:lnTo>
                    <a:pt x="966" y="654"/>
                  </a:lnTo>
                  <a:lnTo>
                    <a:pt x="972" y="672"/>
                  </a:lnTo>
                  <a:lnTo>
                    <a:pt x="978" y="690"/>
                  </a:lnTo>
                  <a:lnTo>
                    <a:pt x="984" y="702"/>
                  </a:lnTo>
                  <a:lnTo>
                    <a:pt x="990" y="720"/>
                  </a:lnTo>
                  <a:lnTo>
                    <a:pt x="996" y="738"/>
                  </a:lnTo>
                  <a:lnTo>
                    <a:pt x="1002" y="756"/>
                  </a:lnTo>
                  <a:lnTo>
                    <a:pt x="1008" y="774"/>
                  </a:lnTo>
                  <a:lnTo>
                    <a:pt x="1014" y="792"/>
                  </a:lnTo>
                  <a:lnTo>
                    <a:pt x="1014" y="810"/>
                  </a:lnTo>
                  <a:lnTo>
                    <a:pt x="1020" y="828"/>
                  </a:lnTo>
                  <a:lnTo>
                    <a:pt x="1026" y="846"/>
                  </a:lnTo>
                  <a:lnTo>
                    <a:pt x="1026" y="864"/>
                  </a:lnTo>
                  <a:lnTo>
                    <a:pt x="1032" y="882"/>
                  </a:lnTo>
                  <a:lnTo>
                    <a:pt x="1032" y="900"/>
                  </a:lnTo>
                  <a:lnTo>
                    <a:pt x="1032" y="918"/>
                  </a:lnTo>
                  <a:lnTo>
                    <a:pt x="1038" y="936"/>
                  </a:lnTo>
                  <a:lnTo>
                    <a:pt x="1038" y="954"/>
                  </a:lnTo>
                  <a:lnTo>
                    <a:pt x="1038" y="972"/>
                  </a:lnTo>
                  <a:lnTo>
                    <a:pt x="1044" y="990"/>
                  </a:lnTo>
                  <a:lnTo>
                    <a:pt x="1044" y="1008"/>
                  </a:lnTo>
                  <a:lnTo>
                    <a:pt x="1044" y="1026"/>
                  </a:lnTo>
                  <a:lnTo>
                    <a:pt x="1044" y="1044"/>
                  </a:lnTo>
                  <a:lnTo>
                    <a:pt x="522" y="1044"/>
                  </a:lnTo>
                  <a:lnTo>
                    <a:pt x="522" y="1038"/>
                  </a:lnTo>
                  <a:lnTo>
                    <a:pt x="522" y="1026"/>
                  </a:lnTo>
                  <a:lnTo>
                    <a:pt x="522" y="1020"/>
                  </a:lnTo>
                  <a:lnTo>
                    <a:pt x="522" y="1008"/>
                  </a:lnTo>
                  <a:lnTo>
                    <a:pt x="516" y="1002"/>
                  </a:lnTo>
                  <a:lnTo>
                    <a:pt x="516" y="990"/>
                  </a:lnTo>
                  <a:lnTo>
                    <a:pt x="516" y="984"/>
                  </a:lnTo>
                  <a:lnTo>
                    <a:pt x="516" y="972"/>
                  </a:lnTo>
                  <a:lnTo>
                    <a:pt x="516" y="966"/>
                  </a:lnTo>
                  <a:lnTo>
                    <a:pt x="510" y="954"/>
                  </a:lnTo>
                  <a:lnTo>
                    <a:pt x="510" y="948"/>
                  </a:lnTo>
                  <a:lnTo>
                    <a:pt x="510" y="936"/>
                  </a:lnTo>
                  <a:lnTo>
                    <a:pt x="510" y="930"/>
                  </a:lnTo>
                  <a:lnTo>
                    <a:pt x="504" y="918"/>
                  </a:lnTo>
                  <a:lnTo>
                    <a:pt x="504" y="912"/>
                  </a:lnTo>
                  <a:lnTo>
                    <a:pt x="498" y="900"/>
                  </a:lnTo>
                  <a:lnTo>
                    <a:pt x="498" y="894"/>
                  </a:lnTo>
                  <a:lnTo>
                    <a:pt x="492" y="882"/>
                  </a:lnTo>
                  <a:lnTo>
                    <a:pt x="492" y="876"/>
                  </a:lnTo>
                  <a:lnTo>
                    <a:pt x="492" y="864"/>
                  </a:lnTo>
                  <a:lnTo>
                    <a:pt x="486" y="858"/>
                  </a:lnTo>
                  <a:lnTo>
                    <a:pt x="480" y="846"/>
                  </a:lnTo>
                  <a:lnTo>
                    <a:pt x="480" y="840"/>
                  </a:lnTo>
                  <a:lnTo>
                    <a:pt x="474" y="834"/>
                  </a:lnTo>
                  <a:lnTo>
                    <a:pt x="474" y="822"/>
                  </a:lnTo>
                  <a:lnTo>
                    <a:pt x="468" y="816"/>
                  </a:lnTo>
                  <a:lnTo>
                    <a:pt x="462" y="810"/>
                  </a:lnTo>
                  <a:lnTo>
                    <a:pt x="462" y="798"/>
                  </a:lnTo>
                  <a:lnTo>
                    <a:pt x="456" y="792"/>
                  </a:lnTo>
                  <a:lnTo>
                    <a:pt x="450" y="780"/>
                  </a:lnTo>
                  <a:lnTo>
                    <a:pt x="444" y="774"/>
                  </a:lnTo>
                  <a:lnTo>
                    <a:pt x="444" y="768"/>
                  </a:lnTo>
                  <a:lnTo>
                    <a:pt x="438" y="762"/>
                  </a:lnTo>
                  <a:lnTo>
                    <a:pt x="432" y="750"/>
                  </a:lnTo>
                  <a:lnTo>
                    <a:pt x="426" y="744"/>
                  </a:lnTo>
                  <a:lnTo>
                    <a:pt x="420" y="738"/>
                  </a:lnTo>
                  <a:lnTo>
                    <a:pt x="414" y="732"/>
                  </a:lnTo>
                  <a:lnTo>
                    <a:pt x="408" y="720"/>
                  </a:lnTo>
                  <a:lnTo>
                    <a:pt x="402" y="714"/>
                  </a:lnTo>
                  <a:lnTo>
                    <a:pt x="396" y="708"/>
                  </a:lnTo>
                  <a:lnTo>
                    <a:pt x="390" y="702"/>
                  </a:lnTo>
                  <a:lnTo>
                    <a:pt x="384" y="696"/>
                  </a:lnTo>
                  <a:lnTo>
                    <a:pt x="378" y="690"/>
                  </a:lnTo>
                  <a:lnTo>
                    <a:pt x="372" y="678"/>
                  </a:lnTo>
                  <a:lnTo>
                    <a:pt x="366" y="672"/>
                  </a:lnTo>
                  <a:lnTo>
                    <a:pt x="360" y="666"/>
                  </a:lnTo>
                  <a:lnTo>
                    <a:pt x="354" y="660"/>
                  </a:lnTo>
                  <a:lnTo>
                    <a:pt x="348" y="654"/>
                  </a:lnTo>
                  <a:lnTo>
                    <a:pt x="342" y="648"/>
                  </a:lnTo>
                  <a:lnTo>
                    <a:pt x="336" y="642"/>
                  </a:lnTo>
                  <a:lnTo>
                    <a:pt x="330" y="636"/>
                  </a:lnTo>
                  <a:lnTo>
                    <a:pt x="318" y="630"/>
                  </a:lnTo>
                  <a:lnTo>
                    <a:pt x="312" y="624"/>
                  </a:lnTo>
                  <a:lnTo>
                    <a:pt x="306" y="618"/>
                  </a:lnTo>
                  <a:lnTo>
                    <a:pt x="300" y="618"/>
                  </a:lnTo>
                  <a:lnTo>
                    <a:pt x="288" y="612"/>
                  </a:lnTo>
                  <a:lnTo>
                    <a:pt x="282" y="606"/>
                  </a:lnTo>
                  <a:lnTo>
                    <a:pt x="276" y="600"/>
                  </a:lnTo>
                  <a:lnTo>
                    <a:pt x="270" y="594"/>
                  </a:lnTo>
                  <a:lnTo>
                    <a:pt x="258" y="588"/>
                  </a:lnTo>
                  <a:lnTo>
                    <a:pt x="252" y="588"/>
                  </a:lnTo>
                  <a:lnTo>
                    <a:pt x="246" y="582"/>
                  </a:lnTo>
                  <a:lnTo>
                    <a:pt x="234" y="576"/>
                  </a:lnTo>
                  <a:lnTo>
                    <a:pt x="228" y="576"/>
                  </a:lnTo>
                  <a:lnTo>
                    <a:pt x="222" y="570"/>
                  </a:lnTo>
                  <a:lnTo>
                    <a:pt x="210" y="564"/>
                  </a:lnTo>
                  <a:lnTo>
                    <a:pt x="204" y="564"/>
                  </a:lnTo>
                  <a:lnTo>
                    <a:pt x="192" y="558"/>
                  </a:lnTo>
                  <a:lnTo>
                    <a:pt x="186" y="558"/>
                  </a:lnTo>
                  <a:lnTo>
                    <a:pt x="180" y="552"/>
                  </a:lnTo>
                  <a:lnTo>
                    <a:pt x="168" y="552"/>
                  </a:lnTo>
                  <a:lnTo>
                    <a:pt x="162" y="546"/>
                  </a:lnTo>
                  <a:lnTo>
                    <a:pt x="150" y="546"/>
                  </a:lnTo>
                  <a:lnTo>
                    <a:pt x="144" y="540"/>
                  </a:lnTo>
                  <a:lnTo>
                    <a:pt x="132" y="540"/>
                  </a:lnTo>
                  <a:lnTo>
                    <a:pt x="126" y="534"/>
                  </a:lnTo>
                  <a:lnTo>
                    <a:pt x="114" y="534"/>
                  </a:lnTo>
                  <a:lnTo>
                    <a:pt x="108" y="534"/>
                  </a:lnTo>
                  <a:lnTo>
                    <a:pt x="96" y="528"/>
                  </a:lnTo>
                  <a:lnTo>
                    <a:pt x="90" y="528"/>
                  </a:lnTo>
                  <a:lnTo>
                    <a:pt x="78" y="528"/>
                  </a:lnTo>
                  <a:lnTo>
                    <a:pt x="72" y="528"/>
                  </a:lnTo>
                  <a:lnTo>
                    <a:pt x="60" y="522"/>
                  </a:lnTo>
                  <a:lnTo>
                    <a:pt x="54" y="522"/>
                  </a:lnTo>
                  <a:lnTo>
                    <a:pt x="42" y="522"/>
                  </a:lnTo>
                  <a:lnTo>
                    <a:pt x="36" y="522"/>
                  </a:lnTo>
                  <a:lnTo>
                    <a:pt x="24" y="522"/>
                  </a:lnTo>
                  <a:lnTo>
                    <a:pt x="18" y="522"/>
                  </a:lnTo>
                  <a:lnTo>
                    <a:pt x="6" y="522"/>
                  </a:lnTo>
                  <a:lnTo>
                    <a:pt x="0" y="522"/>
                  </a:lnTo>
                  <a:lnTo>
                    <a:pt x="0" y="0"/>
                  </a:lnTo>
                  <a:close/>
                </a:path>
              </a:pathLst>
            </a:custGeom>
            <a:solidFill>
              <a:srgbClr val="B3C2E0"/>
            </a:solidFill>
            <a:ln w="6350">
              <a:solidFill>
                <a:srgbClr val="D9D9D9"/>
              </a:solidFill>
              <a:round/>
              <a:headEnd/>
              <a:tailEnd/>
            </a:ln>
            <a:effectLst>
              <a:outerShdw dist="17961" dir="2700000" algn="ctr" rotWithShape="0">
                <a:srgbClr val="808080"/>
              </a:outerShdw>
            </a:effectLst>
          </p:spPr>
          <p:txBody>
            <a:bodyPr tIns="91440" bIns="91440" anchor="ctr"/>
            <a:lstStyle/>
            <a:p>
              <a:endParaRPr lang="en-US">
                <a:latin typeface="Verdana" pitchFamily="-97" charset="0"/>
              </a:endParaRPr>
            </a:p>
          </p:txBody>
        </p:sp>
        <p:sp>
          <p:nvSpPr>
            <p:cNvPr id="33" name="AutoShape 12"/>
            <p:cNvSpPr>
              <a:spLocks noChangeArrowheads="1"/>
            </p:cNvSpPr>
            <p:nvPr/>
          </p:nvSpPr>
          <p:spPr bwMode="auto">
            <a:xfrm flipV="1">
              <a:off x="1116013" y="4575175"/>
              <a:ext cx="1508125" cy="762000"/>
            </a:xfrm>
            <a:prstGeom prst="homePlate">
              <a:avLst>
                <a:gd name="adj" fmla="val 34379"/>
              </a:avLst>
            </a:prstGeom>
            <a:solidFill>
              <a:schemeClr val="accent2">
                <a:lumMod val="20000"/>
                <a:lumOff val="80000"/>
              </a:schemeClr>
            </a:solidFill>
            <a:ln w="6350">
              <a:solidFill>
                <a:schemeClr val="accent2"/>
              </a:solidFill>
              <a:miter lim="800000"/>
              <a:headEnd type="none" w="sm" len="sm"/>
              <a:tailEnd type="none" w="sm" len="sm"/>
            </a:ln>
            <a:effectLst>
              <a:outerShdw blurRad="63500" dist="17961" dir="2700000" algn="ctr" rotWithShape="0">
                <a:srgbClr val="000000">
                  <a:alpha val="74998"/>
                </a:srgbClr>
              </a:outerShdw>
            </a:effectLst>
          </p:spPr>
          <p:txBody>
            <a:bodyPr tIns="91440" bIns="91440" anchor="ctr"/>
            <a:lstStyle/>
            <a:p>
              <a:pPr marL="12700" indent="-12700">
                <a:lnSpc>
                  <a:spcPct val="110000"/>
                </a:lnSpc>
              </a:pPr>
              <a:endParaRPr lang="en-US" sz="1400">
                <a:latin typeface="Verdana" pitchFamily="-97" charset="0"/>
              </a:endParaRPr>
            </a:p>
          </p:txBody>
        </p:sp>
        <p:sp>
          <p:nvSpPr>
            <p:cNvPr id="34" name="AutoShape 13"/>
            <p:cNvSpPr>
              <a:spLocks noChangeArrowheads="1"/>
            </p:cNvSpPr>
            <p:nvPr/>
          </p:nvSpPr>
          <p:spPr bwMode="auto">
            <a:xfrm flipV="1">
              <a:off x="2366963" y="4575175"/>
              <a:ext cx="1622425" cy="762000"/>
            </a:xfrm>
            <a:prstGeom prst="chevron">
              <a:avLst>
                <a:gd name="adj" fmla="val 36984"/>
              </a:avLst>
            </a:prstGeom>
            <a:solidFill>
              <a:schemeClr val="accent2">
                <a:lumMod val="40000"/>
                <a:lumOff val="60000"/>
              </a:schemeClr>
            </a:solidFill>
            <a:ln w="6350">
              <a:solidFill>
                <a:schemeClr val="bg1">
                  <a:lumMod val="85000"/>
                </a:schemeClr>
              </a:solidFill>
              <a:miter lim="800000"/>
              <a:headEnd type="none" w="sm" len="sm"/>
              <a:tailEnd type="none" w="sm" len="sm"/>
            </a:ln>
            <a:effectLst>
              <a:outerShdw blurRad="63500" dist="17961" dir="2700000" algn="ctr" rotWithShape="0">
                <a:srgbClr val="000000">
                  <a:alpha val="74998"/>
                </a:srgbClr>
              </a:outerShdw>
            </a:effectLst>
          </p:spPr>
          <p:txBody>
            <a:bodyPr tIns="91440" bIns="91440" anchor="ctr"/>
            <a:lstStyle/>
            <a:p>
              <a:pPr marL="12700" indent="-12700">
                <a:lnSpc>
                  <a:spcPct val="110000"/>
                </a:lnSpc>
              </a:pPr>
              <a:endParaRPr lang="en-US" sz="1400">
                <a:latin typeface="Verdana" pitchFamily="-97" charset="0"/>
              </a:endParaRPr>
            </a:p>
          </p:txBody>
        </p:sp>
        <p:sp>
          <p:nvSpPr>
            <p:cNvPr id="35" name="AutoShape 14"/>
            <p:cNvSpPr>
              <a:spLocks noChangeArrowheads="1"/>
            </p:cNvSpPr>
            <p:nvPr/>
          </p:nvSpPr>
          <p:spPr bwMode="auto">
            <a:xfrm rot="10800000" flipH="1" flipV="1">
              <a:off x="4395788" y="3368675"/>
              <a:ext cx="1165225" cy="393700"/>
            </a:xfrm>
            <a:prstGeom prst="triangle">
              <a:avLst>
                <a:gd name="adj" fmla="val 50000"/>
              </a:avLst>
            </a:prstGeom>
            <a:solidFill>
              <a:schemeClr val="accent2">
                <a:lumMod val="75000"/>
              </a:schemeClr>
            </a:solidFill>
            <a:ln w="6350">
              <a:solidFill>
                <a:schemeClr val="bg1">
                  <a:lumMod val="85000"/>
                </a:schemeClr>
              </a:solidFill>
              <a:miter lim="800000"/>
              <a:headEnd/>
              <a:tailEnd/>
            </a:ln>
            <a:effectLst>
              <a:outerShdw blurRad="63500" dist="38099" dir="2700000" algn="ctr" rotWithShape="0">
                <a:srgbClr val="000000">
                  <a:alpha val="74998"/>
                </a:srgbClr>
              </a:outerShdw>
            </a:effectLst>
          </p:spPr>
          <p:txBody>
            <a:bodyPr tIns="91440" bIns="91440" anchor="ctr"/>
            <a:lstStyle/>
            <a:p>
              <a:endParaRPr lang="en-US">
                <a:latin typeface="Verdana" pitchFamily="-97" charset="0"/>
              </a:endParaRPr>
            </a:p>
          </p:txBody>
        </p:sp>
      </p:grpSp>
      <p:grpSp>
        <p:nvGrpSpPr>
          <p:cNvPr id="65540" name="Group 5"/>
          <p:cNvGrpSpPr>
            <a:grpSpLocks/>
          </p:cNvGrpSpPr>
          <p:nvPr/>
        </p:nvGrpSpPr>
        <p:grpSpPr bwMode="auto">
          <a:xfrm>
            <a:off x="595313" y="3505200"/>
            <a:ext cx="3733800" cy="236538"/>
            <a:chOff x="247" y="702"/>
            <a:chExt cx="2528" cy="149"/>
          </a:xfrm>
        </p:grpSpPr>
        <p:sp>
          <p:nvSpPr>
            <p:cNvPr id="40" name="Line 6"/>
            <p:cNvSpPr>
              <a:spLocks noChangeShapeType="1"/>
            </p:cNvSpPr>
            <p:nvPr/>
          </p:nvSpPr>
          <p:spPr bwMode="gray">
            <a:xfrm>
              <a:off x="247" y="778"/>
              <a:ext cx="2528" cy="0"/>
            </a:xfrm>
            <a:prstGeom prst="line">
              <a:avLst/>
            </a:prstGeom>
            <a:noFill/>
            <a:ln w="12700" cap="rnd">
              <a:solidFill>
                <a:schemeClr val="accent1"/>
              </a:solidFill>
              <a:round/>
              <a:headEnd/>
              <a:tailEnd/>
            </a:ln>
          </p:spPr>
          <p:txBody>
            <a:bodyPr wrap="none" anchor="ctr"/>
            <a:lstStyle/>
            <a:p>
              <a:pPr>
                <a:defRPr/>
              </a:pPr>
              <a:endParaRPr lang="en-US" sz="1600">
                <a:latin typeface="+mn-lt"/>
                <a:ea typeface="+mn-ea"/>
              </a:endParaRPr>
            </a:p>
          </p:txBody>
        </p:sp>
        <p:sp>
          <p:nvSpPr>
            <p:cNvPr id="65545" name="Rectangle 7"/>
            <p:cNvSpPr>
              <a:spLocks noChangeArrowheads="1"/>
            </p:cNvSpPr>
            <p:nvPr/>
          </p:nvSpPr>
          <p:spPr bwMode="gray">
            <a:xfrm>
              <a:off x="725" y="702"/>
              <a:ext cx="1542" cy="149"/>
            </a:xfrm>
            <a:prstGeom prst="rect">
              <a:avLst/>
            </a:prstGeom>
            <a:solidFill>
              <a:schemeClr val="bg1"/>
            </a:solidFill>
            <a:ln w="12700" cap="rnd">
              <a:noFill/>
              <a:miter lim="800000"/>
              <a:headEnd/>
              <a:tailEnd/>
            </a:ln>
          </p:spPr>
          <p:txBody>
            <a:bodyPr wrap="none" lIns="72000" tIns="0" rIns="72000" bIns="0" anchor="b" anchorCtr="1">
              <a:spAutoFit/>
            </a:bodyPr>
            <a:lstStyle/>
            <a:p>
              <a:pPr>
                <a:lnSpc>
                  <a:spcPct val="95000"/>
                </a:lnSpc>
              </a:pPr>
              <a:r>
                <a:rPr lang="en-US" sz="1600"/>
                <a:t>Revenues are Sinking</a:t>
              </a:r>
              <a:endParaRPr lang="en-US" sz="1600" baseline="30000"/>
            </a:p>
          </p:txBody>
        </p:sp>
      </p:grpSp>
      <p:sp>
        <p:nvSpPr>
          <p:cNvPr id="65541" name="Rectangle 4"/>
          <p:cNvSpPr txBox="1">
            <a:spLocks noChangeArrowheads="1"/>
          </p:cNvSpPr>
          <p:nvPr/>
        </p:nvSpPr>
        <p:spPr bwMode="gray">
          <a:xfrm>
            <a:off x="609600" y="3878263"/>
            <a:ext cx="3733800" cy="2305050"/>
          </a:xfrm>
          <a:prstGeom prst="rect">
            <a:avLst/>
          </a:prstGeom>
          <a:noFill/>
          <a:ln w="9525">
            <a:solidFill>
              <a:schemeClr val="accent2"/>
            </a:solidFill>
            <a:miter lim="800000"/>
            <a:headEnd/>
            <a:tailEnd/>
          </a:ln>
        </p:spPr>
        <p:txBody>
          <a:bodyPr/>
          <a:lstStyle/>
          <a:p>
            <a:pPr marL="177800" indent="-177800" algn="l">
              <a:lnSpc>
                <a:spcPct val="110000"/>
              </a:lnSpc>
              <a:buFont typeface="Wingdings" pitchFamily="-97" charset="2"/>
              <a:buChar char="§"/>
            </a:pPr>
            <a:endParaRPr lang="en-US" sz="1600" b="0" dirty="0" smtClean="0"/>
          </a:p>
          <a:p>
            <a:pPr marL="177800" indent="-177800" algn="l">
              <a:lnSpc>
                <a:spcPct val="110000"/>
              </a:lnSpc>
              <a:buFont typeface="Wingdings" pitchFamily="-97" charset="2"/>
              <a:buChar char="§"/>
            </a:pPr>
            <a:r>
              <a:rPr lang="en-US" sz="1600" b="0" dirty="0" smtClean="0"/>
              <a:t>Limited </a:t>
            </a:r>
            <a:r>
              <a:rPr lang="en-US" sz="1600" b="0" dirty="0"/>
              <a:t>measures of success</a:t>
            </a:r>
          </a:p>
          <a:p>
            <a:pPr marL="177800" indent="-177800" algn="l">
              <a:lnSpc>
                <a:spcPct val="110000"/>
              </a:lnSpc>
              <a:buFont typeface="Wingdings" pitchFamily="-97" charset="2"/>
              <a:buChar char="§"/>
            </a:pPr>
            <a:endParaRPr lang="en-US" sz="1600" b="0" dirty="0"/>
          </a:p>
          <a:p>
            <a:pPr marL="177800" indent="-177800" algn="l">
              <a:lnSpc>
                <a:spcPct val="110000"/>
              </a:lnSpc>
              <a:buFont typeface="Wingdings" pitchFamily="-97" charset="2"/>
              <a:buChar char="§"/>
            </a:pPr>
            <a:r>
              <a:rPr lang="en-US" sz="1600" b="0" dirty="0" smtClean="0"/>
              <a:t>Gradualist </a:t>
            </a:r>
            <a:r>
              <a:rPr lang="en-US" sz="1600" b="0" dirty="0"/>
              <a:t>response to customer demands</a:t>
            </a:r>
          </a:p>
          <a:p>
            <a:pPr marL="177800" indent="-177800" algn="l">
              <a:lnSpc>
                <a:spcPct val="110000"/>
              </a:lnSpc>
            </a:pPr>
            <a:endParaRPr lang="nl-NL" sz="1600" b="0" dirty="0"/>
          </a:p>
          <a:p>
            <a:pPr marL="177800" indent="-177800" algn="l">
              <a:lnSpc>
                <a:spcPct val="110000"/>
              </a:lnSpc>
              <a:buFont typeface="Wingdings" pitchFamily="-97" charset="2"/>
              <a:buChar char="§"/>
            </a:pPr>
            <a:endParaRPr lang="nl-NL" sz="1600" b="0" dirty="0"/>
          </a:p>
          <a:p>
            <a:pPr marL="169863" lvl="1" indent="-168275" algn="l">
              <a:spcBef>
                <a:spcPct val="80000"/>
              </a:spcBef>
              <a:buClr>
                <a:schemeClr val="tx1"/>
              </a:buClr>
            </a:pPr>
            <a:endParaRPr lang="en-US" sz="1600" b="0" dirty="0"/>
          </a:p>
          <a:p>
            <a:pPr marL="169863" lvl="1" indent="-168275" algn="l">
              <a:spcBef>
                <a:spcPct val="80000"/>
              </a:spcBef>
              <a:buClr>
                <a:schemeClr val="tx1"/>
              </a:buClr>
              <a:buFont typeface="Wingdings 2" pitchFamily="-97" charset="2"/>
              <a:buChar char="¡"/>
            </a:pPr>
            <a:endParaRPr lang="en-US" sz="1600" b="0" dirty="0"/>
          </a:p>
          <a:p>
            <a:pPr marL="169863" lvl="1" indent="-168275" algn="l">
              <a:spcBef>
                <a:spcPct val="80000"/>
              </a:spcBef>
              <a:buClr>
                <a:schemeClr val="tx1"/>
              </a:buClr>
              <a:buFont typeface="Wingdings 2" pitchFamily="-97" charset="2"/>
              <a:buChar char="¡"/>
            </a:pPr>
            <a:endParaRPr lang="en-US" sz="1600" b="0" dirty="0"/>
          </a:p>
        </p:txBody>
      </p:sp>
      <p:sp>
        <p:nvSpPr>
          <p:cNvPr id="23" name="AutoShape 7"/>
          <p:cNvSpPr>
            <a:spLocks noChangeAspect="1" noChangeArrowheads="1"/>
          </p:cNvSpPr>
          <p:nvPr/>
        </p:nvSpPr>
        <p:spPr bwMode="auto">
          <a:xfrm rot="5400000">
            <a:off x="4187032" y="4949031"/>
            <a:ext cx="1600200" cy="236537"/>
          </a:xfrm>
          <a:prstGeom prst="triangle">
            <a:avLst>
              <a:gd name="adj" fmla="val 50000"/>
            </a:avLst>
          </a:prstGeom>
          <a:solidFill>
            <a:schemeClr val="accent5"/>
          </a:solidFill>
          <a:ln w="6350">
            <a:solidFill>
              <a:schemeClr val="accent3">
                <a:lumMod val="75000"/>
              </a:schemeClr>
            </a:solidFill>
            <a:miter lim="800000"/>
            <a:headEnd type="none" w="sm" len="sm"/>
            <a:tailEnd type="none" w="med" len="lg"/>
          </a:ln>
          <a:effectLst/>
        </p:spPr>
        <p:txBody>
          <a:bodyPr tIns="91440" bIns="91440" anchor="ctr"/>
          <a:lstStyle/>
          <a:p>
            <a:endParaRPr lang="en-US" sz="1600" b="0"/>
          </a:p>
        </p:txBody>
      </p:sp>
      <p:sp>
        <p:nvSpPr>
          <p:cNvPr id="65543" name="Rectangle 4"/>
          <p:cNvSpPr txBox="1">
            <a:spLocks noChangeArrowheads="1"/>
          </p:cNvSpPr>
          <p:nvPr/>
        </p:nvSpPr>
        <p:spPr bwMode="gray">
          <a:xfrm>
            <a:off x="5715000" y="2209800"/>
            <a:ext cx="2817813" cy="3962400"/>
          </a:xfrm>
          <a:prstGeom prst="rect">
            <a:avLst/>
          </a:prstGeom>
          <a:noFill/>
          <a:ln w="9525">
            <a:solidFill>
              <a:schemeClr val="accent2"/>
            </a:solidFill>
            <a:miter lim="800000"/>
            <a:headEnd/>
            <a:tailEnd/>
          </a:ln>
        </p:spPr>
        <p:txBody>
          <a:bodyPr/>
          <a:lstStyle/>
          <a:p>
            <a:pPr marL="169863" lvl="1" indent="-168275" algn="l">
              <a:lnSpc>
                <a:spcPct val="100000"/>
              </a:lnSpc>
              <a:spcBef>
                <a:spcPts val="338"/>
              </a:spcBef>
              <a:buClr>
                <a:schemeClr val="tx1"/>
              </a:buClr>
              <a:buFont typeface="Wingdings" charset="2"/>
              <a:buChar char="§"/>
            </a:pPr>
            <a:endParaRPr lang="en-US" sz="1600" b="0"/>
          </a:p>
          <a:p>
            <a:pPr marL="169863" lvl="1" indent="-168275" algn="l">
              <a:lnSpc>
                <a:spcPct val="100000"/>
              </a:lnSpc>
              <a:spcBef>
                <a:spcPts val="338"/>
              </a:spcBef>
              <a:buClr>
                <a:schemeClr val="tx1"/>
              </a:buClr>
              <a:buFont typeface="Wingdings" charset="2"/>
              <a:buChar char="§"/>
            </a:pPr>
            <a:r>
              <a:rPr lang="en-US" sz="1600" b="0"/>
              <a:t>Per partner profits, lockstep pay, established clientele determine firm reputation</a:t>
            </a:r>
          </a:p>
          <a:p>
            <a:pPr marL="169863" lvl="1" indent="-168275" algn="l">
              <a:lnSpc>
                <a:spcPct val="100000"/>
              </a:lnSpc>
              <a:spcBef>
                <a:spcPts val="338"/>
              </a:spcBef>
              <a:buClr>
                <a:schemeClr val="tx1"/>
              </a:buClr>
              <a:buFont typeface="Wingdings" charset="2"/>
              <a:buChar char="§"/>
            </a:pPr>
            <a:endParaRPr lang="en-US" sz="1600" b="0"/>
          </a:p>
          <a:p>
            <a:pPr marL="169863" lvl="1" indent="-168275" algn="l">
              <a:lnSpc>
                <a:spcPct val="100000"/>
              </a:lnSpc>
              <a:spcBef>
                <a:spcPts val="338"/>
              </a:spcBef>
              <a:buClr>
                <a:schemeClr val="tx1"/>
              </a:buClr>
              <a:buFont typeface="Wingdings" charset="2"/>
              <a:buChar char="§"/>
            </a:pPr>
            <a:r>
              <a:rPr lang="en-US" sz="1600" b="0"/>
              <a:t>Top-school credentials overvalued relative to productive capacity</a:t>
            </a:r>
          </a:p>
          <a:p>
            <a:pPr marL="169863" lvl="1" indent="-168275" algn="l">
              <a:lnSpc>
                <a:spcPct val="100000"/>
              </a:lnSpc>
              <a:spcBef>
                <a:spcPts val="338"/>
              </a:spcBef>
              <a:buClr>
                <a:schemeClr val="tx1"/>
              </a:buClr>
              <a:buFont typeface="Wingdings" charset="2"/>
              <a:buChar char="§"/>
            </a:pPr>
            <a:endParaRPr lang="en-US" sz="1600" b="0"/>
          </a:p>
          <a:p>
            <a:pPr marL="169863" lvl="1" indent="-168275" algn="l">
              <a:lnSpc>
                <a:spcPct val="100000"/>
              </a:lnSpc>
              <a:spcBef>
                <a:spcPts val="338"/>
              </a:spcBef>
              <a:buClr>
                <a:schemeClr val="tx1"/>
              </a:buClr>
              <a:buFont typeface="Wingdings" charset="2"/>
              <a:buChar char="§"/>
            </a:pPr>
            <a:r>
              <a:rPr lang="en-US" sz="1600" b="0"/>
              <a:t>Resistance to demands of business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81000" y="152400"/>
            <a:ext cx="8345488" cy="584200"/>
          </a:xfrm>
        </p:spPr>
        <p:txBody>
          <a:bodyPr/>
          <a:lstStyle/>
          <a:p>
            <a:r>
              <a:rPr lang="en-US" sz="1800" smtClean="0"/>
              <a:t>The combination of increasing costs and decreasing revenues is creating a downward cycle …</a:t>
            </a:r>
          </a:p>
        </p:txBody>
      </p:sp>
      <p:sp>
        <p:nvSpPr>
          <p:cNvPr id="21" name="Freeform 4"/>
          <p:cNvSpPr>
            <a:spLocks/>
          </p:cNvSpPr>
          <p:nvPr/>
        </p:nvSpPr>
        <p:spPr bwMode="auto">
          <a:xfrm flipH="1">
            <a:off x="4564063" y="1679575"/>
            <a:ext cx="1657350" cy="1657350"/>
          </a:xfrm>
          <a:custGeom>
            <a:avLst/>
            <a:gdLst>
              <a:gd name="T0" fmla="*/ 36 w 1044"/>
              <a:gd name="T1" fmla="*/ 0 h 1044"/>
              <a:gd name="T2" fmla="*/ 90 w 1044"/>
              <a:gd name="T3" fmla="*/ 0 h 1044"/>
              <a:gd name="T4" fmla="*/ 144 w 1044"/>
              <a:gd name="T5" fmla="*/ 6 h 1044"/>
              <a:gd name="T6" fmla="*/ 198 w 1044"/>
              <a:gd name="T7" fmla="*/ 18 h 1044"/>
              <a:gd name="T8" fmla="*/ 252 w 1044"/>
              <a:gd name="T9" fmla="*/ 30 h 1044"/>
              <a:gd name="T10" fmla="*/ 306 w 1044"/>
              <a:gd name="T11" fmla="*/ 42 h 1044"/>
              <a:gd name="T12" fmla="*/ 354 w 1044"/>
              <a:gd name="T13" fmla="*/ 60 h 1044"/>
              <a:gd name="T14" fmla="*/ 408 w 1044"/>
              <a:gd name="T15" fmla="*/ 84 h 1044"/>
              <a:gd name="T16" fmla="*/ 456 w 1044"/>
              <a:gd name="T17" fmla="*/ 102 h 1044"/>
              <a:gd name="T18" fmla="*/ 504 w 1044"/>
              <a:gd name="T19" fmla="*/ 132 h 1044"/>
              <a:gd name="T20" fmla="*/ 552 w 1044"/>
              <a:gd name="T21" fmla="*/ 156 h 1044"/>
              <a:gd name="T22" fmla="*/ 600 w 1044"/>
              <a:gd name="T23" fmla="*/ 186 h 1044"/>
              <a:gd name="T24" fmla="*/ 642 w 1044"/>
              <a:gd name="T25" fmla="*/ 222 h 1044"/>
              <a:gd name="T26" fmla="*/ 684 w 1044"/>
              <a:gd name="T27" fmla="*/ 258 h 1044"/>
              <a:gd name="T28" fmla="*/ 726 w 1044"/>
              <a:gd name="T29" fmla="*/ 294 h 1044"/>
              <a:gd name="T30" fmla="*/ 762 w 1044"/>
              <a:gd name="T31" fmla="*/ 330 h 1044"/>
              <a:gd name="T32" fmla="*/ 798 w 1044"/>
              <a:gd name="T33" fmla="*/ 372 h 1044"/>
              <a:gd name="T34" fmla="*/ 834 w 1044"/>
              <a:gd name="T35" fmla="*/ 414 h 1044"/>
              <a:gd name="T36" fmla="*/ 864 w 1044"/>
              <a:gd name="T37" fmla="*/ 462 h 1044"/>
              <a:gd name="T38" fmla="*/ 894 w 1044"/>
              <a:gd name="T39" fmla="*/ 504 h 1044"/>
              <a:gd name="T40" fmla="*/ 918 w 1044"/>
              <a:gd name="T41" fmla="*/ 552 h 1044"/>
              <a:gd name="T42" fmla="*/ 942 w 1044"/>
              <a:gd name="T43" fmla="*/ 606 h 1044"/>
              <a:gd name="T44" fmla="*/ 966 w 1044"/>
              <a:gd name="T45" fmla="*/ 654 h 1044"/>
              <a:gd name="T46" fmla="*/ 984 w 1044"/>
              <a:gd name="T47" fmla="*/ 702 h 1044"/>
              <a:gd name="T48" fmla="*/ 1002 w 1044"/>
              <a:gd name="T49" fmla="*/ 756 h 1044"/>
              <a:gd name="T50" fmla="*/ 1014 w 1044"/>
              <a:gd name="T51" fmla="*/ 810 h 1044"/>
              <a:gd name="T52" fmla="*/ 1026 w 1044"/>
              <a:gd name="T53" fmla="*/ 864 h 1044"/>
              <a:gd name="T54" fmla="*/ 1032 w 1044"/>
              <a:gd name="T55" fmla="*/ 918 h 1044"/>
              <a:gd name="T56" fmla="*/ 1038 w 1044"/>
              <a:gd name="T57" fmla="*/ 972 h 1044"/>
              <a:gd name="T58" fmla="*/ 1044 w 1044"/>
              <a:gd name="T59" fmla="*/ 1026 h 1044"/>
              <a:gd name="T60" fmla="*/ 522 w 1044"/>
              <a:gd name="T61" fmla="*/ 1038 h 1044"/>
              <a:gd name="T62" fmla="*/ 522 w 1044"/>
              <a:gd name="T63" fmla="*/ 1008 h 1044"/>
              <a:gd name="T64" fmla="*/ 516 w 1044"/>
              <a:gd name="T65" fmla="*/ 984 h 1044"/>
              <a:gd name="T66" fmla="*/ 510 w 1044"/>
              <a:gd name="T67" fmla="*/ 954 h 1044"/>
              <a:gd name="T68" fmla="*/ 510 w 1044"/>
              <a:gd name="T69" fmla="*/ 930 h 1044"/>
              <a:gd name="T70" fmla="*/ 498 w 1044"/>
              <a:gd name="T71" fmla="*/ 900 h 1044"/>
              <a:gd name="T72" fmla="*/ 492 w 1044"/>
              <a:gd name="T73" fmla="*/ 876 h 1044"/>
              <a:gd name="T74" fmla="*/ 480 w 1044"/>
              <a:gd name="T75" fmla="*/ 846 h 1044"/>
              <a:gd name="T76" fmla="*/ 474 w 1044"/>
              <a:gd name="T77" fmla="*/ 822 h 1044"/>
              <a:gd name="T78" fmla="*/ 462 w 1044"/>
              <a:gd name="T79" fmla="*/ 798 h 1044"/>
              <a:gd name="T80" fmla="*/ 444 w 1044"/>
              <a:gd name="T81" fmla="*/ 774 h 1044"/>
              <a:gd name="T82" fmla="*/ 432 w 1044"/>
              <a:gd name="T83" fmla="*/ 750 h 1044"/>
              <a:gd name="T84" fmla="*/ 414 w 1044"/>
              <a:gd name="T85" fmla="*/ 732 h 1044"/>
              <a:gd name="T86" fmla="*/ 396 w 1044"/>
              <a:gd name="T87" fmla="*/ 708 h 1044"/>
              <a:gd name="T88" fmla="*/ 378 w 1044"/>
              <a:gd name="T89" fmla="*/ 690 h 1044"/>
              <a:gd name="T90" fmla="*/ 360 w 1044"/>
              <a:gd name="T91" fmla="*/ 666 h 1044"/>
              <a:gd name="T92" fmla="*/ 342 w 1044"/>
              <a:gd name="T93" fmla="*/ 648 h 1044"/>
              <a:gd name="T94" fmla="*/ 318 w 1044"/>
              <a:gd name="T95" fmla="*/ 630 h 1044"/>
              <a:gd name="T96" fmla="*/ 300 w 1044"/>
              <a:gd name="T97" fmla="*/ 618 h 1044"/>
              <a:gd name="T98" fmla="*/ 276 w 1044"/>
              <a:gd name="T99" fmla="*/ 600 h 1044"/>
              <a:gd name="T100" fmla="*/ 252 w 1044"/>
              <a:gd name="T101" fmla="*/ 588 h 1044"/>
              <a:gd name="T102" fmla="*/ 228 w 1044"/>
              <a:gd name="T103" fmla="*/ 576 h 1044"/>
              <a:gd name="T104" fmla="*/ 204 w 1044"/>
              <a:gd name="T105" fmla="*/ 564 h 1044"/>
              <a:gd name="T106" fmla="*/ 180 w 1044"/>
              <a:gd name="T107" fmla="*/ 552 h 1044"/>
              <a:gd name="T108" fmla="*/ 150 w 1044"/>
              <a:gd name="T109" fmla="*/ 546 h 1044"/>
              <a:gd name="T110" fmla="*/ 126 w 1044"/>
              <a:gd name="T111" fmla="*/ 534 h 1044"/>
              <a:gd name="T112" fmla="*/ 96 w 1044"/>
              <a:gd name="T113" fmla="*/ 528 h 1044"/>
              <a:gd name="T114" fmla="*/ 72 w 1044"/>
              <a:gd name="T115" fmla="*/ 528 h 1044"/>
              <a:gd name="T116" fmla="*/ 42 w 1044"/>
              <a:gd name="T117" fmla="*/ 522 h 1044"/>
              <a:gd name="T118" fmla="*/ 18 w 1044"/>
              <a:gd name="T119" fmla="*/ 522 h 1044"/>
              <a:gd name="T120" fmla="*/ 0 w 1044"/>
              <a:gd name="T121" fmla="*/ 0 h 10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44"/>
              <a:gd name="T184" fmla="*/ 0 h 1044"/>
              <a:gd name="T185" fmla="*/ 1044 w 1044"/>
              <a:gd name="T186" fmla="*/ 1044 h 10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44" h="1044">
                <a:moveTo>
                  <a:pt x="0" y="0"/>
                </a:moveTo>
                <a:lnTo>
                  <a:pt x="18" y="0"/>
                </a:lnTo>
                <a:lnTo>
                  <a:pt x="36" y="0"/>
                </a:lnTo>
                <a:lnTo>
                  <a:pt x="54" y="0"/>
                </a:lnTo>
                <a:lnTo>
                  <a:pt x="72" y="0"/>
                </a:lnTo>
                <a:lnTo>
                  <a:pt x="90" y="0"/>
                </a:lnTo>
                <a:lnTo>
                  <a:pt x="108" y="6"/>
                </a:lnTo>
                <a:lnTo>
                  <a:pt x="126" y="6"/>
                </a:lnTo>
                <a:lnTo>
                  <a:pt x="144" y="6"/>
                </a:lnTo>
                <a:lnTo>
                  <a:pt x="162" y="12"/>
                </a:lnTo>
                <a:lnTo>
                  <a:pt x="180" y="12"/>
                </a:lnTo>
                <a:lnTo>
                  <a:pt x="198" y="18"/>
                </a:lnTo>
                <a:lnTo>
                  <a:pt x="216" y="24"/>
                </a:lnTo>
                <a:lnTo>
                  <a:pt x="234" y="24"/>
                </a:lnTo>
                <a:lnTo>
                  <a:pt x="252" y="30"/>
                </a:lnTo>
                <a:lnTo>
                  <a:pt x="270" y="36"/>
                </a:lnTo>
                <a:lnTo>
                  <a:pt x="288" y="42"/>
                </a:lnTo>
                <a:lnTo>
                  <a:pt x="306" y="42"/>
                </a:lnTo>
                <a:lnTo>
                  <a:pt x="324" y="48"/>
                </a:lnTo>
                <a:lnTo>
                  <a:pt x="336" y="54"/>
                </a:lnTo>
                <a:lnTo>
                  <a:pt x="354" y="60"/>
                </a:lnTo>
                <a:lnTo>
                  <a:pt x="372" y="66"/>
                </a:lnTo>
                <a:lnTo>
                  <a:pt x="390" y="72"/>
                </a:lnTo>
                <a:lnTo>
                  <a:pt x="408" y="84"/>
                </a:lnTo>
                <a:lnTo>
                  <a:pt x="426" y="90"/>
                </a:lnTo>
                <a:lnTo>
                  <a:pt x="438" y="96"/>
                </a:lnTo>
                <a:lnTo>
                  <a:pt x="456" y="102"/>
                </a:lnTo>
                <a:lnTo>
                  <a:pt x="474" y="114"/>
                </a:lnTo>
                <a:lnTo>
                  <a:pt x="486" y="120"/>
                </a:lnTo>
                <a:lnTo>
                  <a:pt x="504" y="132"/>
                </a:lnTo>
                <a:lnTo>
                  <a:pt x="522" y="138"/>
                </a:lnTo>
                <a:lnTo>
                  <a:pt x="534" y="150"/>
                </a:lnTo>
                <a:lnTo>
                  <a:pt x="552" y="156"/>
                </a:lnTo>
                <a:lnTo>
                  <a:pt x="570" y="168"/>
                </a:lnTo>
                <a:lnTo>
                  <a:pt x="582" y="180"/>
                </a:lnTo>
                <a:lnTo>
                  <a:pt x="600" y="186"/>
                </a:lnTo>
                <a:lnTo>
                  <a:pt x="612" y="198"/>
                </a:lnTo>
                <a:lnTo>
                  <a:pt x="624" y="210"/>
                </a:lnTo>
                <a:lnTo>
                  <a:pt x="642" y="222"/>
                </a:lnTo>
                <a:lnTo>
                  <a:pt x="654" y="234"/>
                </a:lnTo>
                <a:lnTo>
                  <a:pt x="672" y="246"/>
                </a:lnTo>
                <a:lnTo>
                  <a:pt x="684" y="258"/>
                </a:lnTo>
                <a:lnTo>
                  <a:pt x="696" y="270"/>
                </a:lnTo>
                <a:lnTo>
                  <a:pt x="708" y="282"/>
                </a:lnTo>
                <a:lnTo>
                  <a:pt x="726" y="294"/>
                </a:lnTo>
                <a:lnTo>
                  <a:pt x="738" y="306"/>
                </a:lnTo>
                <a:lnTo>
                  <a:pt x="750" y="318"/>
                </a:lnTo>
                <a:lnTo>
                  <a:pt x="762" y="330"/>
                </a:lnTo>
                <a:lnTo>
                  <a:pt x="774" y="342"/>
                </a:lnTo>
                <a:lnTo>
                  <a:pt x="786" y="360"/>
                </a:lnTo>
                <a:lnTo>
                  <a:pt x="798" y="372"/>
                </a:lnTo>
                <a:lnTo>
                  <a:pt x="810" y="384"/>
                </a:lnTo>
                <a:lnTo>
                  <a:pt x="822" y="402"/>
                </a:lnTo>
                <a:lnTo>
                  <a:pt x="834" y="414"/>
                </a:lnTo>
                <a:lnTo>
                  <a:pt x="846" y="432"/>
                </a:lnTo>
                <a:lnTo>
                  <a:pt x="852" y="444"/>
                </a:lnTo>
                <a:lnTo>
                  <a:pt x="864" y="462"/>
                </a:lnTo>
                <a:lnTo>
                  <a:pt x="876" y="474"/>
                </a:lnTo>
                <a:lnTo>
                  <a:pt x="882" y="492"/>
                </a:lnTo>
                <a:lnTo>
                  <a:pt x="894" y="504"/>
                </a:lnTo>
                <a:lnTo>
                  <a:pt x="900" y="522"/>
                </a:lnTo>
                <a:lnTo>
                  <a:pt x="912" y="540"/>
                </a:lnTo>
                <a:lnTo>
                  <a:pt x="918" y="552"/>
                </a:lnTo>
                <a:lnTo>
                  <a:pt x="930" y="570"/>
                </a:lnTo>
                <a:lnTo>
                  <a:pt x="936" y="588"/>
                </a:lnTo>
                <a:lnTo>
                  <a:pt x="942" y="606"/>
                </a:lnTo>
                <a:lnTo>
                  <a:pt x="954" y="618"/>
                </a:lnTo>
                <a:lnTo>
                  <a:pt x="960" y="636"/>
                </a:lnTo>
                <a:lnTo>
                  <a:pt x="966" y="654"/>
                </a:lnTo>
                <a:lnTo>
                  <a:pt x="972" y="672"/>
                </a:lnTo>
                <a:lnTo>
                  <a:pt x="978" y="690"/>
                </a:lnTo>
                <a:lnTo>
                  <a:pt x="984" y="702"/>
                </a:lnTo>
                <a:lnTo>
                  <a:pt x="990" y="720"/>
                </a:lnTo>
                <a:lnTo>
                  <a:pt x="996" y="738"/>
                </a:lnTo>
                <a:lnTo>
                  <a:pt x="1002" y="756"/>
                </a:lnTo>
                <a:lnTo>
                  <a:pt x="1008" y="774"/>
                </a:lnTo>
                <a:lnTo>
                  <a:pt x="1014" y="792"/>
                </a:lnTo>
                <a:lnTo>
                  <a:pt x="1014" y="810"/>
                </a:lnTo>
                <a:lnTo>
                  <a:pt x="1020" y="828"/>
                </a:lnTo>
                <a:lnTo>
                  <a:pt x="1026" y="846"/>
                </a:lnTo>
                <a:lnTo>
                  <a:pt x="1026" y="864"/>
                </a:lnTo>
                <a:lnTo>
                  <a:pt x="1032" y="882"/>
                </a:lnTo>
                <a:lnTo>
                  <a:pt x="1032" y="900"/>
                </a:lnTo>
                <a:lnTo>
                  <a:pt x="1032" y="918"/>
                </a:lnTo>
                <a:lnTo>
                  <a:pt x="1038" y="936"/>
                </a:lnTo>
                <a:lnTo>
                  <a:pt x="1038" y="954"/>
                </a:lnTo>
                <a:lnTo>
                  <a:pt x="1038" y="972"/>
                </a:lnTo>
                <a:lnTo>
                  <a:pt x="1044" y="990"/>
                </a:lnTo>
                <a:lnTo>
                  <a:pt x="1044" y="1008"/>
                </a:lnTo>
                <a:lnTo>
                  <a:pt x="1044" y="1026"/>
                </a:lnTo>
                <a:lnTo>
                  <a:pt x="1044" y="1044"/>
                </a:lnTo>
                <a:lnTo>
                  <a:pt x="522" y="1044"/>
                </a:lnTo>
                <a:lnTo>
                  <a:pt x="522" y="1038"/>
                </a:lnTo>
                <a:lnTo>
                  <a:pt x="522" y="1026"/>
                </a:lnTo>
                <a:lnTo>
                  <a:pt x="522" y="1020"/>
                </a:lnTo>
                <a:lnTo>
                  <a:pt x="522" y="1008"/>
                </a:lnTo>
                <a:lnTo>
                  <a:pt x="516" y="1002"/>
                </a:lnTo>
                <a:lnTo>
                  <a:pt x="516" y="990"/>
                </a:lnTo>
                <a:lnTo>
                  <a:pt x="516" y="984"/>
                </a:lnTo>
                <a:lnTo>
                  <a:pt x="516" y="972"/>
                </a:lnTo>
                <a:lnTo>
                  <a:pt x="516" y="966"/>
                </a:lnTo>
                <a:lnTo>
                  <a:pt x="510" y="954"/>
                </a:lnTo>
                <a:lnTo>
                  <a:pt x="510" y="948"/>
                </a:lnTo>
                <a:lnTo>
                  <a:pt x="510" y="936"/>
                </a:lnTo>
                <a:lnTo>
                  <a:pt x="510" y="930"/>
                </a:lnTo>
                <a:lnTo>
                  <a:pt x="504" y="918"/>
                </a:lnTo>
                <a:lnTo>
                  <a:pt x="504" y="912"/>
                </a:lnTo>
                <a:lnTo>
                  <a:pt x="498" y="900"/>
                </a:lnTo>
                <a:lnTo>
                  <a:pt x="498" y="894"/>
                </a:lnTo>
                <a:lnTo>
                  <a:pt x="492" y="882"/>
                </a:lnTo>
                <a:lnTo>
                  <a:pt x="492" y="876"/>
                </a:lnTo>
                <a:lnTo>
                  <a:pt x="492" y="864"/>
                </a:lnTo>
                <a:lnTo>
                  <a:pt x="486" y="858"/>
                </a:lnTo>
                <a:lnTo>
                  <a:pt x="480" y="846"/>
                </a:lnTo>
                <a:lnTo>
                  <a:pt x="480" y="840"/>
                </a:lnTo>
                <a:lnTo>
                  <a:pt x="474" y="834"/>
                </a:lnTo>
                <a:lnTo>
                  <a:pt x="474" y="822"/>
                </a:lnTo>
                <a:lnTo>
                  <a:pt x="468" y="816"/>
                </a:lnTo>
                <a:lnTo>
                  <a:pt x="462" y="810"/>
                </a:lnTo>
                <a:lnTo>
                  <a:pt x="462" y="798"/>
                </a:lnTo>
                <a:lnTo>
                  <a:pt x="456" y="792"/>
                </a:lnTo>
                <a:lnTo>
                  <a:pt x="450" y="780"/>
                </a:lnTo>
                <a:lnTo>
                  <a:pt x="444" y="774"/>
                </a:lnTo>
                <a:lnTo>
                  <a:pt x="444" y="768"/>
                </a:lnTo>
                <a:lnTo>
                  <a:pt x="438" y="762"/>
                </a:lnTo>
                <a:lnTo>
                  <a:pt x="432" y="750"/>
                </a:lnTo>
                <a:lnTo>
                  <a:pt x="426" y="744"/>
                </a:lnTo>
                <a:lnTo>
                  <a:pt x="420" y="738"/>
                </a:lnTo>
                <a:lnTo>
                  <a:pt x="414" y="732"/>
                </a:lnTo>
                <a:lnTo>
                  <a:pt x="408" y="720"/>
                </a:lnTo>
                <a:lnTo>
                  <a:pt x="402" y="714"/>
                </a:lnTo>
                <a:lnTo>
                  <a:pt x="396" y="708"/>
                </a:lnTo>
                <a:lnTo>
                  <a:pt x="390" y="702"/>
                </a:lnTo>
                <a:lnTo>
                  <a:pt x="384" y="696"/>
                </a:lnTo>
                <a:lnTo>
                  <a:pt x="378" y="690"/>
                </a:lnTo>
                <a:lnTo>
                  <a:pt x="372" y="678"/>
                </a:lnTo>
                <a:lnTo>
                  <a:pt x="366" y="672"/>
                </a:lnTo>
                <a:lnTo>
                  <a:pt x="360" y="666"/>
                </a:lnTo>
                <a:lnTo>
                  <a:pt x="354" y="660"/>
                </a:lnTo>
                <a:lnTo>
                  <a:pt x="348" y="654"/>
                </a:lnTo>
                <a:lnTo>
                  <a:pt x="342" y="648"/>
                </a:lnTo>
                <a:lnTo>
                  <a:pt x="336" y="642"/>
                </a:lnTo>
                <a:lnTo>
                  <a:pt x="330" y="636"/>
                </a:lnTo>
                <a:lnTo>
                  <a:pt x="318" y="630"/>
                </a:lnTo>
                <a:lnTo>
                  <a:pt x="312" y="624"/>
                </a:lnTo>
                <a:lnTo>
                  <a:pt x="306" y="618"/>
                </a:lnTo>
                <a:lnTo>
                  <a:pt x="300" y="618"/>
                </a:lnTo>
                <a:lnTo>
                  <a:pt x="288" y="612"/>
                </a:lnTo>
                <a:lnTo>
                  <a:pt x="282" y="606"/>
                </a:lnTo>
                <a:lnTo>
                  <a:pt x="276" y="600"/>
                </a:lnTo>
                <a:lnTo>
                  <a:pt x="270" y="594"/>
                </a:lnTo>
                <a:lnTo>
                  <a:pt x="258" y="588"/>
                </a:lnTo>
                <a:lnTo>
                  <a:pt x="252" y="588"/>
                </a:lnTo>
                <a:lnTo>
                  <a:pt x="246" y="582"/>
                </a:lnTo>
                <a:lnTo>
                  <a:pt x="234" y="576"/>
                </a:lnTo>
                <a:lnTo>
                  <a:pt x="228" y="576"/>
                </a:lnTo>
                <a:lnTo>
                  <a:pt x="222" y="570"/>
                </a:lnTo>
                <a:lnTo>
                  <a:pt x="210" y="564"/>
                </a:lnTo>
                <a:lnTo>
                  <a:pt x="204" y="564"/>
                </a:lnTo>
                <a:lnTo>
                  <a:pt x="192" y="558"/>
                </a:lnTo>
                <a:lnTo>
                  <a:pt x="186" y="558"/>
                </a:lnTo>
                <a:lnTo>
                  <a:pt x="180" y="552"/>
                </a:lnTo>
                <a:lnTo>
                  <a:pt x="168" y="552"/>
                </a:lnTo>
                <a:lnTo>
                  <a:pt x="162" y="546"/>
                </a:lnTo>
                <a:lnTo>
                  <a:pt x="150" y="546"/>
                </a:lnTo>
                <a:lnTo>
                  <a:pt x="144" y="540"/>
                </a:lnTo>
                <a:lnTo>
                  <a:pt x="132" y="540"/>
                </a:lnTo>
                <a:lnTo>
                  <a:pt x="126" y="534"/>
                </a:lnTo>
                <a:lnTo>
                  <a:pt x="114" y="534"/>
                </a:lnTo>
                <a:lnTo>
                  <a:pt x="108" y="534"/>
                </a:lnTo>
                <a:lnTo>
                  <a:pt x="96" y="528"/>
                </a:lnTo>
                <a:lnTo>
                  <a:pt x="90" y="528"/>
                </a:lnTo>
                <a:lnTo>
                  <a:pt x="78" y="528"/>
                </a:lnTo>
                <a:lnTo>
                  <a:pt x="72" y="528"/>
                </a:lnTo>
                <a:lnTo>
                  <a:pt x="60" y="522"/>
                </a:lnTo>
                <a:lnTo>
                  <a:pt x="54" y="522"/>
                </a:lnTo>
                <a:lnTo>
                  <a:pt x="42" y="522"/>
                </a:lnTo>
                <a:lnTo>
                  <a:pt x="36" y="522"/>
                </a:lnTo>
                <a:lnTo>
                  <a:pt x="24" y="522"/>
                </a:lnTo>
                <a:lnTo>
                  <a:pt x="18" y="522"/>
                </a:lnTo>
                <a:lnTo>
                  <a:pt x="6" y="522"/>
                </a:lnTo>
                <a:lnTo>
                  <a:pt x="0" y="522"/>
                </a:lnTo>
                <a:lnTo>
                  <a:pt x="0" y="0"/>
                </a:lnTo>
                <a:close/>
              </a:path>
            </a:pathLst>
          </a:custGeom>
          <a:solidFill>
            <a:srgbClr val="E6EBF5"/>
          </a:solidFill>
          <a:ln w="6350">
            <a:solidFill>
              <a:schemeClr val="accent2"/>
            </a:solidFill>
            <a:round/>
            <a:headEnd/>
            <a:tailEnd/>
          </a:ln>
          <a:effectLst>
            <a:outerShdw dist="17961" dir="2700000" algn="ctr" rotWithShape="0">
              <a:srgbClr val="808080"/>
            </a:outerShdw>
          </a:effectLst>
        </p:spPr>
        <p:txBody>
          <a:bodyPr tIns="91440" bIns="91440" anchor="ctr"/>
          <a:lstStyle/>
          <a:p>
            <a:endParaRPr lang="en-US">
              <a:latin typeface="Verdana" pitchFamily="-97" charset="0"/>
            </a:endParaRPr>
          </a:p>
        </p:txBody>
      </p:sp>
      <p:sp>
        <p:nvSpPr>
          <p:cNvPr id="22" name="Freeform 5"/>
          <p:cNvSpPr>
            <a:spLocks/>
          </p:cNvSpPr>
          <p:nvPr/>
        </p:nvSpPr>
        <p:spPr bwMode="auto">
          <a:xfrm flipH="1">
            <a:off x="4554538" y="3341688"/>
            <a:ext cx="1657350" cy="1666875"/>
          </a:xfrm>
          <a:custGeom>
            <a:avLst/>
            <a:gdLst>
              <a:gd name="T0" fmla="*/ 1044 w 1044"/>
              <a:gd name="T1" fmla="*/ 36 h 1050"/>
              <a:gd name="T2" fmla="*/ 1038 w 1044"/>
              <a:gd name="T3" fmla="*/ 90 h 1050"/>
              <a:gd name="T4" fmla="*/ 1032 w 1044"/>
              <a:gd name="T5" fmla="*/ 150 h 1050"/>
              <a:gd name="T6" fmla="*/ 1026 w 1044"/>
              <a:gd name="T7" fmla="*/ 204 h 1050"/>
              <a:gd name="T8" fmla="*/ 1014 w 1044"/>
              <a:gd name="T9" fmla="*/ 252 h 1050"/>
              <a:gd name="T10" fmla="*/ 996 w 1044"/>
              <a:gd name="T11" fmla="*/ 306 h 1050"/>
              <a:gd name="T12" fmla="*/ 978 w 1044"/>
              <a:gd name="T13" fmla="*/ 360 h 1050"/>
              <a:gd name="T14" fmla="*/ 960 w 1044"/>
              <a:gd name="T15" fmla="*/ 408 h 1050"/>
              <a:gd name="T16" fmla="*/ 936 w 1044"/>
              <a:gd name="T17" fmla="*/ 462 h 1050"/>
              <a:gd name="T18" fmla="*/ 912 w 1044"/>
              <a:gd name="T19" fmla="*/ 510 h 1050"/>
              <a:gd name="T20" fmla="*/ 882 w 1044"/>
              <a:gd name="T21" fmla="*/ 558 h 1050"/>
              <a:gd name="T22" fmla="*/ 852 w 1044"/>
              <a:gd name="T23" fmla="*/ 600 h 1050"/>
              <a:gd name="T24" fmla="*/ 822 w 1044"/>
              <a:gd name="T25" fmla="*/ 648 h 1050"/>
              <a:gd name="T26" fmla="*/ 786 w 1044"/>
              <a:gd name="T27" fmla="*/ 690 h 1050"/>
              <a:gd name="T28" fmla="*/ 750 w 1044"/>
              <a:gd name="T29" fmla="*/ 726 h 1050"/>
              <a:gd name="T30" fmla="*/ 708 w 1044"/>
              <a:gd name="T31" fmla="*/ 768 h 1050"/>
              <a:gd name="T32" fmla="*/ 672 w 1044"/>
              <a:gd name="T33" fmla="*/ 804 h 1050"/>
              <a:gd name="T34" fmla="*/ 624 w 1044"/>
              <a:gd name="T35" fmla="*/ 840 h 1050"/>
              <a:gd name="T36" fmla="*/ 582 w 1044"/>
              <a:gd name="T37" fmla="*/ 870 h 1050"/>
              <a:gd name="T38" fmla="*/ 534 w 1044"/>
              <a:gd name="T39" fmla="*/ 900 h 1050"/>
              <a:gd name="T40" fmla="*/ 486 w 1044"/>
              <a:gd name="T41" fmla="*/ 924 h 1050"/>
              <a:gd name="T42" fmla="*/ 438 w 1044"/>
              <a:gd name="T43" fmla="*/ 948 h 1050"/>
              <a:gd name="T44" fmla="*/ 390 w 1044"/>
              <a:gd name="T45" fmla="*/ 972 h 1050"/>
              <a:gd name="T46" fmla="*/ 336 w 1044"/>
              <a:gd name="T47" fmla="*/ 990 h 1050"/>
              <a:gd name="T48" fmla="*/ 288 w 1044"/>
              <a:gd name="T49" fmla="*/ 1008 h 1050"/>
              <a:gd name="T50" fmla="*/ 234 w 1044"/>
              <a:gd name="T51" fmla="*/ 1020 h 1050"/>
              <a:gd name="T52" fmla="*/ 180 w 1044"/>
              <a:gd name="T53" fmla="*/ 1032 h 1050"/>
              <a:gd name="T54" fmla="*/ 126 w 1044"/>
              <a:gd name="T55" fmla="*/ 1038 h 1050"/>
              <a:gd name="T56" fmla="*/ 72 w 1044"/>
              <a:gd name="T57" fmla="*/ 1044 h 1050"/>
              <a:gd name="T58" fmla="*/ 18 w 1044"/>
              <a:gd name="T59" fmla="*/ 1050 h 1050"/>
              <a:gd name="T60" fmla="*/ 6 w 1044"/>
              <a:gd name="T61" fmla="*/ 528 h 1050"/>
              <a:gd name="T62" fmla="*/ 36 w 1044"/>
              <a:gd name="T63" fmla="*/ 528 h 1050"/>
              <a:gd name="T64" fmla="*/ 60 w 1044"/>
              <a:gd name="T65" fmla="*/ 522 h 1050"/>
              <a:gd name="T66" fmla="*/ 90 w 1044"/>
              <a:gd name="T67" fmla="*/ 516 h 1050"/>
              <a:gd name="T68" fmla="*/ 114 w 1044"/>
              <a:gd name="T69" fmla="*/ 516 h 1050"/>
              <a:gd name="T70" fmla="*/ 144 w 1044"/>
              <a:gd name="T71" fmla="*/ 504 h 1050"/>
              <a:gd name="T72" fmla="*/ 168 w 1044"/>
              <a:gd name="T73" fmla="*/ 498 h 1050"/>
              <a:gd name="T74" fmla="*/ 192 w 1044"/>
              <a:gd name="T75" fmla="*/ 486 h 1050"/>
              <a:gd name="T76" fmla="*/ 222 w 1044"/>
              <a:gd name="T77" fmla="*/ 480 h 1050"/>
              <a:gd name="T78" fmla="*/ 246 w 1044"/>
              <a:gd name="T79" fmla="*/ 468 h 1050"/>
              <a:gd name="T80" fmla="*/ 270 w 1044"/>
              <a:gd name="T81" fmla="*/ 450 h 1050"/>
              <a:gd name="T82" fmla="*/ 288 w 1044"/>
              <a:gd name="T83" fmla="*/ 438 h 1050"/>
              <a:gd name="T84" fmla="*/ 312 w 1044"/>
              <a:gd name="T85" fmla="*/ 420 h 1050"/>
              <a:gd name="T86" fmla="*/ 336 w 1044"/>
              <a:gd name="T87" fmla="*/ 402 h 1050"/>
              <a:gd name="T88" fmla="*/ 354 w 1044"/>
              <a:gd name="T89" fmla="*/ 384 h 1050"/>
              <a:gd name="T90" fmla="*/ 372 w 1044"/>
              <a:gd name="T91" fmla="*/ 366 h 1050"/>
              <a:gd name="T92" fmla="*/ 390 w 1044"/>
              <a:gd name="T93" fmla="*/ 348 h 1050"/>
              <a:gd name="T94" fmla="*/ 408 w 1044"/>
              <a:gd name="T95" fmla="*/ 324 h 1050"/>
              <a:gd name="T96" fmla="*/ 426 w 1044"/>
              <a:gd name="T97" fmla="*/ 300 h 1050"/>
              <a:gd name="T98" fmla="*/ 444 w 1044"/>
              <a:gd name="T99" fmla="*/ 282 h 1050"/>
              <a:gd name="T100" fmla="*/ 456 w 1044"/>
              <a:gd name="T101" fmla="*/ 258 h 1050"/>
              <a:gd name="T102" fmla="*/ 468 w 1044"/>
              <a:gd name="T103" fmla="*/ 234 h 1050"/>
              <a:gd name="T104" fmla="*/ 480 w 1044"/>
              <a:gd name="T105" fmla="*/ 204 h 1050"/>
              <a:gd name="T106" fmla="*/ 492 w 1044"/>
              <a:gd name="T107" fmla="*/ 180 h 1050"/>
              <a:gd name="T108" fmla="*/ 498 w 1044"/>
              <a:gd name="T109" fmla="*/ 156 h 1050"/>
              <a:gd name="T110" fmla="*/ 504 w 1044"/>
              <a:gd name="T111" fmla="*/ 126 h 1050"/>
              <a:gd name="T112" fmla="*/ 510 w 1044"/>
              <a:gd name="T113" fmla="*/ 102 h 1050"/>
              <a:gd name="T114" fmla="*/ 516 w 1044"/>
              <a:gd name="T115" fmla="*/ 72 h 1050"/>
              <a:gd name="T116" fmla="*/ 516 w 1044"/>
              <a:gd name="T117" fmla="*/ 48 h 1050"/>
              <a:gd name="T118" fmla="*/ 522 w 1044"/>
              <a:gd name="T119" fmla="*/ 18 h 1050"/>
              <a:gd name="T120" fmla="*/ 1044 w 1044"/>
              <a:gd name="T121" fmla="*/ 0 h 10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44"/>
              <a:gd name="T184" fmla="*/ 0 h 1050"/>
              <a:gd name="T185" fmla="*/ 1044 w 1044"/>
              <a:gd name="T186" fmla="*/ 1050 h 10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44" h="1050">
                <a:moveTo>
                  <a:pt x="1044" y="0"/>
                </a:moveTo>
                <a:lnTo>
                  <a:pt x="1044" y="18"/>
                </a:lnTo>
                <a:lnTo>
                  <a:pt x="1044" y="36"/>
                </a:lnTo>
                <a:lnTo>
                  <a:pt x="1044" y="54"/>
                </a:lnTo>
                <a:lnTo>
                  <a:pt x="1038" y="72"/>
                </a:lnTo>
                <a:lnTo>
                  <a:pt x="1038" y="90"/>
                </a:lnTo>
                <a:lnTo>
                  <a:pt x="1038" y="108"/>
                </a:lnTo>
                <a:lnTo>
                  <a:pt x="1032" y="132"/>
                </a:lnTo>
                <a:lnTo>
                  <a:pt x="1032" y="150"/>
                </a:lnTo>
                <a:lnTo>
                  <a:pt x="1032" y="168"/>
                </a:lnTo>
                <a:lnTo>
                  <a:pt x="1026" y="186"/>
                </a:lnTo>
                <a:lnTo>
                  <a:pt x="1026" y="204"/>
                </a:lnTo>
                <a:lnTo>
                  <a:pt x="1020" y="222"/>
                </a:lnTo>
                <a:lnTo>
                  <a:pt x="1014" y="240"/>
                </a:lnTo>
                <a:lnTo>
                  <a:pt x="1014" y="252"/>
                </a:lnTo>
                <a:lnTo>
                  <a:pt x="1008" y="270"/>
                </a:lnTo>
                <a:lnTo>
                  <a:pt x="1002" y="288"/>
                </a:lnTo>
                <a:lnTo>
                  <a:pt x="996" y="306"/>
                </a:lnTo>
                <a:lnTo>
                  <a:pt x="990" y="324"/>
                </a:lnTo>
                <a:lnTo>
                  <a:pt x="984" y="342"/>
                </a:lnTo>
                <a:lnTo>
                  <a:pt x="978" y="360"/>
                </a:lnTo>
                <a:lnTo>
                  <a:pt x="972" y="378"/>
                </a:lnTo>
                <a:lnTo>
                  <a:pt x="966" y="396"/>
                </a:lnTo>
                <a:lnTo>
                  <a:pt x="960" y="408"/>
                </a:lnTo>
                <a:lnTo>
                  <a:pt x="954" y="426"/>
                </a:lnTo>
                <a:lnTo>
                  <a:pt x="942" y="444"/>
                </a:lnTo>
                <a:lnTo>
                  <a:pt x="936" y="462"/>
                </a:lnTo>
                <a:lnTo>
                  <a:pt x="930" y="474"/>
                </a:lnTo>
                <a:lnTo>
                  <a:pt x="918" y="492"/>
                </a:lnTo>
                <a:lnTo>
                  <a:pt x="912" y="510"/>
                </a:lnTo>
                <a:lnTo>
                  <a:pt x="900" y="528"/>
                </a:lnTo>
                <a:lnTo>
                  <a:pt x="894" y="540"/>
                </a:lnTo>
                <a:lnTo>
                  <a:pt x="882" y="558"/>
                </a:lnTo>
                <a:lnTo>
                  <a:pt x="876" y="570"/>
                </a:lnTo>
                <a:lnTo>
                  <a:pt x="864" y="588"/>
                </a:lnTo>
                <a:lnTo>
                  <a:pt x="852" y="600"/>
                </a:lnTo>
                <a:lnTo>
                  <a:pt x="846" y="618"/>
                </a:lnTo>
                <a:lnTo>
                  <a:pt x="834" y="630"/>
                </a:lnTo>
                <a:lnTo>
                  <a:pt x="822" y="648"/>
                </a:lnTo>
                <a:lnTo>
                  <a:pt x="810" y="660"/>
                </a:lnTo>
                <a:lnTo>
                  <a:pt x="798" y="672"/>
                </a:lnTo>
                <a:lnTo>
                  <a:pt x="786" y="690"/>
                </a:lnTo>
                <a:lnTo>
                  <a:pt x="774" y="702"/>
                </a:lnTo>
                <a:lnTo>
                  <a:pt x="762" y="714"/>
                </a:lnTo>
                <a:lnTo>
                  <a:pt x="750" y="726"/>
                </a:lnTo>
                <a:lnTo>
                  <a:pt x="738" y="744"/>
                </a:lnTo>
                <a:lnTo>
                  <a:pt x="726" y="756"/>
                </a:lnTo>
                <a:lnTo>
                  <a:pt x="708" y="768"/>
                </a:lnTo>
                <a:lnTo>
                  <a:pt x="696" y="780"/>
                </a:lnTo>
                <a:lnTo>
                  <a:pt x="684" y="792"/>
                </a:lnTo>
                <a:lnTo>
                  <a:pt x="672" y="804"/>
                </a:lnTo>
                <a:lnTo>
                  <a:pt x="654" y="816"/>
                </a:lnTo>
                <a:lnTo>
                  <a:pt x="642" y="828"/>
                </a:lnTo>
                <a:lnTo>
                  <a:pt x="624" y="840"/>
                </a:lnTo>
                <a:lnTo>
                  <a:pt x="612" y="846"/>
                </a:lnTo>
                <a:lnTo>
                  <a:pt x="600" y="858"/>
                </a:lnTo>
                <a:lnTo>
                  <a:pt x="582" y="870"/>
                </a:lnTo>
                <a:lnTo>
                  <a:pt x="570" y="882"/>
                </a:lnTo>
                <a:lnTo>
                  <a:pt x="552" y="888"/>
                </a:lnTo>
                <a:lnTo>
                  <a:pt x="534" y="900"/>
                </a:lnTo>
                <a:lnTo>
                  <a:pt x="522" y="906"/>
                </a:lnTo>
                <a:lnTo>
                  <a:pt x="504" y="918"/>
                </a:lnTo>
                <a:lnTo>
                  <a:pt x="486" y="924"/>
                </a:lnTo>
                <a:lnTo>
                  <a:pt x="474" y="936"/>
                </a:lnTo>
                <a:lnTo>
                  <a:pt x="456" y="942"/>
                </a:lnTo>
                <a:lnTo>
                  <a:pt x="438" y="948"/>
                </a:lnTo>
                <a:lnTo>
                  <a:pt x="426" y="960"/>
                </a:lnTo>
                <a:lnTo>
                  <a:pt x="408" y="966"/>
                </a:lnTo>
                <a:lnTo>
                  <a:pt x="390" y="972"/>
                </a:lnTo>
                <a:lnTo>
                  <a:pt x="372" y="978"/>
                </a:lnTo>
                <a:lnTo>
                  <a:pt x="354" y="984"/>
                </a:lnTo>
                <a:lnTo>
                  <a:pt x="336" y="990"/>
                </a:lnTo>
                <a:lnTo>
                  <a:pt x="324" y="996"/>
                </a:lnTo>
                <a:lnTo>
                  <a:pt x="306" y="1002"/>
                </a:lnTo>
                <a:lnTo>
                  <a:pt x="288" y="1008"/>
                </a:lnTo>
                <a:lnTo>
                  <a:pt x="270" y="1014"/>
                </a:lnTo>
                <a:lnTo>
                  <a:pt x="252" y="1020"/>
                </a:lnTo>
                <a:lnTo>
                  <a:pt x="234" y="1020"/>
                </a:lnTo>
                <a:lnTo>
                  <a:pt x="216" y="1026"/>
                </a:lnTo>
                <a:lnTo>
                  <a:pt x="198" y="1032"/>
                </a:lnTo>
                <a:lnTo>
                  <a:pt x="180" y="1032"/>
                </a:lnTo>
                <a:lnTo>
                  <a:pt x="162" y="1038"/>
                </a:lnTo>
                <a:lnTo>
                  <a:pt x="144" y="1038"/>
                </a:lnTo>
                <a:lnTo>
                  <a:pt x="126" y="1038"/>
                </a:lnTo>
                <a:lnTo>
                  <a:pt x="108" y="1044"/>
                </a:lnTo>
                <a:lnTo>
                  <a:pt x="90" y="1044"/>
                </a:lnTo>
                <a:lnTo>
                  <a:pt x="72" y="1044"/>
                </a:lnTo>
                <a:lnTo>
                  <a:pt x="54" y="1050"/>
                </a:lnTo>
                <a:lnTo>
                  <a:pt x="36" y="1050"/>
                </a:lnTo>
                <a:lnTo>
                  <a:pt x="18" y="1050"/>
                </a:lnTo>
                <a:lnTo>
                  <a:pt x="0" y="1050"/>
                </a:lnTo>
                <a:lnTo>
                  <a:pt x="0" y="528"/>
                </a:lnTo>
                <a:lnTo>
                  <a:pt x="6" y="528"/>
                </a:lnTo>
                <a:lnTo>
                  <a:pt x="18" y="528"/>
                </a:lnTo>
                <a:lnTo>
                  <a:pt x="24" y="528"/>
                </a:lnTo>
                <a:lnTo>
                  <a:pt x="36" y="528"/>
                </a:lnTo>
                <a:lnTo>
                  <a:pt x="42" y="522"/>
                </a:lnTo>
                <a:lnTo>
                  <a:pt x="54" y="522"/>
                </a:lnTo>
                <a:lnTo>
                  <a:pt x="60" y="522"/>
                </a:lnTo>
                <a:lnTo>
                  <a:pt x="72" y="522"/>
                </a:lnTo>
                <a:lnTo>
                  <a:pt x="78" y="522"/>
                </a:lnTo>
                <a:lnTo>
                  <a:pt x="90" y="516"/>
                </a:lnTo>
                <a:lnTo>
                  <a:pt x="96" y="516"/>
                </a:lnTo>
                <a:lnTo>
                  <a:pt x="108" y="516"/>
                </a:lnTo>
                <a:lnTo>
                  <a:pt x="114" y="516"/>
                </a:lnTo>
                <a:lnTo>
                  <a:pt x="126" y="510"/>
                </a:lnTo>
                <a:lnTo>
                  <a:pt x="132" y="510"/>
                </a:lnTo>
                <a:lnTo>
                  <a:pt x="144" y="504"/>
                </a:lnTo>
                <a:lnTo>
                  <a:pt x="150" y="504"/>
                </a:lnTo>
                <a:lnTo>
                  <a:pt x="162" y="498"/>
                </a:lnTo>
                <a:lnTo>
                  <a:pt x="168" y="498"/>
                </a:lnTo>
                <a:lnTo>
                  <a:pt x="180" y="492"/>
                </a:lnTo>
                <a:lnTo>
                  <a:pt x="186" y="492"/>
                </a:lnTo>
                <a:lnTo>
                  <a:pt x="192" y="486"/>
                </a:lnTo>
                <a:lnTo>
                  <a:pt x="204" y="486"/>
                </a:lnTo>
                <a:lnTo>
                  <a:pt x="210" y="480"/>
                </a:lnTo>
                <a:lnTo>
                  <a:pt x="222" y="480"/>
                </a:lnTo>
                <a:lnTo>
                  <a:pt x="228" y="474"/>
                </a:lnTo>
                <a:lnTo>
                  <a:pt x="234" y="468"/>
                </a:lnTo>
                <a:lnTo>
                  <a:pt x="246" y="468"/>
                </a:lnTo>
                <a:lnTo>
                  <a:pt x="252" y="462"/>
                </a:lnTo>
                <a:lnTo>
                  <a:pt x="258" y="456"/>
                </a:lnTo>
                <a:lnTo>
                  <a:pt x="270" y="450"/>
                </a:lnTo>
                <a:lnTo>
                  <a:pt x="276" y="444"/>
                </a:lnTo>
                <a:lnTo>
                  <a:pt x="282" y="444"/>
                </a:lnTo>
                <a:lnTo>
                  <a:pt x="288" y="438"/>
                </a:lnTo>
                <a:lnTo>
                  <a:pt x="300" y="432"/>
                </a:lnTo>
                <a:lnTo>
                  <a:pt x="306" y="426"/>
                </a:lnTo>
                <a:lnTo>
                  <a:pt x="312" y="420"/>
                </a:lnTo>
                <a:lnTo>
                  <a:pt x="318" y="414"/>
                </a:lnTo>
                <a:lnTo>
                  <a:pt x="330" y="408"/>
                </a:lnTo>
                <a:lnTo>
                  <a:pt x="336" y="402"/>
                </a:lnTo>
                <a:lnTo>
                  <a:pt x="342" y="396"/>
                </a:lnTo>
                <a:lnTo>
                  <a:pt x="348" y="390"/>
                </a:lnTo>
                <a:lnTo>
                  <a:pt x="354" y="384"/>
                </a:lnTo>
                <a:lnTo>
                  <a:pt x="360" y="378"/>
                </a:lnTo>
                <a:lnTo>
                  <a:pt x="366" y="372"/>
                </a:lnTo>
                <a:lnTo>
                  <a:pt x="372" y="366"/>
                </a:lnTo>
                <a:lnTo>
                  <a:pt x="378" y="360"/>
                </a:lnTo>
                <a:lnTo>
                  <a:pt x="384" y="354"/>
                </a:lnTo>
                <a:lnTo>
                  <a:pt x="390" y="348"/>
                </a:lnTo>
                <a:lnTo>
                  <a:pt x="396" y="336"/>
                </a:lnTo>
                <a:lnTo>
                  <a:pt x="402" y="330"/>
                </a:lnTo>
                <a:lnTo>
                  <a:pt x="408" y="324"/>
                </a:lnTo>
                <a:lnTo>
                  <a:pt x="414" y="318"/>
                </a:lnTo>
                <a:lnTo>
                  <a:pt x="420" y="312"/>
                </a:lnTo>
                <a:lnTo>
                  <a:pt x="426" y="300"/>
                </a:lnTo>
                <a:lnTo>
                  <a:pt x="432" y="294"/>
                </a:lnTo>
                <a:lnTo>
                  <a:pt x="438" y="288"/>
                </a:lnTo>
                <a:lnTo>
                  <a:pt x="444" y="282"/>
                </a:lnTo>
                <a:lnTo>
                  <a:pt x="444" y="270"/>
                </a:lnTo>
                <a:lnTo>
                  <a:pt x="450" y="264"/>
                </a:lnTo>
                <a:lnTo>
                  <a:pt x="456" y="258"/>
                </a:lnTo>
                <a:lnTo>
                  <a:pt x="462" y="246"/>
                </a:lnTo>
                <a:lnTo>
                  <a:pt x="462" y="240"/>
                </a:lnTo>
                <a:lnTo>
                  <a:pt x="468" y="234"/>
                </a:lnTo>
                <a:lnTo>
                  <a:pt x="474" y="222"/>
                </a:lnTo>
                <a:lnTo>
                  <a:pt x="474" y="216"/>
                </a:lnTo>
                <a:lnTo>
                  <a:pt x="480" y="204"/>
                </a:lnTo>
                <a:lnTo>
                  <a:pt x="480" y="198"/>
                </a:lnTo>
                <a:lnTo>
                  <a:pt x="486" y="192"/>
                </a:lnTo>
                <a:lnTo>
                  <a:pt x="492" y="180"/>
                </a:lnTo>
                <a:lnTo>
                  <a:pt x="492" y="174"/>
                </a:lnTo>
                <a:lnTo>
                  <a:pt x="492" y="162"/>
                </a:lnTo>
                <a:lnTo>
                  <a:pt x="498" y="156"/>
                </a:lnTo>
                <a:lnTo>
                  <a:pt x="498" y="144"/>
                </a:lnTo>
                <a:lnTo>
                  <a:pt x="504" y="138"/>
                </a:lnTo>
                <a:lnTo>
                  <a:pt x="504" y="126"/>
                </a:lnTo>
                <a:lnTo>
                  <a:pt x="510" y="120"/>
                </a:lnTo>
                <a:lnTo>
                  <a:pt x="510" y="108"/>
                </a:lnTo>
                <a:lnTo>
                  <a:pt x="510" y="102"/>
                </a:lnTo>
                <a:lnTo>
                  <a:pt x="510" y="90"/>
                </a:lnTo>
                <a:lnTo>
                  <a:pt x="516" y="84"/>
                </a:lnTo>
                <a:lnTo>
                  <a:pt x="516" y="72"/>
                </a:lnTo>
                <a:lnTo>
                  <a:pt x="516" y="66"/>
                </a:lnTo>
                <a:lnTo>
                  <a:pt x="516" y="54"/>
                </a:lnTo>
                <a:lnTo>
                  <a:pt x="516" y="48"/>
                </a:lnTo>
                <a:lnTo>
                  <a:pt x="522" y="36"/>
                </a:lnTo>
                <a:lnTo>
                  <a:pt x="522" y="30"/>
                </a:lnTo>
                <a:lnTo>
                  <a:pt x="522" y="18"/>
                </a:lnTo>
                <a:lnTo>
                  <a:pt x="522" y="12"/>
                </a:lnTo>
                <a:lnTo>
                  <a:pt x="522" y="0"/>
                </a:lnTo>
                <a:lnTo>
                  <a:pt x="1044" y="0"/>
                </a:lnTo>
                <a:close/>
              </a:path>
            </a:pathLst>
          </a:custGeom>
          <a:solidFill>
            <a:srgbClr val="CCD6EB"/>
          </a:solidFill>
          <a:ln w="6350">
            <a:solidFill>
              <a:schemeClr val="accent2"/>
            </a:solidFill>
            <a:round/>
            <a:headEnd/>
            <a:tailEnd/>
          </a:ln>
          <a:effectLst>
            <a:outerShdw dist="17961" dir="2700000" algn="ctr" rotWithShape="0">
              <a:srgbClr val="808080"/>
            </a:outerShdw>
          </a:effectLst>
        </p:spPr>
        <p:txBody>
          <a:bodyPr tIns="91440" bIns="91440" anchor="ctr"/>
          <a:lstStyle/>
          <a:p>
            <a:endParaRPr lang="en-US">
              <a:latin typeface="Verdana" pitchFamily="-97" charset="0"/>
            </a:endParaRPr>
          </a:p>
        </p:txBody>
      </p:sp>
      <p:sp>
        <p:nvSpPr>
          <p:cNvPr id="23" name="Freeform 6"/>
          <p:cNvSpPr>
            <a:spLocks/>
          </p:cNvSpPr>
          <p:nvPr/>
        </p:nvSpPr>
        <p:spPr bwMode="auto">
          <a:xfrm flipH="1">
            <a:off x="6221413" y="3336925"/>
            <a:ext cx="1657350" cy="1666875"/>
          </a:xfrm>
          <a:custGeom>
            <a:avLst/>
            <a:gdLst>
              <a:gd name="T0" fmla="*/ 1008 w 1044"/>
              <a:gd name="T1" fmla="*/ 1050 h 1050"/>
              <a:gd name="T2" fmla="*/ 954 w 1044"/>
              <a:gd name="T3" fmla="*/ 1044 h 1050"/>
              <a:gd name="T4" fmla="*/ 900 w 1044"/>
              <a:gd name="T5" fmla="*/ 1038 h 1050"/>
              <a:gd name="T6" fmla="*/ 846 w 1044"/>
              <a:gd name="T7" fmla="*/ 1032 h 1050"/>
              <a:gd name="T8" fmla="*/ 792 w 1044"/>
              <a:gd name="T9" fmla="*/ 1020 h 1050"/>
              <a:gd name="T10" fmla="*/ 738 w 1044"/>
              <a:gd name="T11" fmla="*/ 1002 h 1050"/>
              <a:gd name="T12" fmla="*/ 684 w 1044"/>
              <a:gd name="T13" fmla="*/ 984 h 1050"/>
              <a:gd name="T14" fmla="*/ 636 w 1044"/>
              <a:gd name="T15" fmla="*/ 966 h 1050"/>
              <a:gd name="T16" fmla="*/ 582 w 1044"/>
              <a:gd name="T17" fmla="*/ 942 h 1050"/>
              <a:gd name="T18" fmla="*/ 534 w 1044"/>
              <a:gd name="T19" fmla="*/ 918 h 1050"/>
              <a:gd name="T20" fmla="*/ 492 w 1044"/>
              <a:gd name="T21" fmla="*/ 888 h 1050"/>
              <a:gd name="T22" fmla="*/ 444 w 1044"/>
              <a:gd name="T23" fmla="*/ 858 h 1050"/>
              <a:gd name="T24" fmla="*/ 402 w 1044"/>
              <a:gd name="T25" fmla="*/ 828 h 1050"/>
              <a:gd name="T26" fmla="*/ 360 w 1044"/>
              <a:gd name="T27" fmla="*/ 792 h 1050"/>
              <a:gd name="T28" fmla="*/ 318 w 1044"/>
              <a:gd name="T29" fmla="*/ 756 h 1050"/>
              <a:gd name="T30" fmla="*/ 276 w 1044"/>
              <a:gd name="T31" fmla="*/ 714 h 1050"/>
              <a:gd name="T32" fmla="*/ 240 w 1044"/>
              <a:gd name="T33" fmla="*/ 672 h 1050"/>
              <a:gd name="T34" fmla="*/ 210 w 1044"/>
              <a:gd name="T35" fmla="*/ 630 h 1050"/>
              <a:gd name="T36" fmla="*/ 174 w 1044"/>
              <a:gd name="T37" fmla="*/ 588 h 1050"/>
              <a:gd name="T38" fmla="*/ 150 w 1044"/>
              <a:gd name="T39" fmla="*/ 540 h 1050"/>
              <a:gd name="T40" fmla="*/ 120 w 1044"/>
              <a:gd name="T41" fmla="*/ 492 h 1050"/>
              <a:gd name="T42" fmla="*/ 96 w 1044"/>
              <a:gd name="T43" fmla="*/ 444 h 1050"/>
              <a:gd name="T44" fmla="*/ 72 w 1044"/>
              <a:gd name="T45" fmla="*/ 396 h 1050"/>
              <a:gd name="T46" fmla="*/ 54 w 1044"/>
              <a:gd name="T47" fmla="*/ 342 h 1050"/>
              <a:gd name="T48" fmla="*/ 36 w 1044"/>
              <a:gd name="T49" fmla="*/ 288 h 1050"/>
              <a:gd name="T50" fmla="*/ 24 w 1044"/>
              <a:gd name="T51" fmla="*/ 240 h 1050"/>
              <a:gd name="T52" fmla="*/ 12 w 1044"/>
              <a:gd name="T53" fmla="*/ 186 h 1050"/>
              <a:gd name="T54" fmla="*/ 6 w 1044"/>
              <a:gd name="T55" fmla="*/ 132 h 1050"/>
              <a:gd name="T56" fmla="*/ 0 w 1044"/>
              <a:gd name="T57" fmla="*/ 72 h 1050"/>
              <a:gd name="T58" fmla="*/ 0 w 1044"/>
              <a:gd name="T59" fmla="*/ 18 h 1050"/>
              <a:gd name="T60" fmla="*/ 522 w 1044"/>
              <a:gd name="T61" fmla="*/ 12 h 1050"/>
              <a:gd name="T62" fmla="*/ 522 w 1044"/>
              <a:gd name="T63" fmla="*/ 36 h 1050"/>
              <a:gd name="T64" fmla="*/ 522 w 1044"/>
              <a:gd name="T65" fmla="*/ 66 h 1050"/>
              <a:gd name="T66" fmla="*/ 528 w 1044"/>
              <a:gd name="T67" fmla="*/ 90 h 1050"/>
              <a:gd name="T68" fmla="*/ 534 w 1044"/>
              <a:gd name="T69" fmla="*/ 120 h 1050"/>
              <a:gd name="T70" fmla="*/ 540 w 1044"/>
              <a:gd name="T71" fmla="*/ 144 h 1050"/>
              <a:gd name="T72" fmla="*/ 546 w 1044"/>
              <a:gd name="T73" fmla="*/ 174 h 1050"/>
              <a:gd name="T74" fmla="*/ 558 w 1044"/>
              <a:gd name="T75" fmla="*/ 198 h 1050"/>
              <a:gd name="T76" fmla="*/ 570 w 1044"/>
              <a:gd name="T77" fmla="*/ 222 h 1050"/>
              <a:gd name="T78" fmla="*/ 582 w 1044"/>
              <a:gd name="T79" fmla="*/ 246 h 1050"/>
              <a:gd name="T80" fmla="*/ 594 w 1044"/>
              <a:gd name="T81" fmla="*/ 270 h 1050"/>
              <a:gd name="T82" fmla="*/ 612 w 1044"/>
              <a:gd name="T83" fmla="*/ 294 h 1050"/>
              <a:gd name="T84" fmla="*/ 624 w 1044"/>
              <a:gd name="T85" fmla="*/ 318 h 1050"/>
              <a:gd name="T86" fmla="*/ 642 w 1044"/>
              <a:gd name="T87" fmla="*/ 336 h 1050"/>
              <a:gd name="T88" fmla="*/ 660 w 1044"/>
              <a:gd name="T89" fmla="*/ 360 h 1050"/>
              <a:gd name="T90" fmla="*/ 678 w 1044"/>
              <a:gd name="T91" fmla="*/ 378 h 1050"/>
              <a:gd name="T92" fmla="*/ 702 w 1044"/>
              <a:gd name="T93" fmla="*/ 396 h 1050"/>
              <a:gd name="T94" fmla="*/ 720 w 1044"/>
              <a:gd name="T95" fmla="*/ 414 h 1050"/>
              <a:gd name="T96" fmla="*/ 744 w 1044"/>
              <a:gd name="T97" fmla="*/ 432 h 1050"/>
              <a:gd name="T98" fmla="*/ 768 w 1044"/>
              <a:gd name="T99" fmla="*/ 444 h 1050"/>
              <a:gd name="T100" fmla="*/ 792 w 1044"/>
              <a:gd name="T101" fmla="*/ 462 h 1050"/>
              <a:gd name="T102" fmla="*/ 816 w 1044"/>
              <a:gd name="T103" fmla="*/ 474 h 1050"/>
              <a:gd name="T104" fmla="*/ 840 w 1044"/>
              <a:gd name="T105" fmla="*/ 486 h 1050"/>
              <a:gd name="T106" fmla="*/ 864 w 1044"/>
              <a:gd name="T107" fmla="*/ 492 h 1050"/>
              <a:gd name="T108" fmla="*/ 888 w 1044"/>
              <a:gd name="T109" fmla="*/ 504 h 1050"/>
              <a:gd name="T110" fmla="*/ 918 w 1044"/>
              <a:gd name="T111" fmla="*/ 510 h 1050"/>
              <a:gd name="T112" fmla="*/ 942 w 1044"/>
              <a:gd name="T113" fmla="*/ 516 h 1050"/>
              <a:gd name="T114" fmla="*/ 972 w 1044"/>
              <a:gd name="T115" fmla="*/ 522 h 1050"/>
              <a:gd name="T116" fmla="*/ 996 w 1044"/>
              <a:gd name="T117" fmla="*/ 522 h 1050"/>
              <a:gd name="T118" fmla="*/ 1026 w 1044"/>
              <a:gd name="T119" fmla="*/ 528 h 1050"/>
              <a:gd name="T120" fmla="*/ 1044 w 1044"/>
              <a:gd name="T121" fmla="*/ 1050 h 10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44"/>
              <a:gd name="T184" fmla="*/ 0 h 1050"/>
              <a:gd name="T185" fmla="*/ 1044 w 1044"/>
              <a:gd name="T186" fmla="*/ 1050 h 10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44" h="1050">
                <a:moveTo>
                  <a:pt x="1044" y="1050"/>
                </a:moveTo>
                <a:lnTo>
                  <a:pt x="1026" y="1050"/>
                </a:lnTo>
                <a:lnTo>
                  <a:pt x="1008" y="1050"/>
                </a:lnTo>
                <a:lnTo>
                  <a:pt x="990" y="1050"/>
                </a:lnTo>
                <a:lnTo>
                  <a:pt x="972" y="1044"/>
                </a:lnTo>
                <a:lnTo>
                  <a:pt x="954" y="1044"/>
                </a:lnTo>
                <a:lnTo>
                  <a:pt x="936" y="1044"/>
                </a:lnTo>
                <a:lnTo>
                  <a:pt x="918" y="1038"/>
                </a:lnTo>
                <a:lnTo>
                  <a:pt x="900" y="1038"/>
                </a:lnTo>
                <a:lnTo>
                  <a:pt x="882" y="1038"/>
                </a:lnTo>
                <a:lnTo>
                  <a:pt x="864" y="1032"/>
                </a:lnTo>
                <a:lnTo>
                  <a:pt x="846" y="1032"/>
                </a:lnTo>
                <a:lnTo>
                  <a:pt x="828" y="1026"/>
                </a:lnTo>
                <a:lnTo>
                  <a:pt x="810" y="1020"/>
                </a:lnTo>
                <a:lnTo>
                  <a:pt x="792" y="1020"/>
                </a:lnTo>
                <a:lnTo>
                  <a:pt x="774" y="1014"/>
                </a:lnTo>
                <a:lnTo>
                  <a:pt x="756" y="1008"/>
                </a:lnTo>
                <a:lnTo>
                  <a:pt x="738" y="1002"/>
                </a:lnTo>
                <a:lnTo>
                  <a:pt x="720" y="996"/>
                </a:lnTo>
                <a:lnTo>
                  <a:pt x="702" y="990"/>
                </a:lnTo>
                <a:lnTo>
                  <a:pt x="684" y="984"/>
                </a:lnTo>
                <a:lnTo>
                  <a:pt x="666" y="978"/>
                </a:lnTo>
                <a:lnTo>
                  <a:pt x="654" y="972"/>
                </a:lnTo>
                <a:lnTo>
                  <a:pt x="636" y="966"/>
                </a:lnTo>
                <a:lnTo>
                  <a:pt x="618" y="960"/>
                </a:lnTo>
                <a:lnTo>
                  <a:pt x="600" y="948"/>
                </a:lnTo>
                <a:lnTo>
                  <a:pt x="582" y="942"/>
                </a:lnTo>
                <a:lnTo>
                  <a:pt x="570" y="936"/>
                </a:lnTo>
                <a:lnTo>
                  <a:pt x="552" y="924"/>
                </a:lnTo>
                <a:lnTo>
                  <a:pt x="534" y="918"/>
                </a:lnTo>
                <a:lnTo>
                  <a:pt x="522" y="906"/>
                </a:lnTo>
                <a:lnTo>
                  <a:pt x="504" y="900"/>
                </a:lnTo>
                <a:lnTo>
                  <a:pt x="492" y="888"/>
                </a:lnTo>
                <a:lnTo>
                  <a:pt x="474" y="882"/>
                </a:lnTo>
                <a:lnTo>
                  <a:pt x="456" y="870"/>
                </a:lnTo>
                <a:lnTo>
                  <a:pt x="444" y="858"/>
                </a:lnTo>
                <a:lnTo>
                  <a:pt x="426" y="846"/>
                </a:lnTo>
                <a:lnTo>
                  <a:pt x="414" y="840"/>
                </a:lnTo>
                <a:lnTo>
                  <a:pt x="402" y="828"/>
                </a:lnTo>
                <a:lnTo>
                  <a:pt x="384" y="816"/>
                </a:lnTo>
                <a:lnTo>
                  <a:pt x="372" y="804"/>
                </a:lnTo>
                <a:lnTo>
                  <a:pt x="360" y="792"/>
                </a:lnTo>
                <a:lnTo>
                  <a:pt x="342" y="780"/>
                </a:lnTo>
                <a:lnTo>
                  <a:pt x="330" y="768"/>
                </a:lnTo>
                <a:lnTo>
                  <a:pt x="318" y="756"/>
                </a:lnTo>
                <a:lnTo>
                  <a:pt x="306" y="744"/>
                </a:lnTo>
                <a:lnTo>
                  <a:pt x="294" y="726"/>
                </a:lnTo>
                <a:lnTo>
                  <a:pt x="276" y="714"/>
                </a:lnTo>
                <a:lnTo>
                  <a:pt x="264" y="702"/>
                </a:lnTo>
                <a:lnTo>
                  <a:pt x="252" y="690"/>
                </a:lnTo>
                <a:lnTo>
                  <a:pt x="240" y="672"/>
                </a:lnTo>
                <a:lnTo>
                  <a:pt x="234" y="660"/>
                </a:lnTo>
                <a:lnTo>
                  <a:pt x="222" y="648"/>
                </a:lnTo>
                <a:lnTo>
                  <a:pt x="210" y="630"/>
                </a:lnTo>
                <a:lnTo>
                  <a:pt x="198" y="618"/>
                </a:lnTo>
                <a:lnTo>
                  <a:pt x="186" y="600"/>
                </a:lnTo>
                <a:lnTo>
                  <a:pt x="174" y="588"/>
                </a:lnTo>
                <a:lnTo>
                  <a:pt x="168" y="570"/>
                </a:lnTo>
                <a:lnTo>
                  <a:pt x="156" y="558"/>
                </a:lnTo>
                <a:lnTo>
                  <a:pt x="150" y="540"/>
                </a:lnTo>
                <a:lnTo>
                  <a:pt x="138" y="528"/>
                </a:lnTo>
                <a:lnTo>
                  <a:pt x="132" y="510"/>
                </a:lnTo>
                <a:lnTo>
                  <a:pt x="120" y="492"/>
                </a:lnTo>
                <a:lnTo>
                  <a:pt x="114" y="474"/>
                </a:lnTo>
                <a:lnTo>
                  <a:pt x="102" y="462"/>
                </a:lnTo>
                <a:lnTo>
                  <a:pt x="96" y="444"/>
                </a:lnTo>
                <a:lnTo>
                  <a:pt x="90" y="426"/>
                </a:lnTo>
                <a:lnTo>
                  <a:pt x="84" y="408"/>
                </a:lnTo>
                <a:lnTo>
                  <a:pt x="72" y="396"/>
                </a:lnTo>
                <a:lnTo>
                  <a:pt x="66" y="378"/>
                </a:lnTo>
                <a:lnTo>
                  <a:pt x="60" y="360"/>
                </a:lnTo>
                <a:lnTo>
                  <a:pt x="54" y="342"/>
                </a:lnTo>
                <a:lnTo>
                  <a:pt x="48" y="324"/>
                </a:lnTo>
                <a:lnTo>
                  <a:pt x="42" y="306"/>
                </a:lnTo>
                <a:lnTo>
                  <a:pt x="36" y="288"/>
                </a:lnTo>
                <a:lnTo>
                  <a:pt x="36" y="270"/>
                </a:lnTo>
                <a:lnTo>
                  <a:pt x="30" y="252"/>
                </a:lnTo>
                <a:lnTo>
                  <a:pt x="24" y="240"/>
                </a:lnTo>
                <a:lnTo>
                  <a:pt x="24" y="222"/>
                </a:lnTo>
                <a:lnTo>
                  <a:pt x="18" y="204"/>
                </a:lnTo>
                <a:lnTo>
                  <a:pt x="12" y="186"/>
                </a:lnTo>
                <a:lnTo>
                  <a:pt x="12" y="168"/>
                </a:lnTo>
                <a:lnTo>
                  <a:pt x="6" y="150"/>
                </a:lnTo>
                <a:lnTo>
                  <a:pt x="6" y="132"/>
                </a:lnTo>
                <a:lnTo>
                  <a:pt x="6" y="108"/>
                </a:lnTo>
                <a:lnTo>
                  <a:pt x="0" y="90"/>
                </a:lnTo>
                <a:lnTo>
                  <a:pt x="0" y="72"/>
                </a:lnTo>
                <a:lnTo>
                  <a:pt x="0" y="54"/>
                </a:lnTo>
                <a:lnTo>
                  <a:pt x="0" y="36"/>
                </a:lnTo>
                <a:lnTo>
                  <a:pt x="0" y="18"/>
                </a:lnTo>
                <a:lnTo>
                  <a:pt x="0" y="0"/>
                </a:lnTo>
                <a:lnTo>
                  <a:pt x="522" y="0"/>
                </a:lnTo>
                <a:lnTo>
                  <a:pt x="522" y="12"/>
                </a:lnTo>
                <a:lnTo>
                  <a:pt x="522" y="18"/>
                </a:lnTo>
                <a:lnTo>
                  <a:pt x="522" y="30"/>
                </a:lnTo>
                <a:lnTo>
                  <a:pt x="522" y="36"/>
                </a:lnTo>
                <a:lnTo>
                  <a:pt x="522" y="48"/>
                </a:lnTo>
                <a:lnTo>
                  <a:pt x="522" y="54"/>
                </a:lnTo>
                <a:lnTo>
                  <a:pt x="522" y="66"/>
                </a:lnTo>
                <a:lnTo>
                  <a:pt x="528" y="72"/>
                </a:lnTo>
                <a:lnTo>
                  <a:pt x="528" y="84"/>
                </a:lnTo>
                <a:lnTo>
                  <a:pt x="528" y="90"/>
                </a:lnTo>
                <a:lnTo>
                  <a:pt x="528" y="102"/>
                </a:lnTo>
                <a:lnTo>
                  <a:pt x="534" y="108"/>
                </a:lnTo>
                <a:lnTo>
                  <a:pt x="534" y="120"/>
                </a:lnTo>
                <a:lnTo>
                  <a:pt x="534" y="126"/>
                </a:lnTo>
                <a:lnTo>
                  <a:pt x="540" y="138"/>
                </a:lnTo>
                <a:lnTo>
                  <a:pt x="540" y="144"/>
                </a:lnTo>
                <a:lnTo>
                  <a:pt x="546" y="156"/>
                </a:lnTo>
                <a:lnTo>
                  <a:pt x="546" y="162"/>
                </a:lnTo>
                <a:lnTo>
                  <a:pt x="546" y="174"/>
                </a:lnTo>
                <a:lnTo>
                  <a:pt x="552" y="180"/>
                </a:lnTo>
                <a:lnTo>
                  <a:pt x="558" y="192"/>
                </a:lnTo>
                <a:lnTo>
                  <a:pt x="558" y="198"/>
                </a:lnTo>
                <a:lnTo>
                  <a:pt x="564" y="204"/>
                </a:lnTo>
                <a:lnTo>
                  <a:pt x="564" y="216"/>
                </a:lnTo>
                <a:lnTo>
                  <a:pt x="570" y="222"/>
                </a:lnTo>
                <a:lnTo>
                  <a:pt x="576" y="234"/>
                </a:lnTo>
                <a:lnTo>
                  <a:pt x="576" y="240"/>
                </a:lnTo>
                <a:lnTo>
                  <a:pt x="582" y="246"/>
                </a:lnTo>
                <a:lnTo>
                  <a:pt x="588" y="258"/>
                </a:lnTo>
                <a:lnTo>
                  <a:pt x="588" y="264"/>
                </a:lnTo>
                <a:lnTo>
                  <a:pt x="594" y="270"/>
                </a:lnTo>
                <a:lnTo>
                  <a:pt x="600" y="282"/>
                </a:lnTo>
                <a:lnTo>
                  <a:pt x="606" y="288"/>
                </a:lnTo>
                <a:lnTo>
                  <a:pt x="612" y="294"/>
                </a:lnTo>
                <a:lnTo>
                  <a:pt x="612" y="300"/>
                </a:lnTo>
                <a:lnTo>
                  <a:pt x="618" y="312"/>
                </a:lnTo>
                <a:lnTo>
                  <a:pt x="624" y="318"/>
                </a:lnTo>
                <a:lnTo>
                  <a:pt x="630" y="324"/>
                </a:lnTo>
                <a:lnTo>
                  <a:pt x="636" y="330"/>
                </a:lnTo>
                <a:lnTo>
                  <a:pt x="642" y="336"/>
                </a:lnTo>
                <a:lnTo>
                  <a:pt x="648" y="348"/>
                </a:lnTo>
                <a:lnTo>
                  <a:pt x="654" y="354"/>
                </a:lnTo>
                <a:lnTo>
                  <a:pt x="660" y="360"/>
                </a:lnTo>
                <a:lnTo>
                  <a:pt x="666" y="366"/>
                </a:lnTo>
                <a:lnTo>
                  <a:pt x="672" y="372"/>
                </a:lnTo>
                <a:lnTo>
                  <a:pt x="678" y="378"/>
                </a:lnTo>
                <a:lnTo>
                  <a:pt x="684" y="384"/>
                </a:lnTo>
                <a:lnTo>
                  <a:pt x="696" y="390"/>
                </a:lnTo>
                <a:lnTo>
                  <a:pt x="702" y="396"/>
                </a:lnTo>
                <a:lnTo>
                  <a:pt x="708" y="402"/>
                </a:lnTo>
                <a:lnTo>
                  <a:pt x="714" y="408"/>
                </a:lnTo>
                <a:lnTo>
                  <a:pt x="720" y="414"/>
                </a:lnTo>
                <a:lnTo>
                  <a:pt x="726" y="420"/>
                </a:lnTo>
                <a:lnTo>
                  <a:pt x="738" y="426"/>
                </a:lnTo>
                <a:lnTo>
                  <a:pt x="744" y="432"/>
                </a:lnTo>
                <a:lnTo>
                  <a:pt x="750" y="438"/>
                </a:lnTo>
                <a:lnTo>
                  <a:pt x="756" y="444"/>
                </a:lnTo>
                <a:lnTo>
                  <a:pt x="768" y="444"/>
                </a:lnTo>
                <a:lnTo>
                  <a:pt x="774" y="450"/>
                </a:lnTo>
                <a:lnTo>
                  <a:pt x="780" y="456"/>
                </a:lnTo>
                <a:lnTo>
                  <a:pt x="792" y="462"/>
                </a:lnTo>
                <a:lnTo>
                  <a:pt x="798" y="468"/>
                </a:lnTo>
                <a:lnTo>
                  <a:pt x="804" y="468"/>
                </a:lnTo>
                <a:lnTo>
                  <a:pt x="816" y="474"/>
                </a:lnTo>
                <a:lnTo>
                  <a:pt x="822" y="480"/>
                </a:lnTo>
                <a:lnTo>
                  <a:pt x="828" y="480"/>
                </a:lnTo>
                <a:lnTo>
                  <a:pt x="840" y="486"/>
                </a:lnTo>
                <a:lnTo>
                  <a:pt x="846" y="486"/>
                </a:lnTo>
                <a:lnTo>
                  <a:pt x="858" y="492"/>
                </a:lnTo>
                <a:lnTo>
                  <a:pt x="864" y="492"/>
                </a:lnTo>
                <a:lnTo>
                  <a:pt x="870" y="498"/>
                </a:lnTo>
                <a:lnTo>
                  <a:pt x="882" y="498"/>
                </a:lnTo>
                <a:lnTo>
                  <a:pt x="888" y="504"/>
                </a:lnTo>
                <a:lnTo>
                  <a:pt x="900" y="504"/>
                </a:lnTo>
                <a:lnTo>
                  <a:pt x="906" y="510"/>
                </a:lnTo>
                <a:lnTo>
                  <a:pt x="918" y="510"/>
                </a:lnTo>
                <a:lnTo>
                  <a:pt x="924" y="516"/>
                </a:lnTo>
                <a:lnTo>
                  <a:pt x="936" y="516"/>
                </a:lnTo>
                <a:lnTo>
                  <a:pt x="942" y="516"/>
                </a:lnTo>
                <a:lnTo>
                  <a:pt x="954" y="516"/>
                </a:lnTo>
                <a:lnTo>
                  <a:pt x="960" y="522"/>
                </a:lnTo>
                <a:lnTo>
                  <a:pt x="972" y="522"/>
                </a:lnTo>
                <a:lnTo>
                  <a:pt x="978" y="522"/>
                </a:lnTo>
                <a:lnTo>
                  <a:pt x="990" y="522"/>
                </a:lnTo>
                <a:lnTo>
                  <a:pt x="996" y="522"/>
                </a:lnTo>
                <a:lnTo>
                  <a:pt x="1008" y="528"/>
                </a:lnTo>
                <a:lnTo>
                  <a:pt x="1014" y="528"/>
                </a:lnTo>
                <a:lnTo>
                  <a:pt x="1026" y="528"/>
                </a:lnTo>
                <a:lnTo>
                  <a:pt x="1032" y="528"/>
                </a:lnTo>
                <a:lnTo>
                  <a:pt x="1044" y="528"/>
                </a:lnTo>
                <a:lnTo>
                  <a:pt x="1044" y="1050"/>
                </a:lnTo>
                <a:close/>
              </a:path>
            </a:pathLst>
          </a:custGeom>
          <a:solidFill>
            <a:schemeClr val="accent2"/>
          </a:solidFill>
          <a:ln w="6350">
            <a:solidFill>
              <a:schemeClr val="accent2"/>
            </a:solidFill>
            <a:round/>
            <a:headEnd/>
            <a:tailEnd/>
          </a:ln>
          <a:effectLst>
            <a:outerShdw dist="17961" dir="2700000" algn="ctr" rotWithShape="0">
              <a:srgbClr val="808080"/>
            </a:outerShdw>
          </a:effectLst>
        </p:spPr>
        <p:txBody>
          <a:bodyPr tIns="91440" bIns="91440" anchor="ctr"/>
          <a:lstStyle/>
          <a:p>
            <a:endParaRPr lang="en-US">
              <a:latin typeface="Verdana" pitchFamily="-97" charset="0"/>
            </a:endParaRPr>
          </a:p>
        </p:txBody>
      </p:sp>
      <p:sp>
        <p:nvSpPr>
          <p:cNvPr id="24" name="Freeform 7"/>
          <p:cNvSpPr>
            <a:spLocks/>
          </p:cNvSpPr>
          <p:nvPr/>
        </p:nvSpPr>
        <p:spPr bwMode="auto">
          <a:xfrm flipH="1">
            <a:off x="6221413" y="1679575"/>
            <a:ext cx="1657350" cy="1657350"/>
          </a:xfrm>
          <a:custGeom>
            <a:avLst/>
            <a:gdLst>
              <a:gd name="T0" fmla="*/ 0 w 1044"/>
              <a:gd name="T1" fmla="*/ 1008 h 1044"/>
              <a:gd name="T2" fmla="*/ 0 w 1044"/>
              <a:gd name="T3" fmla="*/ 954 h 1044"/>
              <a:gd name="T4" fmla="*/ 6 w 1044"/>
              <a:gd name="T5" fmla="*/ 900 h 1044"/>
              <a:gd name="T6" fmla="*/ 18 w 1044"/>
              <a:gd name="T7" fmla="*/ 846 h 1044"/>
              <a:gd name="T8" fmla="*/ 30 w 1044"/>
              <a:gd name="T9" fmla="*/ 792 h 1044"/>
              <a:gd name="T10" fmla="*/ 42 w 1044"/>
              <a:gd name="T11" fmla="*/ 738 h 1044"/>
              <a:gd name="T12" fmla="*/ 60 w 1044"/>
              <a:gd name="T13" fmla="*/ 690 h 1044"/>
              <a:gd name="T14" fmla="*/ 84 w 1044"/>
              <a:gd name="T15" fmla="*/ 636 h 1044"/>
              <a:gd name="T16" fmla="*/ 102 w 1044"/>
              <a:gd name="T17" fmla="*/ 588 h 1044"/>
              <a:gd name="T18" fmla="*/ 132 w 1044"/>
              <a:gd name="T19" fmla="*/ 540 h 1044"/>
              <a:gd name="T20" fmla="*/ 156 w 1044"/>
              <a:gd name="T21" fmla="*/ 492 h 1044"/>
              <a:gd name="T22" fmla="*/ 186 w 1044"/>
              <a:gd name="T23" fmla="*/ 444 h 1044"/>
              <a:gd name="T24" fmla="*/ 222 w 1044"/>
              <a:gd name="T25" fmla="*/ 402 h 1044"/>
              <a:gd name="T26" fmla="*/ 252 w 1044"/>
              <a:gd name="T27" fmla="*/ 360 h 1044"/>
              <a:gd name="T28" fmla="*/ 294 w 1044"/>
              <a:gd name="T29" fmla="*/ 318 h 1044"/>
              <a:gd name="T30" fmla="*/ 330 w 1044"/>
              <a:gd name="T31" fmla="*/ 282 h 1044"/>
              <a:gd name="T32" fmla="*/ 372 w 1044"/>
              <a:gd name="T33" fmla="*/ 246 h 1044"/>
              <a:gd name="T34" fmla="*/ 414 w 1044"/>
              <a:gd name="T35" fmla="*/ 210 h 1044"/>
              <a:gd name="T36" fmla="*/ 456 w 1044"/>
              <a:gd name="T37" fmla="*/ 180 h 1044"/>
              <a:gd name="T38" fmla="*/ 504 w 1044"/>
              <a:gd name="T39" fmla="*/ 150 h 1044"/>
              <a:gd name="T40" fmla="*/ 552 w 1044"/>
              <a:gd name="T41" fmla="*/ 120 h 1044"/>
              <a:gd name="T42" fmla="*/ 600 w 1044"/>
              <a:gd name="T43" fmla="*/ 96 h 1044"/>
              <a:gd name="T44" fmla="*/ 654 w 1044"/>
              <a:gd name="T45" fmla="*/ 72 h 1044"/>
              <a:gd name="T46" fmla="*/ 702 w 1044"/>
              <a:gd name="T47" fmla="*/ 54 h 1044"/>
              <a:gd name="T48" fmla="*/ 756 w 1044"/>
              <a:gd name="T49" fmla="*/ 42 h 1044"/>
              <a:gd name="T50" fmla="*/ 810 w 1044"/>
              <a:gd name="T51" fmla="*/ 24 h 1044"/>
              <a:gd name="T52" fmla="*/ 864 w 1044"/>
              <a:gd name="T53" fmla="*/ 12 h 1044"/>
              <a:gd name="T54" fmla="*/ 918 w 1044"/>
              <a:gd name="T55" fmla="*/ 6 h 1044"/>
              <a:gd name="T56" fmla="*/ 972 w 1044"/>
              <a:gd name="T57" fmla="*/ 0 h 1044"/>
              <a:gd name="T58" fmla="*/ 1026 w 1044"/>
              <a:gd name="T59" fmla="*/ 0 h 1044"/>
              <a:gd name="T60" fmla="*/ 1032 w 1044"/>
              <a:gd name="T61" fmla="*/ 522 h 1044"/>
              <a:gd name="T62" fmla="*/ 1008 w 1044"/>
              <a:gd name="T63" fmla="*/ 522 h 1044"/>
              <a:gd name="T64" fmla="*/ 978 w 1044"/>
              <a:gd name="T65" fmla="*/ 522 h 1044"/>
              <a:gd name="T66" fmla="*/ 954 w 1044"/>
              <a:gd name="T67" fmla="*/ 528 h 1044"/>
              <a:gd name="T68" fmla="*/ 924 w 1044"/>
              <a:gd name="T69" fmla="*/ 534 h 1044"/>
              <a:gd name="T70" fmla="*/ 900 w 1044"/>
              <a:gd name="T71" fmla="*/ 540 h 1044"/>
              <a:gd name="T72" fmla="*/ 870 w 1044"/>
              <a:gd name="T73" fmla="*/ 552 h 1044"/>
              <a:gd name="T74" fmla="*/ 846 w 1044"/>
              <a:gd name="T75" fmla="*/ 558 h 1044"/>
              <a:gd name="T76" fmla="*/ 822 w 1044"/>
              <a:gd name="T77" fmla="*/ 570 h 1044"/>
              <a:gd name="T78" fmla="*/ 798 w 1044"/>
              <a:gd name="T79" fmla="*/ 582 h 1044"/>
              <a:gd name="T80" fmla="*/ 774 w 1044"/>
              <a:gd name="T81" fmla="*/ 594 h 1044"/>
              <a:gd name="T82" fmla="*/ 750 w 1044"/>
              <a:gd name="T83" fmla="*/ 612 h 1044"/>
              <a:gd name="T84" fmla="*/ 726 w 1044"/>
              <a:gd name="T85" fmla="*/ 624 h 1044"/>
              <a:gd name="T86" fmla="*/ 708 w 1044"/>
              <a:gd name="T87" fmla="*/ 642 h 1044"/>
              <a:gd name="T88" fmla="*/ 684 w 1044"/>
              <a:gd name="T89" fmla="*/ 660 h 1044"/>
              <a:gd name="T90" fmla="*/ 666 w 1044"/>
              <a:gd name="T91" fmla="*/ 678 h 1044"/>
              <a:gd name="T92" fmla="*/ 648 w 1044"/>
              <a:gd name="T93" fmla="*/ 702 h 1044"/>
              <a:gd name="T94" fmla="*/ 630 w 1044"/>
              <a:gd name="T95" fmla="*/ 720 h 1044"/>
              <a:gd name="T96" fmla="*/ 612 w 1044"/>
              <a:gd name="T97" fmla="*/ 744 h 1044"/>
              <a:gd name="T98" fmla="*/ 600 w 1044"/>
              <a:gd name="T99" fmla="*/ 768 h 1044"/>
              <a:gd name="T100" fmla="*/ 588 w 1044"/>
              <a:gd name="T101" fmla="*/ 792 h 1044"/>
              <a:gd name="T102" fmla="*/ 576 w 1044"/>
              <a:gd name="T103" fmla="*/ 816 h 1044"/>
              <a:gd name="T104" fmla="*/ 564 w 1044"/>
              <a:gd name="T105" fmla="*/ 840 h 1044"/>
              <a:gd name="T106" fmla="*/ 552 w 1044"/>
              <a:gd name="T107" fmla="*/ 864 h 1044"/>
              <a:gd name="T108" fmla="*/ 546 w 1044"/>
              <a:gd name="T109" fmla="*/ 894 h 1044"/>
              <a:gd name="T110" fmla="*/ 534 w 1044"/>
              <a:gd name="T111" fmla="*/ 918 h 1044"/>
              <a:gd name="T112" fmla="*/ 528 w 1044"/>
              <a:gd name="T113" fmla="*/ 948 h 1044"/>
              <a:gd name="T114" fmla="*/ 528 w 1044"/>
              <a:gd name="T115" fmla="*/ 972 h 1044"/>
              <a:gd name="T116" fmla="*/ 522 w 1044"/>
              <a:gd name="T117" fmla="*/ 1002 h 1044"/>
              <a:gd name="T118" fmla="*/ 522 w 1044"/>
              <a:gd name="T119" fmla="*/ 1026 h 1044"/>
              <a:gd name="T120" fmla="*/ 0 w 1044"/>
              <a:gd name="T121" fmla="*/ 1044 h 10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44"/>
              <a:gd name="T184" fmla="*/ 0 h 1044"/>
              <a:gd name="T185" fmla="*/ 1044 w 1044"/>
              <a:gd name="T186" fmla="*/ 1044 h 10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44" h="1044">
                <a:moveTo>
                  <a:pt x="0" y="1044"/>
                </a:moveTo>
                <a:lnTo>
                  <a:pt x="0" y="1026"/>
                </a:lnTo>
                <a:lnTo>
                  <a:pt x="0" y="1008"/>
                </a:lnTo>
                <a:lnTo>
                  <a:pt x="0" y="990"/>
                </a:lnTo>
                <a:lnTo>
                  <a:pt x="0" y="972"/>
                </a:lnTo>
                <a:lnTo>
                  <a:pt x="0" y="954"/>
                </a:lnTo>
                <a:lnTo>
                  <a:pt x="6" y="936"/>
                </a:lnTo>
                <a:lnTo>
                  <a:pt x="6" y="918"/>
                </a:lnTo>
                <a:lnTo>
                  <a:pt x="6" y="900"/>
                </a:lnTo>
                <a:lnTo>
                  <a:pt x="12" y="882"/>
                </a:lnTo>
                <a:lnTo>
                  <a:pt x="12" y="864"/>
                </a:lnTo>
                <a:lnTo>
                  <a:pt x="18" y="846"/>
                </a:lnTo>
                <a:lnTo>
                  <a:pt x="24" y="828"/>
                </a:lnTo>
                <a:lnTo>
                  <a:pt x="24" y="810"/>
                </a:lnTo>
                <a:lnTo>
                  <a:pt x="30" y="792"/>
                </a:lnTo>
                <a:lnTo>
                  <a:pt x="36" y="774"/>
                </a:lnTo>
                <a:lnTo>
                  <a:pt x="36" y="756"/>
                </a:lnTo>
                <a:lnTo>
                  <a:pt x="42" y="738"/>
                </a:lnTo>
                <a:lnTo>
                  <a:pt x="48" y="720"/>
                </a:lnTo>
                <a:lnTo>
                  <a:pt x="54" y="702"/>
                </a:lnTo>
                <a:lnTo>
                  <a:pt x="60" y="690"/>
                </a:lnTo>
                <a:lnTo>
                  <a:pt x="66" y="672"/>
                </a:lnTo>
                <a:lnTo>
                  <a:pt x="72" y="654"/>
                </a:lnTo>
                <a:lnTo>
                  <a:pt x="84" y="636"/>
                </a:lnTo>
                <a:lnTo>
                  <a:pt x="90" y="618"/>
                </a:lnTo>
                <a:lnTo>
                  <a:pt x="96" y="606"/>
                </a:lnTo>
                <a:lnTo>
                  <a:pt x="102" y="588"/>
                </a:lnTo>
                <a:lnTo>
                  <a:pt x="114" y="570"/>
                </a:lnTo>
                <a:lnTo>
                  <a:pt x="120" y="552"/>
                </a:lnTo>
                <a:lnTo>
                  <a:pt x="132" y="540"/>
                </a:lnTo>
                <a:lnTo>
                  <a:pt x="138" y="522"/>
                </a:lnTo>
                <a:lnTo>
                  <a:pt x="150" y="504"/>
                </a:lnTo>
                <a:lnTo>
                  <a:pt x="156" y="492"/>
                </a:lnTo>
                <a:lnTo>
                  <a:pt x="168" y="474"/>
                </a:lnTo>
                <a:lnTo>
                  <a:pt x="174" y="462"/>
                </a:lnTo>
                <a:lnTo>
                  <a:pt x="186" y="444"/>
                </a:lnTo>
                <a:lnTo>
                  <a:pt x="198" y="432"/>
                </a:lnTo>
                <a:lnTo>
                  <a:pt x="210" y="414"/>
                </a:lnTo>
                <a:lnTo>
                  <a:pt x="222" y="402"/>
                </a:lnTo>
                <a:lnTo>
                  <a:pt x="234" y="384"/>
                </a:lnTo>
                <a:lnTo>
                  <a:pt x="240" y="372"/>
                </a:lnTo>
                <a:lnTo>
                  <a:pt x="252" y="360"/>
                </a:lnTo>
                <a:lnTo>
                  <a:pt x="264" y="342"/>
                </a:lnTo>
                <a:lnTo>
                  <a:pt x="276" y="330"/>
                </a:lnTo>
                <a:lnTo>
                  <a:pt x="294" y="318"/>
                </a:lnTo>
                <a:lnTo>
                  <a:pt x="306" y="306"/>
                </a:lnTo>
                <a:lnTo>
                  <a:pt x="318" y="294"/>
                </a:lnTo>
                <a:lnTo>
                  <a:pt x="330" y="282"/>
                </a:lnTo>
                <a:lnTo>
                  <a:pt x="342" y="270"/>
                </a:lnTo>
                <a:lnTo>
                  <a:pt x="360" y="258"/>
                </a:lnTo>
                <a:lnTo>
                  <a:pt x="372" y="246"/>
                </a:lnTo>
                <a:lnTo>
                  <a:pt x="384" y="234"/>
                </a:lnTo>
                <a:lnTo>
                  <a:pt x="402" y="222"/>
                </a:lnTo>
                <a:lnTo>
                  <a:pt x="414" y="210"/>
                </a:lnTo>
                <a:lnTo>
                  <a:pt x="426" y="198"/>
                </a:lnTo>
                <a:lnTo>
                  <a:pt x="444" y="186"/>
                </a:lnTo>
                <a:lnTo>
                  <a:pt x="456" y="180"/>
                </a:lnTo>
                <a:lnTo>
                  <a:pt x="474" y="168"/>
                </a:lnTo>
                <a:lnTo>
                  <a:pt x="492" y="156"/>
                </a:lnTo>
                <a:lnTo>
                  <a:pt x="504" y="150"/>
                </a:lnTo>
                <a:lnTo>
                  <a:pt x="522" y="138"/>
                </a:lnTo>
                <a:lnTo>
                  <a:pt x="534" y="132"/>
                </a:lnTo>
                <a:lnTo>
                  <a:pt x="552" y="120"/>
                </a:lnTo>
                <a:lnTo>
                  <a:pt x="570" y="114"/>
                </a:lnTo>
                <a:lnTo>
                  <a:pt x="582" y="102"/>
                </a:lnTo>
                <a:lnTo>
                  <a:pt x="600" y="96"/>
                </a:lnTo>
                <a:lnTo>
                  <a:pt x="618" y="90"/>
                </a:lnTo>
                <a:lnTo>
                  <a:pt x="636" y="84"/>
                </a:lnTo>
                <a:lnTo>
                  <a:pt x="654" y="72"/>
                </a:lnTo>
                <a:lnTo>
                  <a:pt x="666" y="66"/>
                </a:lnTo>
                <a:lnTo>
                  <a:pt x="684" y="60"/>
                </a:lnTo>
                <a:lnTo>
                  <a:pt x="702" y="54"/>
                </a:lnTo>
                <a:lnTo>
                  <a:pt x="720" y="48"/>
                </a:lnTo>
                <a:lnTo>
                  <a:pt x="738" y="42"/>
                </a:lnTo>
                <a:lnTo>
                  <a:pt x="756" y="42"/>
                </a:lnTo>
                <a:lnTo>
                  <a:pt x="774" y="36"/>
                </a:lnTo>
                <a:lnTo>
                  <a:pt x="792" y="30"/>
                </a:lnTo>
                <a:lnTo>
                  <a:pt x="810" y="24"/>
                </a:lnTo>
                <a:lnTo>
                  <a:pt x="828" y="24"/>
                </a:lnTo>
                <a:lnTo>
                  <a:pt x="846" y="18"/>
                </a:lnTo>
                <a:lnTo>
                  <a:pt x="864" y="12"/>
                </a:lnTo>
                <a:lnTo>
                  <a:pt x="882" y="12"/>
                </a:lnTo>
                <a:lnTo>
                  <a:pt x="900" y="6"/>
                </a:lnTo>
                <a:lnTo>
                  <a:pt x="918" y="6"/>
                </a:lnTo>
                <a:lnTo>
                  <a:pt x="936" y="6"/>
                </a:lnTo>
                <a:lnTo>
                  <a:pt x="954" y="0"/>
                </a:lnTo>
                <a:lnTo>
                  <a:pt x="972" y="0"/>
                </a:lnTo>
                <a:lnTo>
                  <a:pt x="990" y="0"/>
                </a:lnTo>
                <a:lnTo>
                  <a:pt x="1008" y="0"/>
                </a:lnTo>
                <a:lnTo>
                  <a:pt x="1026" y="0"/>
                </a:lnTo>
                <a:lnTo>
                  <a:pt x="1044" y="0"/>
                </a:lnTo>
                <a:lnTo>
                  <a:pt x="1044" y="522"/>
                </a:lnTo>
                <a:lnTo>
                  <a:pt x="1032" y="522"/>
                </a:lnTo>
                <a:lnTo>
                  <a:pt x="1026" y="522"/>
                </a:lnTo>
                <a:lnTo>
                  <a:pt x="1014" y="522"/>
                </a:lnTo>
                <a:lnTo>
                  <a:pt x="1008" y="522"/>
                </a:lnTo>
                <a:lnTo>
                  <a:pt x="996" y="522"/>
                </a:lnTo>
                <a:lnTo>
                  <a:pt x="990" y="522"/>
                </a:lnTo>
                <a:lnTo>
                  <a:pt x="978" y="522"/>
                </a:lnTo>
                <a:lnTo>
                  <a:pt x="972" y="528"/>
                </a:lnTo>
                <a:lnTo>
                  <a:pt x="960" y="528"/>
                </a:lnTo>
                <a:lnTo>
                  <a:pt x="954" y="528"/>
                </a:lnTo>
                <a:lnTo>
                  <a:pt x="942" y="528"/>
                </a:lnTo>
                <a:lnTo>
                  <a:pt x="936" y="534"/>
                </a:lnTo>
                <a:lnTo>
                  <a:pt x="924" y="534"/>
                </a:lnTo>
                <a:lnTo>
                  <a:pt x="918" y="534"/>
                </a:lnTo>
                <a:lnTo>
                  <a:pt x="906" y="540"/>
                </a:lnTo>
                <a:lnTo>
                  <a:pt x="900" y="540"/>
                </a:lnTo>
                <a:lnTo>
                  <a:pt x="888" y="546"/>
                </a:lnTo>
                <a:lnTo>
                  <a:pt x="882" y="546"/>
                </a:lnTo>
                <a:lnTo>
                  <a:pt x="870" y="552"/>
                </a:lnTo>
                <a:lnTo>
                  <a:pt x="864" y="552"/>
                </a:lnTo>
                <a:lnTo>
                  <a:pt x="858" y="558"/>
                </a:lnTo>
                <a:lnTo>
                  <a:pt x="846" y="558"/>
                </a:lnTo>
                <a:lnTo>
                  <a:pt x="840" y="564"/>
                </a:lnTo>
                <a:lnTo>
                  <a:pt x="828" y="564"/>
                </a:lnTo>
                <a:lnTo>
                  <a:pt x="822" y="570"/>
                </a:lnTo>
                <a:lnTo>
                  <a:pt x="816" y="576"/>
                </a:lnTo>
                <a:lnTo>
                  <a:pt x="804" y="576"/>
                </a:lnTo>
                <a:lnTo>
                  <a:pt x="798" y="582"/>
                </a:lnTo>
                <a:lnTo>
                  <a:pt x="792" y="588"/>
                </a:lnTo>
                <a:lnTo>
                  <a:pt x="780" y="588"/>
                </a:lnTo>
                <a:lnTo>
                  <a:pt x="774" y="594"/>
                </a:lnTo>
                <a:lnTo>
                  <a:pt x="768" y="600"/>
                </a:lnTo>
                <a:lnTo>
                  <a:pt x="756" y="606"/>
                </a:lnTo>
                <a:lnTo>
                  <a:pt x="750" y="612"/>
                </a:lnTo>
                <a:lnTo>
                  <a:pt x="744" y="618"/>
                </a:lnTo>
                <a:lnTo>
                  <a:pt x="738" y="618"/>
                </a:lnTo>
                <a:lnTo>
                  <a:pt x="726" y="624"/>
                </a:lnTo>
                <a:lnTo>
                  <a:pt x="720" y="630"/>
                </a:lnTo>
                <a:lnTo>
                  <a:pt x="714" y="636"/>
                </a:lnTo>
                <a:lnTo>
                  <a:pt x="708" y="642"/>
                </a:lnTo>
                <a:lnTo>
                  <a:pt x="702" y="648"/>
                </a:lnTo>
                <a:lnTo>
                  <a:pt x="696" y="654"/>
                </a:lnTo>
                <a:lnTo>
                  <a:pt x="684" y="660"/>
                </a:lnTo>
                <a:lnTo>
                  <a:pt x="678" y="666"/>
                </a:lnTo>
                <a:lnTo>
                  <a:pt x="672" y="672"/>
                </a:lnTo>
                <a:lnTo>
                  <a:pt x="666" y="678"/>
                </a:lnTo>
                <a:lnTo>
                  <a:pt x="660" y="690"/>
                </a:lnTo>
                <a:lnTo>
                  <a:pt x="654" y="696"/>
                </a:lnTo>
                <a:lnTo>
                  <a:pt x="648" y="702"/>
                </a:lnTo>
                <a:lnTo>
                  <a:pt x="642" y="708"/>
                </a:lnTo>
                <a:lnTo>
                  <a:pt x="636" y="714"/>
                </a:lnTo>
                <a:lnTo>
                  <a:pt x="630" y="720"/>
                </a:lnTo>
                <a:lnTo>
                  <a:pt x="624" y="732"/>
                </a:lnTo>
                <a:lnTo>
                  <a:pt x="618" y="738"/>
                </a:lnTo>
                <a:lnTo>
                  <a:pt x="612" y="744"/>
                </a:lnTo>
                <a:lnTo>
                  <a:pt x="612" y="750"/>
                </a:lnTo>
                <a:lnTo>
                  <a:pt x="606" y="762"/>
                </a:lnTo>
                <a:lnTo>
                  <a:pt x="600" y="768"/>
                </a:lnTo>
                <a:lnTo>
                  <a:pt x="594" y="774"/>
                </a:lnTo>
                <a:lnTo>
                  <a:pt x="588" y="780"/>
                </a:lnTo>
                <a:lnTo>
                  <a:pt x="588" y="792"/>
                </a:lnTo>
                <a:lnTo>
                  <a:pt x="582" y="798"/>
                </a:lnTo>
                <a:lnTo>
                  <a:pt x="576" y="810"/>
                </a:lnTo>
                <a:lnTo>
                  <a:pt x="576" y="816"/>
                </a:lnTo>
                <a:lnTo>
                  <a:pt x="570" y="822"/>
                </a:lnTo>
                <a:lnTo>
                  <a:pt x="564" y="834"/>
                </a:lnTo>
                <a:lnTo>
                  <a:pt x="564" y="840"/>
                </a:lnTo>
                <a:lnTo>
                  <a:pt x="558" y="846"/>
                </a:lnTo>
                <a:lnTo>
                  <a:pt x="558" y="858"/>
                </a:lnTo>
                <a:lnTo>
                  <a:pt x="552" y="864"/>
                </a:lnTo>
                <a:lnTo>
                  <a:pt x="546" y="876"/>
                </a:lnTo>
                <a:lnTo>
                  <a:pt x="546" y="882"/>
                </a:lnTo>
                <a:lnTo>
                  <a:pt x="546" y="894"/>
                </a:lnTo>
                <a:lnTo>
                  <a:pt x="540" y="900"/>
                </a:lnTo>
                <a:lnTo>
                  <a:pt x="540" y="912"/>
                </a:lnTo>
                <a:lnTo>
                  <a:pt x="534" y="918"/>
                </a:lnTo>
                <a:lnTo>
                  <a:pt x="534" y="930"/>
                </a:lnTo>
                <a:lnTo>
                  <a:pt x="534" y="936"/>
                </a:lnTo>
                <a:lnTo>
                  <a:pt x="528" y="948"/>
                </a:lnTo>
                <a:lnTo>
                  <a:pt x="528" y="954"/>
                </a:lnTo>
                <a:lnTo>
                  <a:pt x="528" y="966"/>
                </a:lnTo>
                <a:lnTo>
                  <a:pt x="528" y="972"/>
                </a:lnTo>
                <a:lnTo>
                  <a:pt x="522" y="984"/>
                </a:lnTo>
                <a:lnTo>
                  <a:pt x="522" y="990"/>
                </a:lnTo>
                <a:lnTo>
                  <a:pt x="522" y="1002"/>
                </a:lnTo>
                <a:lnTo>
                  <a:pt x="522" y="1008"/>
                </a:lnTo>
                <a:lnTo>
                  <a:pt x="522" y="1020"/>
                </a:lnTo>
                <a:lnTo>
                  <a:pt x="522" y="1026"/>
                </a:lnTo>
                <a:lnTo>
                  <a:pt x="522" y="1038"/>
                </a:lnTo>
                <a:lnTo>
                  <a:pt x="522" y="1044"/>
                </a:lnTo>
                <a:lnTo>
                  <a:pt x="0" y="1044"/>
                </a:lnTo>
                <a:close/>
              </a:path>
            </a:pathLst>
          </a:custGeom>
          <a:solidFill>
            <a:srgbClr val="476AB2"/>
          </a:solidFill>
          <a:ln w="6350">
            <a:solidFill>
              <a:schemeClr val="accent2"/>
            </a:solidFill>
            <a:round/>
            <a:headEnd/>
            <a:tailEnd/>
          </a:ln>
          <a:effectLst>
            <a:outerShdw dist="17961" dir="2700000" algn="ctr" rotWithShape="0">
              <a:srgbClr val="808080"/>
            </a:outerShdw>
          </a:effectLst>
        </p:spPr>
        <p:txBody>
          <a:bodyPr tIns="91440" bIns="91440" anchor="ctr"/>
          <a:lstStyle/>
          <a:p>
            <a:endParaRPr lang="en-US">
              <a:latin typeface="Verdana" pitchFamily="-97" charset="0"/>
            </a:endParaRPr>
          </a:p>
        </p:txBody>
      </p:sp>
      <p:sp>
        <p:nvSpPr>
          <p:cNvPr id="25" name="AutoShape 8"/>
          <p:cNvSpPr>
            <a:spLocks noChangeArrowheads="1"/>
          </p:cNvSpPr>
          <p:nvPr/>
        </p:nvSpPr>
        <p:spPr bwMode="auto">
          <a:xfrm rot="16200000" flipH="1">
            <a:off x="5454650" y="1906588"/>
            <a:ext cx="1165225" cy="393700"/>
          </a:xfrm>
          <a:prstGeom prst="triangle">
            <a:avLst>
              <a:gd name="adj" fmla="val 50000"/>
            </a:avLst>
          </a:prstGeom>
          <a:solidFill>
            <a:schemeClr val="accent2">
              <a:lumMod val="50000"/>
            </a:schemeClr>
          </a:solidFill>
          <a:ln w="6350">
            <a:solidFill>
              <a:schemeClr val="accent2"/>
            </a:solidFill>
            <a:miter lim="800000"/>
            <a:headEnd/>
            <a:tailEnd/>
          </a:ln>
          <a:effectLst>
            <a:outerShdw blurRad="63500" dist="38099" dir="2700000" algn="ctr" rotWithShape="0">
              <a:srgbClr val="000000">
                <a:alpha val="74998"/>
              </a:srgbClr>
            </a:outerShdw>
          </a:effectLst>
        </p:spPr>
        <p:txBody>
          <a:bodyPr tIns="91440" bIns="91440" anchor="ctr"/>
          <a:lstStyle/>
          <a:p>
            <a:endParaRPr lang="en-US">
              <a:latin typeface="Verdana" pitchFamily="-97" charset="0"/>
            </a:endParaRPr>
          </a:p>
        </p:txBody>
      </p:sp>
      <p:sp>
        <p:nvSpPr>
          <p:cNvPr id="26" name="AutoShape 9"/>
          <p:cNvSpPr>
            <a:spLocks noChangeArrowheads="1"/>
          </p:cNvSpPr>
          <p:nvPr/>
        </p:nvSpPr>
        <p:spPr bwMode="auto">
          <a:xfrm rot="5400000" flipH="1">
            <a:off x="5805487" y="4395788"/>
            <a:ext cx="1165225" cy="393700"/>
          </a:xfrm>
          <a:prstGeom prst="triangle">
            <a:avLst>
              <a:gd name="adj" fmla="val 50000"/>
            </a:avLst>
          </a:prstGeom>
          <a:solidFill>
            <a:schemeClr val="accent2">
              <a:lumMod val="50000"/>
            </a:schemeClr>
          </a:solidFill>
          <a:ln w="6350">
            <a:solidFill>
              <a:schemeClr val="accent2"/>
            </a:solidFill>
            <a:miter lim="800000"/>
            <a:headEnd/>
            <a:tailEnd/>
          </a:ln>
          <a:effectLst>
            <a:outerShdw blurRad="63500" dist="38099" dir="2700000" algn="ctr" rotWithShape="0">
              <a:srgbClr val="000000">
                <a:alpha val="74998"/>
              </a:srgbClr>
            </a:outerShdw>
          </a:effectLst>
        </p:spPr>
        <p:txBody>
          <a:bodyPr tIns="91440" bIns="91440" anchor="ctr"/>
          <a:lstStyle/>
          <a:p>
            <a:endParaRPr lang="en-US">
              <a:latin typeface="Verdana" pitchFamily="-97" charset="0"/>
            </a:endParaRPr>
          </a:p>
        </p:txBody>
      </p:sp>
      <p:sp>
        <p:nvSpPr>
          <p:cNvPr id="27" name="AutoShape 10"/>
          <p:cNvSpPr>
            <a:spLocks noChangeArrowheads="1"/>
          </p:cNvSpPr>
          <p:nvPr/>
        </p:nvSpPr>
        <p:spPr bwMode="auto">
          <a:xfrm flipH="1">
            <a:off x="6873875" y="2978150"/>
            <a:ext cx="1154113" cy="393700"/>
          </a:xfrm>
          <a:prstGeom prst="triangle">
            <a:avLst>
              <a:gd name="adj" fmla="val 50000"/>
            </a:avLst>
          </a:prstGeom>
          <a:solidFill>
            <a:schemeClr val="accent2">
              <a:lumMod val="50000"/>
            </a:schemeClr>
          </a:solidFill>
          <a:ln w="6350">
            <a:solidFill>
              <a:schemeClr val="accent2"/>
            </a:solidFill>
            <a:miter lim="800000"/>
            <a:headEnd/>
            <a:tailEnd/>
          </a:ln>
          <a:effectLst>
            <a:outerShdw blurRad="63500" dist="38099" dir="2700000" algn="ctr" rotWithShape="0">
              <a:srgbClr val="000000">
                <a:alpha val="74998"/>
              </a:srgbClr>
            </a:outerShdw>
          </a:effectLst>
        </p:spPr>
        <p:txBody>
          <a:bodyPr tIns="91440" bIns="91440" anchor="ctr"/>
          <a:lstStyle/>
          <a:p>
            <a:endParaRPr lang="en-US">
              <a:latin typeface="Verdana" pitchFamily="-97" charset="0"/>
            </a:endParaRPr>
          </a:p>
        </p:txBody>
      </p:sp>
      <p:sp>
        <p:nvSpPr>
          <p:cNvPr id="31" name="AutoShape 14"/>
          <p:cNvSpPr>
            <a:spLocks noChangeArrowheads="1"/>
          </p:cNvSpPr>
          <p:nvPr/>
        </p:nvSpPr>
        <p:spPr bwMode="auto">
          <a:xfrm rot="10800000" flipH="1">
            <a:off x="4398963" y="3314700"/>
            <a:ext cx="1165225" cy="393700"/>
          </a:xfrm>
          <a:prstGeom prst="triangle">
            <a:avLst>
              <a:gd name="adj" fmla="val 50000"/>
            </a:avLst>
          </a:prstGeom>
          <a:solidFill>
            <a:schemeClr val="accent2">
              <a:lumMod val="50000"/>
            </a:schemeClr>
          </a:solidFill>
          <a:ln w="6350">
            <a:solidFill>
              <a:schemeClr val="accent2"/>
            </a:solidFill>
            <a:miter lim="800000"/>
            <a:headEnd/>
            <a:tailEnd/>
          </a:ln>
          <a:effectLst>
            <a:outerShdw blurRad="63500" dist="38099" dir="2700000" algn="ctr" rotWithShape="0">
              <a:srgbClr val="000000">
                <a:alpha val="74998"/>
              </a:srgbClr>
            </a:outerShdw>
          </a:effectLst>
        </p:spPr>
        <p:txBody>
          <a:bodyPr tIns="91440" bIns="91440" anchor="ctr"/>
          <a:lstStyle/>
          <a:p>
            <a:endParaRPr lang="en-US">
              <a:latin typeface="Verdana" pitchFamily="-97" charset="0"/>
            </a:endParaRPr>
          </a:p>
        </p:txBody>
      </p:sp>
      <p:grpSp>
        <p:nvGrpSpPr>
          <p:cNvPr id="66571" name="Group 5"/>
          <p:cNvGrpSpPr>
            <a:grpSpLocks/>
          </p:cNvGrpSpPr>
          <p:nvPr/>
        </p:nvGrpSpPr>
        <p:grpSpPr bwMode="auto">
          <a:xfrm>
            <a:off x="533400" y="990600"/>
            <a:ext cx="3733800" cy="236538"/>
            <a:chOff x="247" y="702"/>
            <a:chExt cx="2528" cy="149"/>
          </a:xfrm>
        </p:grpSpPr>
        <p:sp>
          <p:nvSpPr>
            <p:cNvPr id="43" name="Line 6"/>
            <p:cNvSpPr>
              <a:spLocks noChangeShapeType="1"/>
            </p:cNvSpPr>
            <p:nvPr/>
          </p:nvSpPr>
          <p:spPr bwMode="gray">
            <a:xfrm>
              <a:off x="247" y="778"/>
              <a:ext cx="2528" cy="0"/>
            </a:xfrm>
            <a:prstGeom prst="line">
              <a:avLst/>
            </a:prstGeom>
            <a:noFill/>
            <a:ln w="12700" cap="rnd">
              <a:solidFill>
                <a:schemeClr val="accent1"/>
              </a:solidFill>
              <a:round/>
              <a:headEnd/>
              <a:tailEnd/>
            </a:ln>
          </p:spPr>
          <p:txBody>
            <a:bodyPr wrap="none" anchor="ctr"/>
            <a:lstStyle/>
            <a:p>
              <a:pPr>
                <a:defRPr/>
              </a:pPr>
              <a:endParaRPr lang="en-US" sz="1600">
                <a:latin typeface="+mn-lt"/>
                <a:ea typeface="+mn-ea"/>
              </a:endParaRPr>
            </a:p>
          </p:txBody>
        </p:sp>
        <p:sp>
          <p:nvSpPr>
            <p:cNvPr id="66577" name="Rectangle 7"/>
            <p:cNvSpPr>
              <a:spLocks noChangeArrowheads="1"/>
            </p:cNvSpPr>
            <p:nvPr/>
          </p:nvSpPr>
          <p:spPr bwMode="gray">
            <a:xfrm>
              <a:off x="918" y="702"/>
              <a:ext cx="1210" cy="149"/>
            </a:xfrm>
            <a:prstGeom prst="rect">
              <a:avLst/>
            </a:prstGeom>
            <a:solidFill>
              <a:schemeClr val="bg1"/>
            </a:solidFill>
            <a:ln w="12700" cap="rnd">
              <a:noFill/>
              <a:miter lim="800000"/>
              <a:headEnd/>
              <a:tailEnd/>
            </a:ln>
          </p:spPr>
          <p:txBody>
            <a:bodyPr wrap="none" lIns="72000" tIns="0" rIns="72000" bIns="0" anchor="b" anchorCtr="1">
              <a:spAutoFit/>
            </a:bodyPr>
            <a:lstStyle/>
            <a:p>
              <a:pPr>
                <a:lnSpc>
                  <a:spcPct val="95000"/>
                </a:lnSpc>
              </a:pPr>
              <a:r>
                <a:rPr lang="en-US" sz="1600"/>
                <a:t>Downward Cycle</a:t>
              </a:r>
              <a:endParaRPr lang="en-US" sz="1600" baseline="30000"/>
            </a:p>
          </p:txBody>
        </p:sp>
      </p:grpSp>
      <p:sp>
        <p:nvSpPr>
          <p:cNvPr id="66572" name="Rectangle 4"/>
          <p:cNvSpPr txBox="1">
            <a:spLocks noChangeArrowheads="1"/>
          </p:cNvSpPr>
          <p:nvPr/>
        </p:nvSpPr>
        <p:spPr bwMode="gray">
          <a:xfrm>
            <a:off x="609600" y="1363663"/>
            <a:ext cx="3733800" cy="1684337"/>
          </a:xfrm>
          <a:prstGeom prst="rect">
            <a:avLst/>
          </a:prstGeom>
          <a:noFill/>
          <a:ln w="9525">
            <a:solidFill>
              <a:schemeClr val="accent2"/>
            </a:solidFill>
            <a:miter lim="800000"/>
            <a:headEnd/>
            <a:tailEnd/>
          </a:ln>
        </p:spPr>
        <p:txBody>
          <a:bodyPr/>
          <a:lstStyle/>
          <a:p>
            <a:pPr marL="177800" indent="-177800" algn="l">
              <a:lnSpc>
                <a:spcPct val="110000"/>
              </a:lnSpc>
              <a:buFont typeface="Wingdings" pitchFamily="-97" charset="2"/>
              <a:buChar char="§"/>
            </a:pPr>
            <a:r>
              <a:rPr lang="en-US" sz="1600" b="0" dirty="0" smtClean="0"/>
              <a:t>More cyclical revenue stream</a:t>
            </a:r>
            <a:endParaRPr lang="en-US" sz="1600" b="0" dirty="0"/>
          </a:p>
          <a:p>
            <a:pPr marL="177800" indent="-177800" algn="l">
              <a:lnSpc>
                <a:spcPct val="110000"/>
              </a:lnSpc>
              <a:buFont typeface="Wingdings" pitchFamily="-97" charset="2"/>
              <a:buChar char="§"/>
            </a:pPr>
            <a:endParaRPr lang="en-US" sz="1600" b="0" dirty="0"/>
          </a:p>
          <a:p>
            <a:pPr marL="177800" indent="-177800" algn="l">
              <a:lnSpc>
                <a:spcPct val="110000"/>
              </a:lnSpc>
              <a:buFont typeface="Wingdings" pitchFamily="-97" charset="2"/>
              <a:buChar char="§"/>
            </a:pPr>
            <a:r>
              <a:rPr lang="en-US" sz="1600" b="0" dirty="0" smtClean="0"/>
              <a:t>Intellectual Snobbery</a:t>
            </a:r>
            <a:endParaRPr lang="en-US" sz="1600" b="0" dirty="0"/>
          </a:p>
          <a:p>
            <a:pPr marL="177800" indent="-177800" algn="l">
              <a:lnSpc>
                <a:spcPct val="110000"/>
              </a:lnSpc>
            </a:pPr>
            <a:endParaRPr lang="nl-NL" sz="1600" b="0" dirty="0"/>
          </a:p>
          <a:p>
            <a:pPr marL="177800" indent="-177800" algn="l">
              <a:lnSpc>
                <a:spcPct val="110000"/>
              </a:lnSpc>
              <a:buFont typeface="Wingdings" pitchFamily="-97" charset="2"/>
              <a:buChar char="§"/>
            </a:pPr>
            <a:endParaRPr lang="nl-NL" sz="1600" b="0" dirty="0"/>
          </a:p>
          <a:p>
            <a:pPr marL="169863" lvl="1" indent="-168275" algn="l">
              <a:spcBef>
                <a:spcPct val="80000"/>
              </a:spcBef>
              <a:buClr>
                <a:schemeClr val="tx1"/>
              </a:buClr>
            </a:pPr>
            <a:endParaRPr lang="en-US" sz="1600" b="0" dirty="0"/>
          </a:p>
          <a:p>
            <a:pPr marL="169863" lvl="1" indent="-168275" algn="l">
              <a:spcBef>
                <a:spcPct val="80000"/>
              </a:spcBef>
              <a:buClr>
                <a:schemeClr val="tx1"/>
              </a:buClr>
              <a:buFont typeface="Wingdings 2" pitchFamily="-97" charset="2"/>
              <a:buChar char="¡"/>
            </a:pPr>
            <a:endParaRPr lang="en-US" sz="1600" b="0" dirty="0"/>
          </a:p>
          <a:p>
            <a:pPr marL="169863" lvl="1" indent="-168275" algn="l">
              <a:spcBef>
                <a:spcPct val="80000"/>
              </a:spcBef>
              <a:buClr>
                <a:schemeClr val="tx1"/>
              </a:buClr>
              <a:buFont typeface="Wingdings 2" pitchFamily="-97" charset="2"/>
              <a:buChar char="¡"/>
            </a:pPr>
            <a:endParaRPr lang="en-US" sz="1600" b="0" dirty="0"/>
          </a:p>
        </p:txBody>
      </p:sp>
      <p:sp>
        <p:nvSpPr>
          <p:cNvPr id="46" name="AutoShape 7"/>
          <p:cNvSpPr>
            <a:spLocks noChangeAspect="1" noChangeArrowheads="1"/>
          </p:cNvSpPr>
          <p:nvPr/>
        </p:nvSpPr>
        <p:spPr bwMode="auto">
          <a:xfrm rot="10800000">
            <a:off x="1662113" y="3352800"/>
            <a:ext cx="1600200" cy="236538"/>
          </a:xfrm>
          <a:prstGeom prst="triangle">
            <a:avLst>
              <a:gd name="adj" fmla="val 50000"/>
            </a:avLst>
          </a:prstGeom>
          <a:solidFill>
            <a:schemeClr val="accent5"/>
          </a:solidFill>
          <a:ln w="6350">
            <a:solidFill>
              <a:schemeClr val="accent3">
                <a:lumMod val="75000"/>
              </a:schemeClr>
            </a:solidFill>
            <a:miter lim="800000"/>
            <a:headEnd type="none" w="sm" len="sm"/>
            <a:tailEnd type="none" w="med" len="lg"/>
          </a:ln>
          <a:effectLst/>
        </p:spPr>
        <p:txBody>
          <a:bodyPr tIns="91440" bIns="91440" anchor="ctr"/>
          <a:lstStyle/>
          <a:p>
            <a:endParaRPr lang="en-US" sz="1600" b="0"/>
          </a:p>
        </p:txBody>
      </p:sp>
      <p:sp>
        <p:nvSpPr>
          <p:cNvPr id="66574" name="Rectangle 4"/>
          <p:cNvSpPr txBox="1">
            <a:spLocks noChangeArrowheads="1"/>
          </p:cNvSpPr>
          <p:nvPr/>
        </p:nvSpPr>
        <p:spPr bwMode="gray">
          <a:xfrm>
            <a:off x="595313" y="3733800"/>
            <a:ext cx="3733800" cy="2438400"/>
          </a:xfrm>
          <a:prstGeom prst="rect">
            <a:avLst/>
          </a:prstGeom>
          <a:noFill/>
          <a:ln w="9525">
            <a:solidFill>
              <a:schemeClr val="accent2"/>
            </a:solidFill>
            <a:miter lim="800000"/>
            <a:headEnd/>
            <a:tailEnd/>
          </a:ln>
        </p:spPr>
        <p:txBody>
          <a:bodyPr/>
          <a:lstStyle/>
          <a:p>
            <a:pPr marL="177800" indent="-177800" algn="l">
              <a:lnSpc>
                <a:spcPct val="110000"/>
              </a:lnSpc>
              <a:buFont typeface="Wingdings" pitchFamily="-97" charset="2"/>
              <a:buChar char="§"/>
            </a:pPr>
            <a:r>
              <a:rPr lang="en-US" sz="1600" b="0"/>
              <a:t>Upticks in counter-cyclical work not compensating for decline in pro-cyclical work</a:t>
            </a:r>
            <a:r>
              <a:rPr lang="en-US" sz="1600" b="0" baseline="30000"/>
              <a:t>1</a:t>
            </a:r>
            <a:endParaRPr lang="en-US" sz="1600" b="0" baseline="30000">
              <a:solidFill>
                <a:srgbClr val="FF0000"/>
              </a:solidFill>
            </a:endParaRPr>
          </a:p>
          <a:p>
            <a:pPr marL="177800" indent="-177800" algn="l">
              <a:lnSpc>
                <a:spcPct val="110000"/>
              </a:lnSpc>
              <a:buFont typeface="Wingdings" pitchFamily="-97" charset="2"/>
              <a:buChar char="§"/>
            </a:pPr>
            <a:endParaRPr lang="en-US" sz="1600" b="0"/>
          </a:p>
          <a:p>
            <a:pPr marL="177800" indent="-177800" algn="l">
              <a:lnSpc>
                <a:spcPct val="110000"/>
              </a:lnSpc>
              <a:buFont typeface="Wingdings" pitchFamily="-97" charset="2"/>
              <a:buChar char="§"/>
            </a:pPr>
            <a:r>
              <a:rPr lang="en-US" sz="1600" b="0"/>
              <a:t>Differential worse than 2001 recession</a:t>
            </a:r>
            <a:r>
              <a:rPr lang="en-US" sz="1600" b="0" baseline="30000"/>
              <a:t>1</a:t>
            </a:r>
            <a:endParaRPr lang="en-US" sz="1600" b="0"/>
          </a:p>
          <a:p>
            <a:pPr marL="177800" indent="-177800" algn="l">
              <a:lnSpc>
                <a:spcPct val="110000"/>
              </a:lnSpc>
              <a:buFont typeface="Wingdings" pitchFamily="-97" charset="2"/>
              <a:buChar char="§"/>
            </a:pPr>
            <a:endParaRPr lang="en-US" sz="1600" b="0"/>
          </a:p>
          <a:p>
            <a:pPr marL="177800" indent="-177800" algn="l">
              <a:lnSpc>
                <a:spcPct val="110000"/>
              </a:lnSpc>
              <a:buFont typeface="Wingdings" pitchFamily="-97" charset="2"/>
              <a:buChar char="§"/>
            </a:pPr>
            <a:r>
              <a:rPr lang="en-US" sz="1600" b="0"/>
              <a:t>Refusing competitive bidding</a:t>
            </a:r>
            <a:r>
              <a:rPr lang="en-US" sz="1600" b="0" baseline="30000"/>
              <a:t>2</a:t>
            </a:r>
          </a:p>
          <a:p>
            <a:pPr marL="177800" indent="-177800" algn="l">
              <a:lnSpc>
                <a:spcPct val="110000"/>
              </a:lnSpc>
              <a:buFont typeface="Wingdings" pitchFamily="-97" charset="2"/>
              <a:buChar char="§"/>
            </a:pPr>
            <a:endParaRPr lang="en-US" sz="1600" b="0"/>
          </a:p>
          <a:p>
            <a:pPr marL="177800" indent="-177800" algn="l">
              <a:lnSpc>
                <a:spcPct val="110000"/>
              </a:lnSpc>
              <a:buFont typeface="Wingdings" pitchFamily="-97" charset="2"/>
              <a:buChar char="§"/>
            </a:pPr>
            <a:endParaRPr lang="en-US" sz="1600" b="0"/>
          </a:p>
          <a:p>
            <a:pPr marL="177800" indent="-177800" algn="l">
              <a:lnSpc>
                <a:spcPct val="110000"/>
              </a:lnSpc>
            </a:pPr>
            <a:endParaRPr lang="nl-NL" sz="1600" b="0"/>
          </a:p>
          <a:p>
            <a:pPr marL="177800" indent="-177800" algn="l">
              <a:lnSpc>
                <a:spcPct val="110000"/>
              </a:lnSpc>
              <a:buFont typeface="Wingdings" pitchFamily="-97" charset="2"/>
              <a:buChar char="§"/>
            </a:pPr>
            <a:endParaRPr lang="nl-NL" sz="1600" b="0"/>
          </a:p>
          <a:p>
            <a:pPr marL="169863" lvl="1" indent="-168275" algn="l">
              <a:spcBef>
                <a:spcPct val="80000"/>
              </a:spcBef>
              <a:buClr>
                <a:schemeClr val="tx1"/>
              </a:buClr>
            </a:pPr>
            <a:endParaRPr lang="en-US" sz="1600" b="0"/>
          </a:p>
          <a:p>
            <a:pPr marL="169863" lvl="1" indent="-168275" algn="l">
              <a:spcBef>
                <a:spcPct val="80000"/>
              </a:spcBef>
              <a:buClr>
                <a:schemeClr val="tx1"/>
              </a:buClr>
              <a:buFont typeface="Wingdings 2" pitchFamily="-97" charset="2"/>
              <a:buChar char="¡"/>
            </a:pPr>
            <a:endParaRPr lang="en-US" sz="1600" b="0"/>
          </a:p>
          <a:p>
            <a:pPr marL="169863" lvl="1" indent="-168275" algn="l">
              <a:spcBef>
                <a:spcPct val="80000"/>
              </a:spcBef>
              <a:buClr>
                <a:schemeClr val="tx1"/>
              </a:buClr>
              <a:buFont typeface="Wingdings 2" pitchFamily="-97" charset="2"/>
              <a:buChar char="¡"/>
            </a:pPr>
            <a:endParaRPr lang="en-US" sz="1600" b="0"/>
          </a:p>
        </p:txBody>
      </p:sp>
      <p:sp>
        <p:nvSpPr>
          <p:cNvPr id="66575" name="Text Box 12"/>
          <p:cNvSpPr txBox="1">
            <a:spLocks noChangeArrowheads="1"/>
          </p:cNvSpPr>
          <p:nvPr/>
        </p:nvSpPr>
        <p:spPr bwMode="gray">
          <a:xfrm>
            <a:off x="838200" y="6324600"/>
            <a:ext cx="5618163" cy="407988"/>
          </a:xfrm>
          <a:prstGeom prst="rect">
            <a:avLst/>
          </a:prstGeom>
          <a:noFill/>
          <a:ln w="12700">
            <a:noFill/>
            <a:miter lim="800000"/>
            <a:headEnd/>
            <a:tailEnd/>
          </a:ln>
        </p:spPr>
        <p:txBody>
          <a:bodyPr wrap="none" lIns="73152" tIns="73152" rIns="73152" bIns="73152" anchorCtr="1">
            <a:spAutoFit/>
          </a:bodyPr>
          <a:lstStyle/>
          <a:p>
            <a:pPr algn="l"/>
            <a:r>
              <a:rPr lang="en-US" sz="800" baseline="30000" dirty="0"/>
              <a:t>1</a:t>
            </a:r>
            <a:r>
              <a:rPr lang="en-US" sz="800" dirty="0"/>
              <a:t> Source:  </a:t>
            </a:r>
            <a:r>
              <a:rPr lang="en-US" sz="800" u="sng" dirty="0">
                <a:hlinkClick r:id="rId2"/>
              </a:rPr>
              <a:t>http://www.lawmarketing.com/pages/articles.asp?Action=Article&amp;ArticleCategoryID=58&amp;ArticleID=850</a:t>
            </a:r>
            <a:r>
              <a:rPr lang="en-US" sz="800" dirty="0"/>
              <a:t> </a:t>
            </a:r>
          </a:p>
          <a:p>
            <a:pPr algn="l"/>
            <a:r>
              <a:rPr lang="en-US" sz="800" baseline="30000" dirty="0"/>
              <a:t>2</a:t>
            </a:r>
            <a:r>
              <a:rPr lang="en-US" sz="800" dirty="0"/>
              <a:t> Source:  </a:t>
            </a:r>
            <a:r>
              <a:rPr lang="en-US" sz="800" u="sng" dirty="0">
                <a:hlinkClick r:id="rId3"/>
              </a:rPr>
              <a:t>http://www.foley.com/news/news_detail.aspx?newsid=864</a:t>
            </a:r>
            <a:r>
              <a:rPr lang="en-US" sz="800" dirty="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8" descr="water tube.tiff"/>
          <p:cNvPicPr>
            <a:picLocks noChangeAspect="1"/>
          </p:cNvPicPr>
          <p:nvPr/>
        </p:nvPicPr>
        <p:blipFill>
          <a:blip r:embed="rId2"/>
          <a:srcRect/>
          <a:stretch>
            <a:fillRect/>
          </a:stretch>
        </p:blipFill>
        <p:spPr bwMode="auto">
          <a:xfrm>
            <a:off x="5029200" y="2362200"/>
            <a:ext cx="2497138" cy="1905000"/>
          </a:xfrm>
          <a:prstGeom prst="rect">
            <a:avLst/>
          </a:prstGeom>
          <a:noFill/>
          <a:ln w="9525">
            <a:noFill/>
            <a:miter lim="800000"/>
            <a:headEnd/>
            <a:tailEnd/>
          </a:ln>
        </p:spPr>
      </p:pic>
      <p:sp>
        <p:nvSpPr>
          <p:cNvPr id="67587" name="Rectangle 2"/>
          <p:cNvSpPr>
            <a:spLocks noGrp="1" noChangeArrowheads="1"/>
          </p:cNvSpPr>
          <p:nvPr>
            <p:ph type="title"/>
          </p:nvPr>
        </p:nvSpPr>
        <p:spPr>
          <a:xfrm>
            <a:off x="381000" y="439738"/>
            <a:ext cx="8345488" cy="272832"/>
          </a:xfrm>
        </p:spPr>
        <p:txBody>
          <a:bodyPr/>
          <a:lstStyle/>
          <a:p>
            <a:r>
              <a:rPr lang="en-US" sz="1800" dirty="0" smtClean="0"/>
              <a:t>Things are going down the tubes</a:t>
            </a:r>
          </a:p>
        </p:txBody>
      </p:sp>
      <p:sp>
        <p:nvSpPr>
          <p:cNvPr id="40" name="Freeform 11"/>
          <p:cNvSpPr>
            <a:spLocks/>
          </p:cNvSpPr>
          <p:nvPr/>
        </p:nvSpPr>
        <p:spPr bwMode="auto">
          <a:xfrm flipV="1">
            <a:off x="3741738" y="3751263"/>
            <a:ext cx="1657350" cy="1571625"/>
          </a:xfrm>
          <a:custGeom>
            <a:avLst/>
            <a:gdLst>
              <a:gd name="T0" fmla="*/ 36 w 1044"/>
              <a:gd name="T1" fmla="*/ 0 h 1044"/>
              <a:gd name="T2" fmla="*/ 90 w 1044"/>
              <a:gd name="T3" fmla="*/ 0 h 1044"/>
              <a:gd name="T4" fmla="*/ 144 w 1044"/>
              <a:gd name="T5" fmla="*/ 6 h 1044"/>
              <a:gd name="T6" fmla="*/ 198 w 1044"/>
              <a:gd name="T7" fmla="*/ 18 h 1044"/>
              <a:gd name="T8" fmla="*/ 252 w 1044"/>
              <a:gd name="T9" fmla="*/ 30 h 1044"/>
              <a:gd name="T10" fmla="*/ 306 w 1044"/>
              <a:gd name="T11" fmla="*/ 42 h 1044"/>
              <a:gd name="T12" fmla="*/ 354 w 1044"/>
              <a:gd name="T13" fmla="*/ 60 h 1044"/>
              <a:gd name="T14" fmla="*/ 408 w 1044"/>
              <a:gd name="T15" fmla="*/ 84 h 1044"/>
              <a:gd name="T16" fmla="*/ 456 w 1044"/>
              <a:gd name="T17" fmla="*/ 102 h 1044"/>
              <a:gd name="T18" fmla="*/ 504 w 1044"/>
              <a:gd name="T19" fmla="*/ 132 h 1044"/>
              <a:gd name="T20" fmla="*/ 552 w 1044"/>
              <a:gd name="T21" fmla="*/ 156 h 1044"/>
              <a:gd name="T22" fmla="*/ 600 w 1044"/>
              <a:gd name="T23" fmla="*/ 186 h 1044"/>
              <a:gd name="T24" fmla="*/ 642 w 1044"/>
              <a:gd name="T25" fmla="*/ 222 h 1044"/>
              <a:gd name="T26" fmla="*/ 684 w 1044"/>
              <a:gd name="T27" fmla="*/ 258 h 1044"/>
              <a:gd name="T28" fmla="*/ 726 w 1044"/>
              <a:gd name="T29" fmla="*/ 294 h 1044"/>
              <a:gd name="T30" fmla="*/ 762 w 1044"/>
              <a:gd name="T31" fmla="*/ 330 h 1044"/>
              <a:gd name="T32" fmla="*/ 798 w 1044"/>
              <a:gd name="T33" fmla="*/ 372 h 1044"/>
              <a:gd name="T34" fmla="*/ 834 w 1044"/>
              <a:gd name="T35" fmla="*/ 414 h 1044"/>
              <a:gd name="T36" fmla="*/ 864 w 1044"/>
              <a:gd name="T37" fmla="*/ 462 h 1044"/>
              <a:gd name="T38" fmla="*/ 894 w 1044"/>
              <a:gd name="T39" fmla="*/ 504 h 1044"/>
              <a:gd name="T40" fmla="*/ 918 w 1044"/>
              <a:gd name="T41" fmla="*/ 552 h 1044"/>
              <a:gd name="T42" fmla="*/ 942 w 1044"/>
              <a:gd name="T43" fmla="*/ 606 h 1044"/>
              <a:gd name="T44" fmla="*/ 966 w 1044"/>
              <a:gd name="T45" fmla="*/ 654 h 1044"/>
              <a:gd name="T46" fmla="*/ 984 w 1044"/>
              <a:gd name="T47" fmla="*/ 702 h 1044"/>
              <a:gd name="T48" fmla="*/ 1002 w 1044"/>
              <a:gd name="T49" fmla="*/ 756 h 1044"/>
              <a:gd name="T50" fmla="*/ 1014 w 1044"/>
              <a:gd name="T51" fmla="*/ 810 h 1044"/>
              <a:gd name="T52" fmla="*/ 1026 w 1044"/>
              <a:gd name="T53" fmla="*/ 864 h 1044"/>
              <a:gd name="T54" fmla="*/ 1032 w 1044"/>
              <a:gd name="T55" fmla="*/ 918 h 1044"/>
              <a:gd name="T56" fmla="*/ 1038 w 1044"/>
              <a:gd name="T57" fmla="*/ 972 h 1044"/>
              <a:gd name="T58" fmla="*/ 1044 w 1044"/>
              <a:gd name="T59" fmla="*/ 1026 h 1044"/>
              <a:gd name="T60" fmla="*/ 522 w 1044"/>
              <a:gd name="T61" fmla="*/ 1038 h 1044"/>
              <a:gd name="T62" fmla="*/ 522 w 1044"/>
              <a:gd name="T63" fmla="*/ 1008 h 1044"/>
              <a:gd name="T64" fmla="*/ 516 w 1044"/>
              <a:gd name="T65" fmla="*/ 984 h 1044"/>
              <a:gd name="T66" fmla="*/ 510 w 1044"/>
              <a:gd name="T67" fmla="*/ 954 h 1044"/>
              <a:gd name="T68" fmla="*/ 510 w 1044"/>
              <a:gd name="T69" fmla="*/ 930 h 1044"/>
              <a:gd name="T70" fmla="*/ 498 w 1044"/>
              <a:gd name="T71" fmla="*/ 900 h 1044"/>
              <a:gd name="T72" fmla="*/ 492 w 1044"/>
              <a:gd name="T73" fmla="*/ 876 h 1044"/>
              <a:gd name="T74" fmla="*/ 480 w 1044"/>
              <a:gd name="T75" fmla="*/ 846 h 1044"/>
              <a:gd name="T76" fmla="*/ 474 w 1044"/>
              <a:gd name="T77" fmla="*/ 822 h 1044"/>
              <a:gd name="T78" fmla="*/ 462 w 1044"/>
              <a:gd name="T79" fmla="*/ 798 h 1044"/>
              <a:gd name="T80" fmla="*/ 444 w 1044"/>
              <a:gd name="T81" fmla="*/ 774 h 1044"/>
              <a:gd name="T82" fmla="*/ 432 w 1044"/>
              <a:gd name="T83" fmla="*/ 750 h 1044"/>
              <a:gd name="T84" fmla="*/ 414 w 1044"/>
              <a:gd name="T85" fmla="*/ 732 h 1044"/>
              <a:gd name="T86" fmla="*/ 396 w 1044"/>
              <a:gd name="T87" fmla="*/ 708 h 1044"/>
              <a:gd name="T88" fmla="*/ 378 w 1044"/>
              <a:gd name="T89" fmla="*/ 690 h 1044"/>
              <a:gd name="T90" fmla="*/ 360 w 1044"/>
              <a:gd name="T91" fmla="*/ 666 h 1044"/>
              <a:gd name="T92" fmla="*/ 342 w 1044"/>
              <a:gd name="T93" fmla="*/ 648 h 1044"/>
              <a:gd name="T94" fmla="*/ 318 w 1044"/>
              <a:gd name="T95" fmla="*/ 630 h 1044"/>
              <a:gd name="T96" fmla="*/ 300 w 1044"/>
              <a:gd name="T97" fmla="*/ 618 h 1044"/>
              <a:gd name="T98" fmla="*/ 276 w 1044"/>
              <a:gd name="T99" fmla="*/ 600 h 1044"/>
              <a:gd name="T100" fmla="*/ 252 w 1044"/>
              <a:gd name="T101" fmla="*/ 588 h 1044"/>
              <a:gd name="T102" fmla="*/ 228 w 1044"/>
              <a:gd name="T103" fmla="*/ 576 h 1044"/>
              <a:gd name="T104" fmla="*/ 204 w 1044"/>
              <a:gd name="T105" fmla="*/ 564 h 1044"/>
              <a:gd name="T106" fmla="*/ 180 w 1044"/>
              <a:gd name="T107" fmla="*/ 552 h 1044"/>
              <a:gd name="T108" fmla="*/ 150 w 1044"/>
              <a:gd name="T109" fmla="*/ 546 h 1044"/>
              <a:gd name="T110" fmla="*/ 126 w 1044"/>
              <a:gd name="T111" fmla="*/ 534 h 1044"/>
              <a:gd name="T112" fmla="*/ 96 w 1044"/>
              <a:gd name="T113" fmla="*/ 528 h 1044"/>
              <a:gd name="T114" fmla="*/ 72 w 1044"/>
              <a:gd name="T115" fmla="*/ 528 h 1044"/>
              <a:gd name="T116" fmla="*/ 42 w 1044"/>
              <a:gd name="T117" fmla="*/ 522 h 1044"/>
              <a:gd name="T118" fmla="*/ 18 w 1044"/>
              <a:gd name="T119" fmla="*/ 522 h 1044"/>
              <a:gd name="T120" fmla="*/ 0 w 1044"/>
              <a:gd name="T121" fmla="*/ 0 h 10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44"/>
              <a:gd name="T184" fmla="*/ 0 h 1044"/>
              <a:gd name="T185" fmla="*/ 1044 w 1044"/>
              <a:gd name="T186" fmla="*/ 1044 h 10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44" h="1044">
                <a:moveTo>
                  <a:pt x="0" y="0"/>
                </a:moveTo>
                <a:lnTo>
                  <a:pt x="18" y="0"/>
                </a:lnTo>
                <a:lnTo>
                  <a:pt x="36" y="0"/>
                </a:lnTo>
                <a:lnTo>
                  <a:pt x="54" y="0"/>
                </a:lnTo>
                <a:lnTo>
                  <a:pt x="72" y="0"/>
                </a:lnTo>
                <a:lnTo>
                  <a:pt x="90" y="0"/>
                </a:lnTo>
                <a:lnTo>
                  <a:pt x="108" y="6"/>
                </a:lnTo>
                <a:lnTo>
                  <a:pt x="126" y="6"/>
                </a:lnTo>
                <a:lnTo>
                  <a:pt x="144" y="6"/>
                </a:lnTo>
                <a:lnTo>
                  <a:pt x="162" y="12"/>
                </a:lnTo>
                <a:lnTo>
                  <a:pt x="180" y="12"/>
                </a:lnTo>
                <a:lnTo>
                  <a:pt x="198" y="18"/>
                </a:lnTo>
                <a:lnTo>
                  <a:pt x="216" y="24"/>
                </a:lnTo>
                <a:lnTo>
                  <a:pt x="234" y="24"/>
                </a:lnTo>
                <a:lnTo>
                  <a:pt x="252" y="30"/>
                </a:lnTo>
                <a:lnTo>
                  <a:pt x="270" y="36"/>
                </a:lnTo>
                <a:lnTo>
                  <a:pt x="288" y="42"/>
                </a:lnTo>
                <a:lnTo>
                  <a:pt x="306" y="42"/>
                </a:lnTo>
                <a:lnTo>
                  <a:pt x="324" y="48"/>
                </a:lnTo>
                <a:lnTo>
                  <a:pt x="336" y="54"/>
                </a:lnTo>
                <a:lnTo>
                  <a:pt x="354" y="60"/>
                </a:lnTo>
                <a:lnTo>
                  <a:pt x="372" y="66"/>
                </a:lnTo>
                <a:lnTo>
                  <a:pt x="390" y="72"/>
                </a:lnTo>
                <a:lnTo>
                  <a:pt x="408" y="84"/>
                </a:lnTo>
                <a:lnTo>
                  <a:pt x="426" y="90"/>
                </a:lnTo>
                <a:lnTo>
                  <a:pt x="438" y="96"/>
                </a:lnTo>
                <a:lnTo>
                  <a:pt x="456" y="102"/>
                </a:lnTo>
                <a:lnTo>
                  <a:pt x="474" y="114"/>
                </a:lnTo>
                <a:lnTo>
                  <a:pt x="486" y="120"/>
                </a:lnTo>
                <a:lnTo>
                  <a:pt x="504" y="132"/>
                </a:lnTo>
                <a:lnTo>
                  <a:pt x="522" y="138"/>
                </a:lnTo>
                <a:lnTo>
                  <a:pt x="534" y="150"/>
                </a:lnTo>
                <a:lnTo>
                  <a:pt x="552" y="156"/>
                </a:lnTo>
                <a:lnTo>
                  <a:pt x="570" y="168"/>
                </a:lnTo>
                <a:lnTo>
                  <a:pt x="582" y="180"/>
                </a:lnTo>
                <a:lnTo>
                  <a:pt x="600" y="186"/>
                </a:lnTo>
                <a:lnTo>
                  <a:pt x="612" y="198"/>
                </a:lnTo>
                <a:lnTo>
                  <a:pt x="624" y="210"/>
                </a:lnTo>
                <a:lnTo>
                  <a:pt x="642" y="222"/>
                </a:lnTo>
                <a:lnTo>
                  <a:pt x="654" y="234"/>
                </a:lnTo>
                <a:lnTo>
                  <a:pt x="672" y="246"/>
                </a:lnTo>
                <a:lnTo>
                  <a:pt x="684" y="258"/>
                </a:lnTo>
                <a:lnTo>
                  <a:pt x="696" y="270"/>
                </a:lnTo>
                <a:lnTo>
                  <a:pt x="708" y="282"/>
                </a:lnTo>
                <a:lnTo>
                  <a:pt x="726" y="294"/>
                </a:lnTo>
                <a:lnTo>
                  <a:pt x="738" y="306"/>
                </a:lnTo>
                <a:lnTo>
                  <a:pt x="750" y="318"/>
                </a:lnTo>
                <a:lnTo>
                  <a:pt x="762" y="330"/>
                </a:lnTo>
                <a:lnTo>
                  <a:pt x="774" y="342"/>
                </a:lnTo>
                <a:lnTo>
                  <a:pt x="786" y="360"/>
                </a:lnTo>
                <a:lnTo>
                  <a:pt x="798" y="372"/>
                </a:lnTo>
                <a:lnTo>
                  <a:pt x="810" y="384"/>
                </a:lnTo>
                <a:lnTo>
                  <a:pt x="822" y="402"/>
                </a:lnTo>
                <a:lnTo>
                  <a:pt x="834" y="414"/>
                </a:lnTo>
                <a:lnTo>
                  <a:pt x="846" y="432"/>
                </a:lnTo>
                <a:lnTo>
                  <a:pt x="852" y="444"/>
                </a:lnTo>
                <a:lnTo>
                  <a:pt x="864" y="462"/>
                </a:lnTo>
                <a:lnTo>
                  <a:pt x="876" y="474"/>
                </a:lnTo>
                <a:lnTo>
                  <a:pt x="882" y="492"/>
                </a:lnTo>
                <a:lnTo>
                  <a:pt x="894" y="504"/>
                </a:lnTo>
                <a:lnTo>
                  <a:pt x="900" y="522"/>
                </a:lnTo>
                <a:lnTo>
                  <a:pt x="912" y="540"/>
                </a:lnTo>
                <a:lnTo>
                  <a:pt x="918" y="552"/>
                </a:lnTo>
                <a:lnTo>
                  <a:pt x="930" y="570"/>
                </a:lnTo>
                <a:lnTo>
                  <a:pt x="936" y="588"/>
                </a:lnTo>
                <a:lnTo>
                  <a:pt x="942" y="606"/>
                </a:lnTo>
                <a:lnTo>
                  <a:pt x="954" y="618"/>
                </a:lnTo>
                <a:lnTo>
                  <a:pt x="960" y="636"/>
                </a:lnTo>
                <a:lnTo>
                  <a:pt x="966" y="654"/>
                </a:lnTo>
                <a:lnTo>
                  <a:pt x="972" y="672"/>
                </a:lnTo>
                <a:lnTo>
                  <a:pt x="978" y="690"/>
                </a:lnTo>
                <a:lnTo>
                  <a:pt x="984" y="702"/>
                </a:lnTo>
                <a:lnTo>
                  <a:pt x="990" y="720"/>
                </a:lnTo>
                <a:lnTo>
                  <a:pt x="996" y="738"/>
                </a:lnTo>
                <a:lnTo>
                  <a:pt x="1002" y="756"/>
                </a:lnTo>
                <a:lnTo>
                  <a:pt x="1008" y="774"/>
                </a:lnTo>
                <a:lnTo>
                  <a:pt x="1014" y="792"/>
                </a:lnTo>
                <a:lnTo>
                  <a:pt x="1014" y="810"/>
                </a:lnTo>
                <a:lnTo>
                  <a:pt x="1020" y="828"/>
                </a:lnTo>
                <a:lnTo>
                  <a:pt x="1026" y="846"/>
                </a:lnTo>
                <a:lnTo>
                  <a:pt x="1026" y="864"/>
                </a:lnTo>
                <a:lnTo>
                  <a:pt x="1032" y="882"/>
                </a:lnTo>
                <a:lnTo>
                  <a:pt x="1032" y="900"/>
                </a:lnTo>
                <a:lnTo>
                  <a:pt x="1032" y="918"/>
                </a:lnTo>
                <a:lnTo>
                  <a:pt x="1038" y="936"/>
                </a:lnTo>
                <a:lnTo>
                  <a:pt x="1038" y="954"/>
                </a:lnTo>
                <a:lnTo>
                  <a:pt x="1038" y="972"/>
                </a:lnTo>
                <a:lnTo>
                  <a:pt x="1044" y="990"/>
                </a:lnTo>
                <a:lnTo>
                  <a:pt x="1044" y="1008"/>
                </a:lnTo>
                <a:lnTo>
                  <a:pt x="1044" y="1026"/>
                </a:lnTo>
                <a:lnTo>
                  <a:pt x="1044" y="1044"/>
                </a:lnTo>
                <a:lnTo>
                  <a:pt x="522" y="1044"/>
                </a:lnTo>
                <a:lnTo>
                  <a:pt x="522" y="1038"/>
                </a:lnTo>
                <a:lnTo>
                  <a:pt x="522" y="1026"/>
                </a:lnTo>
                <a:lnTo>
                  <a:pt x="522" y="1020"/>
                </a:lnTo>
                <a:lnTo>
                  <a:pt x="522" y="1008"/>
                </a:lnTo>
                <a:lnTo>
                  <a:pt x="516" y="1002"/>
                </a:lnTo>
                <a:lnTo>
                  <a:pt x="516" y="990"/>
                </a:lnTo>
                <a:lnTo>
                  <a:pt x="516" y="984"/>
                </a:lnTo>
                <a:lnTo>
                  <a:pt x="516" y="972"/>
                </a:lnTo>
                <a:lnTo>
                  <a:pt x="516" y="966"/>
                </a:lnTo>
                <a:lnTo>
                  <a:pt x="510" y="954"/>
                </a:lnTo>
                <a:lnTo>
                  <a:pt x="510" y="948"/>
                </a:lnTo>
                <a:lnTo>
                  <a:pt x="510" y="936"/>
                </a:lnTo>
                <a:lnTo>
                  <a:pt x="510" y="930"/>
                </a:lnTo>
                <a:lnTo>
                  <a:pt x="504" y="918"/>
                </a:lnTo>
                <a:lnTo>
                  <a:pt x="504" y="912"/>
                </a:lnTo>
                <a:lnTo>
                  <a:pt x="498" y="900"/>
                </a:lnTo>
                <a:lnTo>
                  <a:pt x="498" y="894"/>
                </a:lnTo>
                <a:lnTo>
                  <a:pt x="492" y="882"/>
                </a:lnTo>
                <a:lnTo>
                  <a:pt x="492" y="876"/>
                </a:lnTo>
                <a:lnTo>
                  <a:pt x="492" y="864"/>
                </a:lnTo>
                <a:lnTo>
                  <a:pt x="486" y="858"/>
                </a:lnTo>
                <a:lnTo>
                  <a:pt x="480" y="846"/>
                </a:lnTo>
                <a:lnTo>
                  <a:pt x="480" y="840"/>
                </a:lnTo>
                <a:lnTo>
                  <a:pt x="474" y="834"/>
                </a:lnTo>
                <a:lnTo>
                  <a:pt x="474" y="822"/>
                </a:lnTo>
                <a:lnTo>
                  <a:pt x="468" y="816"/>
                </a:lnTo>
                <a:lnTo>
                  <a:pt x="462" y="810"/>
                </a:lnTo>
                <a:lnTo>
                  <a:pt x="462" y="798"/>
                </a:lnTo>
                <a:lnTo>
                  <a:pt x="456" y="792"/>
                </a:lnTo>
                <a:lnTo>
                  <a:pt x="450" y="780"/>
                </a:lnTo>
                <a:lnTo>
                  <a:pt x="444" y="774"/>
                </a:lnTo>
                <a:lnTo>
                  <a:pt x="444" y="768"/>
                </a:lnTo>
                <a:lnTo>
                  <a:pt x="438" y="762"/>
                </a:lnTo>
                <a:lnTo>
                  <a:pt x="432" y="750"/>
                </a:lnTo>
                <a:lnTo>
                  <a:pt x="426" y="744"/>
                </a:lnTo>
                <a:lnTo>
                  <a:pt x="420" y="738"/>
                </a:lnTo>
                <a:lnTo>
                  <a:pt x="414" y="732"/>
                </a:lnTo>
                <a:lnTo>
                  <a:pt x="408" y="720"/>
                </a:lnTo>
                <a:lnTo>
                  <a:pt x="402" y="714"/>
                </a:lnTo>
                <a:lnTo>
                  <a:pt x="396" y="708"/>
                </a:lnTo>
                <a:lnTo>
                  <a:pt x="390" y="702"/>
                </a:lnTo>
                <a:lnTo>
                  <a:pt x="384" y="696"/>
                </a:lnTo>
                <a:lnTo>
                  <a:pt x="378" y="690"/>
                </a:lnTo>
                <a:lnTo>
                  <a:pt x="372" y="678"/>
                </a:lnTo>
                <a:lnTo>
                  <a:pt x="366" y="672"/>
                </a:lnTo>
                <a:lnTo>
                  <a:pt x="360" y="666"/>
                </a:lnTo>
                <a:lnTo>
                  <a:pt x="354" y="660"/>
                </a:lnTo>
                <a:lnTo>
                  <a:pt x="348" y="654"/>
                </a:lnTo>
                <a:lnTo>
                  <a:pt x="342" y="648"/>
                </a:lnTo>
                <a:lnTo>
                  <a:pt x="336" y="642"/>
                </a:lnTo>
                <a:lnTo>
                  <a:pt x="330" y="636"/>
                </a:lnTo>
                <a:lnTo>
                  <a:pt x="318" y="630"/>
                </a:lnTo>
                <a:lnTo>
                  <a:pt x="312" y="624"/>
                </a:lnTo>
                <a:lnTo>
                  <a:pt x="306" y="618"/>
                </a:lnTo>
                <a:lnTo>
                  <a:pt x="300" y="618"/>
                </a:lnTo>
                <a:lnTo>
                  <a:pt x="288" y="612"/>
                </a:lnTo>
                <a:lnTo>
                  <a:pt x="282" y="606"/>
                </a:lnTo>
                <a:lnTo>
                  <a:pt x="276" y="600"/>
                </a:lnTo>
                <a:lnTo>
                  <a:pt x="270" y="594"/>
                </a:lnTo>
                <a:lnTo>
                  <a:pt x="258" y="588"/>
                </a:lnTo>
                <a:lnTo>
                  <a:pt x="252" y="588"/>
                </a:lnTo>
                <a:lnTo>
                  <a:pt x="246" y="582"/>
                </a:lnTo>
                <a:lnTo>
                  <a:pt x="234" y="576"/>
                </a:lnTo>
                <a:lnTo>
                  <a:pt x="228" y="576"/>
                </a:lnTo>
                <a:lnTo>
                  <a:pt x="222" y="570"/>
                </a:lnTo>
                <a:lnTo>
                  <a:pt x="210" y="564"/>
                </a:lnTo>
                <a:lnTo>
                  <a:pt x="204" y="564"/>
                </a:lnTo>
                <a:lnTo>
                  <a:pt x="192" y="558"/>
                </a:lnTo>
                <a:lnTo>
                  <a:pt x="186" y="558"/>
                </a:lnTo>
                <a:lnTo>
                  <a:pt x="180" y="552"/>
                </a:lnTo>
                <a:lnTo>
                  <a:pt x="168" y="552"/>
                </a:lnTo>
                <a:lnTo>
                  <a:pt x="162" y="546"/>
                </a:lnTo>
                <a:lnTo>
                  <a:pt x="150" y="546"/>
                </a:lnTo>
                <a:lnTo>
                  <a:pt x="144" y="540"/>
                </a:lnTo>
                <a:lnTo>
                  <a:pt x="132" y="540"/>
                </a:lnTo>
                <a:lnTo>
                  <a:pt x="126" y="534"/>
                </a:lnTo>
                <a:lnTo>
                  <a:pt x="114" y="534"/>
                </a:lnTo>
                <a:lnTo>
                  <a:pt x="108" y="534"/>
                </a:lnTo>
                <a:lnTo>
                  <a:pt x="96" y="528"/>
                </a:lnTo>
                <a:lnTo>
                  <a:pt x="90" y="528"/>
                </a:lnTo>
                <a:lnTo>
                  <a:pt x="78" y="528"/>
                </a:lnTo>
                <a:lnTo>
                  <a:pt x="72" y="528"/>
                </a:lnTo>
                <a:lnTo>
                  <a:pt x="60" y="522"/>
                </a:lnTo>
                <a:lnTo>
                  <a:pt x="54" y="522"/>
                </a:lnTo>
                <a:lnTo>
                  <a:pt x="42" y="522"/>
                </a:lnTo>
                <a:lnTo>
                  <a:pt x="36" y="522"/>
                </a:lnTo>
                <a:lnTo>
                  <a:pt x="24" y="522"/>
                </a:lnTo>
                <a:lnTo>
                  <a:pt x="18" y="522"/>
                </a:lnTo>
                <a:lnTo>
                  <a:pt x="6" y="522"/>
                </a:lnTo>
                <a:lnTo>
                  <a:pt x="0" y="522"/>
                </a:lnTo>
                <a:lnTo>
                  <a:pt x="0" y="0"/>
                </a:lnTo>
                <a:close/>
              </a:path>
            </a:pathLst>
          </a:custGeom>
          <a:solidFill>
            <a:srgbClr val="B3C2E0"/>
          </a:solidFill>
          <a:ln w="6350">
            <a:solidFill>
              <a:srgbClr val="D9D9D9"/>
            </a:solidFill>
            <a:round/>
            <a:headEnd/>
            <a:tailEnd/>
          </a:ln>
          <a:effectLst>
            <a:outerShdw dist="17961" dir="2700000" algn="ctr" rotWithShape="0">
              <a:srgbClr val="808080"/>
            </a:outerShdw>
          </a:effectLst>
        </p:spPr>
        <p:txBody>
          <a:bodyPr tIns="91440" bIns="91440" anchor="ctr"/>
          <a:lstStyle/>
          <a:p>
            <a:endParaRPr lang="en-US">
              <a:latin typeface="Verdana" pitchFamily="-97" charset="0"/>
            </a:endParaRPr>
          </a:p>
        </p:txBody>
      </p:sp>
      <p:sp>
        <p:nvSpPr>
          <p:cNvPr id="41" name="AutoShape 12"/>
          <p:cNvSpPr>
            <a:spLocks noChangeArrowheads="1"/>
          </p:cNvSpPr>
          <p:nvPr/>
        </p:nvSpPr>
        <p:spPr bwMode="auto">
          <a:xfrm flipV="1">
            <a:off x="1116013" y="4575175"/>
            <a:ext cx="1508125" cy="762000"/>
          </a:xfrm>
          <a:prstGeom prst="homePlate">
            <a:avLst>
              <a:gd name="adj" fmla="val 34379"/>
            </a:avLst>
          </a:prstGeom>
          <a:solidFill>
            <a:schemeClr val="accent2">
              <a:lumMod val="20000"/>
              <a:lumOff val="80000"/>
            </a:schemeClr>
          </a:solidFill>
          <a:ln w="6350">
            <a:solidFill>
              <a:schemeClr val="accent2"/>
            </a:solidFill>
            <a:miter lim="800000"/>
            <a:headEnd type="none" w="sm" len="sm"/>
            <a:tailEnd type="none" w="sm" len="sm"/>
          </a:ln>
          <a:effectLst>
            <a:outerShdw blurRad="63500" dist="17961" dir="2700000" algn="ctr" rotWithShape="0">
              <a:srgbClr val="000000">
                <a:alpha val="74998"/>
              </a:srgbClr>
            </a:outerShdw>
          </a:effectLst>
        </p:spPr>
        <p:txBody>
          <a:bodyPr tIns="91440" bIns="91440" anchor="ctr"/>
          <a:lstStyle/>
          <a:p>
            <a:pPr marL="12700" indent="-12700">
              <a:lnSpc>
                <a:spcPct val="110000"/>
              </a:lnSpc>
            </a:pPr>
            <a:endParaRPr lang="en-US" sz="1400">
              <a:latin typeface="Verdana" pitchFamily="-97" charset="0"/>
            </a:endParaRPr>
          </a:p>
        </p:txBody>
      </p:sp>
      <p:sp>
        <p:nvSpPr>
          <p:cNvPr id="42" name="AutoShape 13"/>
          <p:cNvSpPr>
            <a:spLocks noChangeArrowheads="1"/>
          </p:cNvSpPr>
          <p:nvPr/>
        </p:nvSpPr>
        <p:spPr bwMode="auto">
          <a:xfrm flipV="1">
            <a:off x="2366963" y="4575175"/>
            <a:ext cx="1622425" cy="762000"/>
          </a:xfrm>
          <a:prstGeom prst="chevron">
            <a:avLst>
              <a:gd name="adj" fmla="val 36984"/>
            </a:avLst>
          </a:prstGeom>
          <a:solidFill>
            <a:schemeClr val="accent2">
              <a:lumMod val="40000"/>
              <a:lumOff val="60000"/>
            </a:schemeClr>
          </a:solidFill>
          <a:ln w="6350">
            <a:solidFill>
              <a:schemeClr val="bg1">
                <a:lumMod val="85000"/>
              </a:schemeClr>
            </a:solidFill>
            <a:miter lim="800000"/>
            <a:headEnd type="none" w="sm" len="sm"/>
            <a:tailEnd type="none" w="sm" len="sm"/>
          </a:ln>
          <a:effectLst>
            <a:outerShdw blurRad="63500" dist="17961" dir="2700000" algn="ctr" rotWithShape="0">
              <a:srgbClr val="000000">
                <a:alpha val="74998"/>
              </a:srgbClr>
            </a:outerShdw>
          </a:effectLst>
        </p:spPr>
        <p:txBody>
          <a:bodyPr tIns="91440" bIns="91440" anchor="ctr"/>
          <a:lstStyle/>
          <a:p>
            <a:pPr marL="12700" indent="-12700">
              <a:lnSpc>
                <a:spcPct val="110000"/>
              </a:lnSpc>
            </a:pPr>
            <a:endParaRPr lang="en-US" sz="1400">
              <a:latin typeface="Verdana" pitchFamily="-97" charset="0"/>
            </a:endParaRPr>
          </a:p>
        </p:txBody>
      </p:sp>
      <p:sp>
        <p:nvSpPr>
          <p:cNvPr id="45" name="Freeform 11"/>
          <p:cNvSpPr>
            <a:spLocks/>
          </p:cNvSpPr>
          <p:nvPr/>
        </p:nvSpPr>
        <p:spPr bwMode="auto">
          <a:xfrm>
            <a:off x="3741738" y="1690688"/>
            <a:ext cx="1657350" cy="1571625"/>
          </a:xfrm>
          <a:custGeom>
            <a:avLst/>
            <a:gdLst>
              <a:gd name="T0" fmla="*/ 36 w 1044"/>
              <a:gd name="T1" fmla="*/ 0 h 1044"/>
              <a:gd name="T2" fmla="*/ 90 w 1044"/>
              <a:gd name="T3" fmla="*/ 0 h 1044"/>
              <a:gd name="T4" fmla="*/ 144 w 1044"/>
              <a:gd name="T5" fmla="*/ 6 h 1044"/>
              <a:gd name="T6" fmla="*/ 198 w 1044"/>
              <a:gd name="T7" fmla="*/ 18 h 1044"/>
              <a:gd name="T8" fmla="*/ 252 w 1044"/>
              <a:gd name="T9" fmla="*/ 30 h 1044"/>
              <a:gd name="T10" fmla="*/ 306 w 1044"/>
              <a:gd name="T11" fmla="*/ 42 h 1044"/>
              <a:gd name="T12" fmla="*/ 354 w 1044"/>
              <a:gd name="T13" fmla="*/ 60 h 1044"/>
              <a:gd name="T14" fmla="*/ 408 w 1044"/>
              <a:gd name="T15" fmla="*/ 84 h 1044"/>
              <a:gd name="T16" fmla="*/ 456 w 1044"/>
              <a:gd name="T17" fmla="*/ 102 h 1044"/>
              <a:gd name="T18" fmla="*/ 504 w 1044"/>
              <a:gd name="T19" fmla="*/ 132 h 1044"/>
              <a:gd name="T20" fmla="*/ 552 w 1044"/>
              <a:gd name="T21" fmla="*/ 156 h 1044"/>
              <a:gd name="T22" fmla="*/ 600 w 1044"/>
              <a:gd name="T23" fmla="*/ 186 h 1044"/>
              <a:gd name="T24" fmla="*/ 642 w 1044"/>
              <a:gd name="T25" fmla="*/ 222 h 1044"/>
              <a:gd name="T26" fmla="*/ 684 w 1044"/>
              <a:gd name="T27" fmla="*/ 258 h 1044"/>
              <a:gd name="T28" fmla="*/ 726 w 1044"/>
              <a:gd name="T29" fmla="*/ 294 h 1044"/>
              <a:gd name="T30" fmla="*/ 762 w 1044"/>
              <a:gd name="T31" fmla="*/ 330 h 1044"/>
              <a:gd name="T32" fmla="*/ 798 w 1044"/>
              <a:gd name="T33" fmla="*/ 372 h 1044"/>
              <a:gd name="T34" fmla="*/ 834 w 1044"/>
              <a:gd name="T35" fmla="*/ 414 h 1044"/>
              <a:gd name="T36" fmla="*/ 864 w 1044"/>
              <a:gd name="T37" fmla="*/ 462 h 1044"/>
              <a:gd name="T38" fmla="*/ 894 w 1044"/>
              <a:gd name="T39" fmla="*/ 504 h 1044"/>
              <a:gd name="T40" fmla="*/ 918 w 1044"/>
              <a:gd name="T41" fmla="*/ 552 h 1044"/>
              <a:gd name="T42" fmla="*/ 942 w 1044"/>
              <a:gd name="T43" fmla="*/ 606 h 1044"/>
              <a:gd name="T44" fmla="*/ 966 w 1044"/>
              <a:gd name="T45" fmla="*/ 654 h 1044"/>
              <a:gd name="T46" fmla="*/ 984 w 1044"/>
              <a:gd name="T47" fmla="*/ 702 h 1044"/>
              <a:gd name="T48" fmla="*/ 1002 w 1044"/>
              <a:gd name="T49" fmla="*/ 756 h 1044"/>
              <a:gd name="T50" fmla="*/ 1014 w 1044"/>
              <a:gd name="T51" fmla="*/ 810 h 1044"/>
              <a:gd name="T52" fmla="*/ 1026 w 1044"/>
              <a:gd name="T53" fmla="*/ 864 h 1044"/>
              <a:gd name="T54" fmla="*/ 1032 w 1044"/>
              <a:gd name="T55" fmla="*/ 918 h 1044"/>
              <a:gd name="T56" fmla="*/ 1038 w 1044"/>
              <a:gd name="T57" fmla="*/ 972 h 1044"/>
              <a:gd name="T58" fmla="*/ 1044 w 1044"/>
              <a:gd name="T59" fmla="*/ 1026 h 1044"/>
              <a:gd name="T60" fmla="*/ 522 w 1044"/>
              <a:gd name="T61" fmla="*/ 1038 h 1044"/>
              <a:gd name="T62" fmla="*/ 522 w 1044"/>
              <a:gd name="T63" fmla="*/ 1008 h 1044"/>
              <a:gd name="T64" fmla="*/ 516 w 1044"/>
              <a:gd name="T65" fmla="*/ 984 h 1044"/>
              <a:gd name="T66" fmla="*/ 510 w 1044"/>
              <a:gd name="T67" fmla="*/ 954 h 1044"/>
              <a:gd name="T68" fmla="*/ 510 w 1044"/>
              <a:gd name="T69" fmla="*/ 930 h 1044"/>
              <a:gd name="T70" fmla="*/ 498 w 1044"/>
              <a:gd name="T71" fmla="*/ 900 h 1044"/>
              <a:gd name="T72" fmla="*/ 492 w 1044"/>
              <a:gd name="T73" fmla="*/ 876 h 1044"/>
              <a:gd name="T74" fmla="*/ 480 w 1044"/>
              <a:gd name="T75" fmla="*/ 846 h 1044"/>
              <a:gd name="T76" fmla="*/ 474 w 1044"/>
              <a:gd name="T77" fmla="*/ 822 h 1044"/>
              <a:gd name="T78" fmla="*/ 462 w 1044"/>
              <a:gd name="T79" fmla="*/ 798 h 1044"/>
              <a:gd name="T80" fmla="*/ 444 w 1044"/>
              <a:gd name="T81" fmla="*/ 774 h 1044"/>
              <a:gd name="T82" fmla="*/ 432 w 1044"/>
              <a:gd name="T83" fmla="*/ 750 h 1044"/>
              <a:gd name="T84" fmla="*/ 414 w 1044"/>
              <a:gd name="T85" fmla="*/ 732 h 1044"/>
              <a:gd name="T86" fmla="*/ 396 w 1044"/>
              <a:gd name="T87" fmla="*/ 708 h 1044"/>
              <a:gd name="T88" fmla="*/ 378 w 1044"/>
              <a:gd name="T89" fmla="*/ 690 h 1044"/>
              <a:gd name="T90" fmla="*/ 360 w 1044"/>
              <a:gd name="T91" fmla="*/ 666 h 1044"/>
              <a:gd name="T92" fmla="*/ 342 w 1044"/>
              <a:gd name="T93" fmla="*/ 648 h 1044"/>
              <a:gd name="T94" fmla="*/ 318 w 1044"/>
              <a:gd name="T95" fmla="*/ 630 h 1044"/>
              <a:gd name="T96" fmla="*/ 300 w 1044"/>
              <a:gd name="T97" fmla="*/ 618 h 1044"/>
              <a:gd name="T98" fmla="*/ 276 w 1044"/>
              <a:gd name="T99" fmla="*/ 600 h 1044"/>
              <a:gd name="T100" fmla="*/ 252 w 1044"/>
              <a:gd name="T101" fmla="*/ 588 h 1044"/>
              <a:gd name="T102" fmla="*/ 228 w 1044"/>
              <a:gd name="T103" fmla="*/ 576 h 1044"/>
              <a:gd name="T104" fmla="*/ 204 w 1044"/>
              <a:gd name="T105" fmla="*/ 564 h 1044"/>
              <a:gd name="T106" fmla="*/ 180 w 1044"/>
              <a:gd name="T107" fmla="*/ 552 h 1044"/>
              <a:gd name="T108" fmla="*/ 150 w 1044"/>
              <a:gd name="T109" fmla="*/ 546 h 1044"/>
              <a:gd name="T110" fmla="*/ 126 w 1044"/>
              <a:gd name="T111" fmla="*/ 534 h 1044"/>
              <a:gd name="T112" fmla="*/ 96 w 1044"/>
              <a:gd name="T113" fmla="*/ 528 h 1044"/>
              <a:gd name="T114" fmla="*/ 72 w 1044"/>
              <a:gd name="T115" fmla="*/ 528 h 1044"/>
              <a:gd name="T116" fmla="*/ 42 w 1044"/>
              <a:gd name="T117" fmla="*/ 522 h 1044"/>
              <a:gd name="T118" fmla="*/ 18 w 1044"/>
              <a:gd name="T119" fmla="*/ 522 h 1044"/>
              <a:gd name="T120" fmla="*/ 0 w 1044"/>
              <a:gd name="T121" fmla="*/ 0 h 10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44"/>
              <a:gd name="T184" fmla="*/ 0 h 1044"/>
              <a:gd name="T185" fmla="*/ 1044 w 1044"/>
              <a:gd name="T186" fmla="*/ 1044 h 10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44" h="1044">
                <a:moveTo>
                  <a:pt x="0" y="0"/>
                </a:moveTo>
                <a:lnTo>
                  <a:pt x="18" y="0"/>
                </a:lnTo>
                <a:lnTo>
                  <a:pt x="36" y="0"/>
                </a:lnTo>
                <a:lnTo>
                  <a:pt x="54" y="0"/>
                </a:lnTo>
                <a:lnTo>
                  <a:pt x="72" y="0"/>
                </a:lnTo>
                <a:lnTo>
                  <a:pt x="90" y="0"/>
                </a:lnTo>
                <a:lnTo>
                  <a:pt x="108" y="6"/>
                </a:lnTo>
                <a:lnTo>
                  <a:pt x="126" y="6"/>
                </a:lnTo>
                <a:lnTo>
                  <a:pt x="144" y="6"/>
                </a:lnTo>
                <a:lnTo>
                  <a:pt x="162" y="12"/>
                </a:lnTo>
                <a:lnTo>
                  <a:pt x="180" y="12"/>
                </a:lnTo>
                <a:lnTo>
                  <a:pt x="198" y="18"/>
                </a:lnTo>
                <a:lnTo>
                  <a:pt x="216" y="24"/>
                </a:lnTo>
                <a:lnTo>
                  <a:pt x="234" y="24"/>
                </a:lnTo>
                <a:lnTo>
                  <a:pt x="252" y="30"/>
                </a:lnTo>
                <a:lnTo>
                  <a:pt x="270" y="36"/>
                </a:lnTo>
                <a:lnTo>
                  <a:pt x="288" y="42"/>
                </a:lnTo>
                <a:lnTo>
                  <a:pt x="306" y="42"/>
                </a:lnTo>
                <a:lnTo>
                  <a:pt x="324" y="48"/>
                </a:lnTo>
                <a:lnTo>
                  <a:pt x="336" y="54"/>
                </a:lnTo>
                <a:lnTo>
                  <a:pt x="354" y="60"/>
                </a:lnTo>
                <a:lnTo>
                  <a:pt x="372" y="66"/>
                </a:lnTo>
                <a:lnTo>
                  <a:pt x="390" y="72"/>
                </a:lnTo>
                <a:lnTo>
                  <a:pt x="408" y="84"/>
                </a:lnTo>
                <a:lnTo>
                  <a:pt x="426" y="90"/>
                </a:lnTo>
                <a:lnTo>
                  <a:pt x="438" y="96"/>
                </a:lnTo>
                <a:lnTo>
                  <a:pt x="456" y="102"/>
                </a:lnTo>
                <a:lnTo>
                  <a:pt x="474" y="114"/>
                </a:lnTo>
                <a:lnTo>
                  <a:pt x="486" y="120"/>
                </a:lnTo>
                <a:lnTo>
                  <a:pt x="504" y="132"/>
                </a:lnTo>
                <a:lnTo>
                  <a:pt x="522" y="138"/>
                </a:lnTo>
                <a:lnTo>
                  <a:pt x="534" y="150"/>
                </a:lnTo>
                <a:lnTo>
                  <a:pt x="552" y="156"/>
                </a:lnTo>
                <a:lnTo>
                  <a:pt x="570" y="168"/>
                </a:lnTo>
                <a:lnTo>
                  <a:pt x="582" y="180"/>
                </a:lnTo>
                <a:lnTo>
                  <a:pt x="600" y="186"/>
                </a:lnTo>
                <a:lnTo>
                  <a:pt x="612" y="198"/>
                </a:lnTo>
                <a:lnTo>
                  <a:pt x="624" y="210"/>
                </a:lnTo>
                <a:lnTo>
                  <a:pt x="642" y="222"/>
                </a:lnTo>
                <a:lnTo>
                  <a:pt x="654" y="234"/>
                </a:lnTo>
                <a:lnTo>
                  <a:pt x="672" y="246"/>
                </a:lnTo>
                <a:lnTo>
                  <a:pt x="684" y="258"/>
                </a:lnTo>
                <a:lnTo>
                  <a:pt x="696" y="270"/>
                </a:lnTo>
                <a:lnTo>
                  <a:pt x="708" y="282"/>
                </a:lnTo>
                <a:lnTo>
                  <a:pt x="726" y="294"/>
                </a:lnTo>
                <a:lnTo>
                  <a:pt x="738" y="306"/>
                </a:lnTo>
                <a:lnTo>
                  <a:pt x="750" y="318"/>
                </a:lnTo>
                <a:lnTo>
                  <a:pt x="762" y="330"/>
                </a:lnTo>
                <a:lnTo>
                  <a:pt x="774" y="342"/>
                </a:lnTo>
                <a:lnTo>
                  <a:pt x="786" y="360"/>
                </a:lnTo>
                <a:lnTo>
                  <a:pt x="798" y="372"/>
                </a:lnTo>
                <a:lnTo>
                  <a:pt x="810" y="384"/>
                </a:lnTo>
                <a:lnTo>
                  <a:pt x="822" y="402"/>
                </a:lnTo>
                <a:lnTo>
                  <a:pt x="834" y="414"/>
                </a:lnTo>
                <a:lnTo>
                  <a:pt x="846" y="432"/>
                </a:lnTo>
                <a:lnTo>
                  <a:pt x="852" y="444"/>
                </a:lnTo>
                <a:lnTo>
                  <a:pt x="864" y="462"/>
                </a:lnTo>
                <a:lnTo>
                  <a:pt x="876" y="474"/>
                </a:lnTo>
                <a:lnTo>
                  <a:pt x="882" y="492"/>
                </a:lnTo>
                <a:lnTo>
                  <a:pt x="894" y="504"/>
                </a:lnTo>
                <a:lnTo>
                  <a:pt x="900" y="522"/>
                </a:lnTo>
                <a:lnTo>
                  <a:pt x="912" y="540"/>
                </a:lnTo>
                <a:lnTo>
                  <a:pt x="918" y="552"/>
                </a:lnTo>
                <a:lnTo>
                  <a:pt x="930" y="570"/>
                </a:lnTo>
                <a:lnTo>
                  <a:pt x="936" y="588"/>
                </a:lnTo>
                <a:lnTo>
                  <a:pt x="942" y="606"/>
                </a:lnTo>
                <a:lnTo>
                  <a:pt x="954" y="618"/>
                </a:lnTo>
                <a:lnTo>
                  <a:pt x="960" y="636"/>
                </a:lnTo>
                <a:lnTo>
                  <a:pt x="966" y="654"/>
                </a:lnTo>
                <a:lnTo>
                  <a:pt x="972" y="672"/>
                </a:lnTo>
                <a:lnTo>
                  <a:pt x="978" y="690"/>
                </a:lnTo>
                <a:lnTo>
                  <a:pt x="984" y="702"/>
                </a:lnTo>
                <a:lnTo>
                  <a:pt x="990" y="720"/>
                </a:lnTo>
                <a:lnTo>
                  <a:pt x="996" y="738"/>
                </a:lnTo>
                <a:lnTo>
                  <a:pt x="1002" y="756"/>
                </a:lnTo>
                <a:lnTo>
                  <a:pt x="1008" y="774"/>
                </a:lnTo>
                <a:lnTo>
                  <a:pt x="1014" y="792"/>
                </a:lnTo>
                <a:lnTo>
                  <a:pt x="1014" y="810"/>
                </a:lnTo>
                <a:lnTo>
                  <a:pt x="1020" y="828"/>
                </a:lnTo>
                <a:lnTo>
                  <a:pt x="1026" y="846"/>
                </a:lnTo>
                <a:lnTo>
                  <a:pt x="1026" y="864"/>
                </a:lnTo>
                <a:lnTo>
                  <a:pt x="1032" y="882"/>
                </a:lnTo>
                <a:lnTo>
                  <a:pt x="1032" y="900"/>
                </a:lnTo>
                <a:lnTo>
                  <a:pt x="1032" y="918"/>
                </a:lnTo>
                <a:lnTo>
                  <a:pt x="1038" y="936"/>
                </a:lnTo>
                <a:lnTo>
                  <a:pt x="1038" y="954"/>
                </a:lnTo>
                <a:lnTo>
                  <a:pt x="1038" y="972"/>
                </a:lnTo>
                <a:lnTo>
                  <a:pt x="1044" y="990"/>
                </a:lnTo>
                <a:lnTo>
                  <a:pt x="1044" y="1008"/>
                </a:lnTo>
                <a:lnTo>
                  <a:pt x="1044" y="1026"/>
                </a:lnTo>
                <a:lnTo>
                  <a:pt x="1044" y="1044"/>
                </a:lnTo>
                <a:lnTo>
                  <a:pt x="522" y="1044"/>
                </a:lnTo>
                <a:lnTo>
                  <a:pt x="522" y="1038"/>
                </a:lnTo>
                <a:lnTo>
                  <a:pt x="522" y="1026"/>
                </a:lnTo>
                <a:lnTo>
                  <a:pt x="522" y="1020"/>
                </a:lnTo>
                <a:lnTo>
                  <a:pt x="522" y="1008"/>
                </a:lnTo>
                <a:lnTo>
                  <a:pt x="516" y="1002"/>
                </a:lnTo>
                <a:lnTo>
                  <a:pt x="516" y="990"/>
                </a:lnTo>
                <a:lnTo>
                  <a:pt x="516" y="984"/>
                </a:lnTo>
                <a:lnTo>
                  <a:pt x="516" y="972"/>
                </a:lnTo>
                <a:lnTo>
                  <a:pt x="516" y="966"/>
                </a:lnTo>
                <a:lnTo>
                  <a:pt x="510" y="954"/>
                </a:lnTo>
                <a:lnTo>
                  <a:pt x="510" y="948"/>
                </a:lnTo>
                <a:lnTo>
                  <a:pt x="510" y="936"/>
                </a:lnTo>
                <a:lnTo>
                  <a:pt x="510" y="930"/>
                </a:lnTo>
                <a:lnTo>
                  <a:pt x="504" y="918"/>
                </a:lnTo>
                <a:lnTo>
                  <a:pt x="504" y="912"/>
                </a:lnTo>
                <a:lnTo>
                  <a:pt x="498" y="900"/>
                </a:lnTo>
                <a:lnTo>
                  <a:pt x="498" y="894"/>
                </a:lnTo>
                <a:lnTo>
                  <a:pt x="492" y="882"/>
                </a:lnTo>
                <a:lnTo>
                  <a:pt x="492" y="876"/>
                </a:lnTo>
                <a:lnTo>
                  <a:pt x="492" y="864"/>
                </a:lnTo>
                <a:lnTo>
                  <a:pt x="486" y="858"/>
                </a:lnTo>
                <a:lnTo>
                  <a:pt x="480" y="846"/>
                </a:lnTo>
                <a:lnTo>
                  <a:pt x="480" y="840"/>
                </a:lnTo>
                <a:lnTo>
                  <a:pt x="474" y="834"/>
                </a:lnTo>
                <a:lnTo>
                  <a:pt x="474" y="822"/>
                </a:lnTo>
                <a:lnTo>
                  <a:pt x="468" y="816"/>
                </a:lnTo>
                <a:lnTo>
                  <a:pt x="462" y="810"/>
                </a:lnTo>
                <a:lnTo>
                  <a:pt x="462" y="798"/>
                </a:lnTo>
                <a:lnTo>
                  <a:pt x="456" y="792"/>
                </a:lnTo>
                <a:lnTo>
                  <a:pt x="450" y="780"/>
                </a:lnTo>
                <a:lnTo>
                  <a:pt x="444" y="774"/>
                </a:lnTo>
                <a:lnTo>
                  <a:pt x="444" y="768"/>
                </a:lnTo>
                <a:lnTo>
                  <a:pt x="438" y="762"/>
                </a:lnTo>
                <a:lnTo>
                  <a:pt x="432" y="750"/>
                </a:lnTo>
                <a:lnTo>
                  <a:pt x="426" y="744"/>
                </a:lnTo>
                <a:lnTo>
                  <a:pt x="420" y="738"/>
                </a:lnTo>
                <a:lnTo>
                  <a:pt x="414" y="732"/>
                </a:lnTo>
                <a:lnTo>
                  <a:pt x="408" y="720"/>
                </a:lnTo>
                <a:lnTo>
                  <a:pt x="402" y="714"/>
                </a:lnTo>
                <a:lnTo>
                  <a:pt x="396" y="708"/>
                </a:lnTo>
                <a:lnTo>
                  <a:pt x="390" y="702"/>
                </a:lnTo>
                <a:lnTo>
                  <a:pt x="384" y="696"/>
                </a:lnTo>
                <a:lnTo>
                  <a:pt x="378" y="690"/>
                </a:lnTo>
                <a:lnTo>
                  <a:pt x="372" y="678"/>
                </a:lnTo>
                <a:lnTo>
                  <a:pt x="366" y="672"/>
                </a:lnTo>
                <a:lnTo>
                  <a:pt x="360" y="666"/>
                </a:lnTo>
                <a:lnTo>
                  <a:pt x="354" y="660"/>
                </a:lnTo>
                <a:lnTo>
                  <a:pt x="348" y="654"/>
                </a:lnTo>
                <a:lnTo>
                  <a:pt x="342" y="648"/>
                </a:lnTo>
                <a:lnTo>
                  <a:pt x="336" y="642"/>
                </a:lnTo>
                <a:lnTo>
                  <a:pt x="330" y="636"/>
                </a:lnTo>
                <a:lnTo>
                  <a:pt x="318" y="630"/>
                </a:lnTo>
                <a:lnTo>
                  <a:pt x="312" y="624"/>
                </a:lnTo>
                <a:lnTo>
                  <a:pt x="306" y="618"/>
                </a:lnTo>
                <a:lnTo>
                  <a:pt x="300" y="618"/>
                </a:lnTo>
                <a:lnTo>
                  <a:pt x="288" y="612"/>
                </a:lnTo>
                <a:lnTo>
                  <a:pt x="282" y="606"/>
                </a:lnTo>
                <a:lnTo>
                  <a:pt x="276" y="600"/>
                </a:lnTo>
                <a:lnTo>
                  <a:pt x="270" y="594"/>
                </a:lnTo>
                <a:lnTo>
                  <a:pt x="258" y="588"/>
                </a:lnTo>
                <a:lnTo>
                  <a:pt x="252" y="588"/>
                </a:lnTo>
                <a:lnTo>
                  <a:pt x="246" y="582"/>
                </a:lnTo>
                <a:lnTo>
                  <a:pt x="234" y="576"/>
                </a:lnTo>
                <a:lnTo>
                  <a:pt x="228" y="576"/>
                </a:lnTo>
                <a:lnTo>
                  <a:pt x="222" y="570"/>
                </a:lnTo>
                <a:lnTo>
                  <a:pt x="210" y="564"/>
                </a:lnTo>
                <a:lnTo>
                  <a:pt x="204" y="564"/>
                </a:lnTo>
                <a:lnTo>
                  <a:pt x="192" y="558"/>
                </a:lnTo>
                <a:lnTo>
                  <a:pt x="186" y="558"/>
                </a:lnTo>
                <a:lnTo>
                  <a:pt x="180" y="552"/>
                </a:lnTo>
                <a:lnTo>
                  <a:pt x="168" y="552"/>
                </a:lnTo>
                <a:lnTo>
                  <a:pt x="162" y="546"/>
                </a:lnTo>
                <a:lnTo>
                  <a:pt x="150" y="546"/>
                </a:lnTo>
                <a:lnTo>
                  <a:pt x="144" y="540"/>
                </a:lnTo>
                <a:lnTo>
                  <a:pt x="132" y="540"/>
                </a:lnTo>
                <a:lnTo>
                  <a:pt x="126" y="534"/>
                </a:lnTo>
                <a:lnTo>
                  <a:pt x="114" y="534"/>
                </a:lnTo>
                <a:lnTo>
                  <a:pt x="108" y="534"/>
                </a:lnTo>
                <a:lnTo>
                  <a:pt x="96" y="528"/>
                </a:lnTo>
                <a:lnTo>
                  <a:pt x="90" y="528"/>
                </a:lnTo>
                <a:lnTo>
                  <a:pt x="78" y="528"/>
                </a:lnTo>
                <a:lnTo>
                  <a:pt x="72" y="528"/>
                </a:lnTo>
                <a:lnTo>
                  <a:pt x="60" y="522"/>
                </a:lnTo>
                <a:lnTo>
                  <a:pt x="54" y="522"/>
                </a:lnTo>
                <a:lnTo>
                  <a:pt x="42" y="522"/>
                </a:lnTo>
                <a:lnTo>
                  <a:pt x="36" y="522"/>
                </a:lnTo>
                <a:lnTo>
                  <a:pt x="24" y="522"/>
                </a:lnTo>
                <a:lnTo>
                  <a:pt x="18" y="522"/>
                </a:lnTo>
                <a:lnTo>
                  <a:pt x="6" y="522"/>
                </a:lnTo>
                <a:lnTo>
                  <a:pt x="0" y="522"/>
                </a:lnTo>
                <a:lnTo>
                  <a:pt x="0" y="0"/>
                </a:lnTo>
                <a:close/>
              </a:path>
            </a:pathLst>
          </a:custGeom>
          <a:solidFill>
            <a:srgbClr val="B3C2E0"/>
          </a:solidFill>
          <a:ln w="6350">
            <a:solidFill>
              <a:srgbClr val="D9D9D9"/>
            </a:solidFill>
            <a:round/>
            <a:headEnd/>
            <a:tailEnd/>
          </a:ln>
          <a:effectLst>
            <a:outerShdw dist="17961" dir="2700000" algn="ctr" rotWithShape="0">
              <a:srgbClr val="808080"/>
            </a:outerShdw>
          </a:effectLst>
        </p:spPr>
        <p:txBody>
          <a:bodyPr tIns="91440" bIns="91440" anchor="ctr"/>
          <a:lstStyle/>
          <a:p>
            <a:endParaRPr lang="en-US">
              <a:latin typeface="Verdana" pitchFamily="-97" charset="0"/>
            </a:endParaRPr>
          </a:p>
        </p:txBody>
      </p:sp>
      <p:sp>
        <p:nvSpPr>
          <p:cNvPr id="46" name="AutoShape 12"/>
          <p:cNvSpPr>
            <a:spLocks noChangeArrowheads="1"/>
          </p:cNvSpPr>
          <p:nvPr/>
        </p:nvSpPr>
        <p:spPr bwMode="auto">
          <a:xfrm>
            <a:off x="1116013" y="1676400"/>
            <a:ext cx="1508125" cy="762000"/>
          </a:xfrm>
          <a:prstGeom prst="homePlate">
            <a:avLst>
              <a:gd name="adj" fmla="val 34379"/>
            </a:avLst>
          </a:prstGeom>
          <a:solidFill>
            <a:schemeClr val="accent2">
              <a:lumMod val="20000"/>
              <a:lumOff val="80000"/>
            </a:schemeClr>
          </a:solidFill>
          <a:ln w="6350">
            <a:solidFill>
              <a:schemeClr val="accent2"/>
            </a:solidFill>
            <a:miter lim="800000"/>
            <a:headEnd type="none" w="sm" len="sm"/>
            <a:tailEnd type="none" w="sm" len="sm"/>
          </a:ln>
          <a:effectLst>
            <a:outerShdw blurRad="63500" dist="17961" dir="2700000" algn="ctr" rotWithShape="0">
              <a:srgbClr val="000000">
                <a:alpha val="74998"/>
              </a:srgbClr>
            </a:outerShdw>
          </a:effectLst>
        </p:spPr>
        <p:txBody>
          <a:bodyPr tIns="91440" bIns="91440" anchor="ctr"/>
          <a:lstStyle/>
          <a:p>
            <a:pPr marL="12700" indent="-12700">
              <a:lnSpc>
                <a:spcPct val="110000"/>
              </a:lnSpc>
            </a:pPr>
            <a:endParaRPr lang="en-US" sz="1400">
              <a:latin typeface="Verdana" pitchFamily="-97" charset="0"/>
            </a:endParaRPr>
          </a:p>
        </p:txBody>
      </p:sp>
      <p:sp>
        <p:nvSpPr>
          <p:cNvPr id="47" name="AutoShape 13"/>
          <p:cNvSpPr>
            <a:spLocks noChangeArrowheads="1"/>
          </p:cNvSpPr>
          <p:nvPr/>
        </p:nvSpPr>
        <p:spPr bwMode="auto">
          <a:xfrm>
            <a:off x="2366963" y="1676400"/>
            <a:ext cx="1622425" cy="762000"/>
          </a:xfrm>
          <a:prstGeom prst="chevron">
            <a:avLst>
              <a:gd name="adj" fmla="val 36984"/>
            </a:avLst>
          </a:prstGeom>
          <a:solidFill>
            <a:schemeClr val="accent2">
              <a:lumMod val="40000"/>
              <a:lumOff val="60000"/>
            </a:schemeClr>
          </a:solidFill>
          <a:ln w="6350">
            <a:solidFill>
              <a:schemeClr val="bg1">
                <a:lumMod val="85000"/>
              </a:schemeClr>
            </a:solidFill>
            <a:miter lim="800000"/>
            <a:headEnd type="none" w="sm" len="sm"/>
            <a:tailEnd type="none" w="sm" len="sm"/>
          </a:ln>
          <a:effectLst>
            <a:outerShdw blurRad="63500" dist="17961" dir="2700000" algn="ctr" rotWithShape="0">
              <a:srgbClr val="000000">
                <a:alpha val="74998"/>
              </a:srgbClr>
            </a:outerShdw>
          </a:effectLst>
        </p:spPr>
        <p:txBody>
          <a:bodyPr tIns="91440" bIns="91440" anchor="ctr"/>
          <a:lstStyle/>
          <a:p>
            <a:pPr marL="12700" indent="-12700">
              <a:lnSpc>
                <a:spcPct val="110000"/>
              </a:lnSpc>
            </a:pPr>
            <a:endParaRPr lang="en-US" sz="1400">
              <a:latin typeface="Verdana" pitchFamily="-97" charset="0"/>
            </a:endParaRPr>
          </a:p>
        </p:txBody>
      </p:sp>
      <p:sp>
        <p:nvSpPr>
          <p:cNvPr id="52" name="Freeform 4"/>
          <p:cNvSpPr>
            <a:spLocks/>
          </p:cNvSpPr>
          <p:nvPr/>
        </p:nvSpPr>
        <p:spPr bwMode="auto">
          <a:xfrm flipH="1">
            <a:off x="4564063" y="1679575"/>
            <a:ext cx="1657350" cy="1657350"/>
          </a:xfrm>
          <a:custGeom>
            <a:avLst/>
            <a:gdLst>
              <a:gd name="T0" fmla="*/ 36 w 1044"/>
              <a:gd name="T1" fmla="*/ 0 h 1044"/>
              <a:gd name="T2" fmla="*/ 90 w 1044"/>
              <a:gd name="T3" fmla="*/ 0 h 1044"/>
              <a:gd name="T4" fmla="*/ 144 w 1044"/>
              <a:gd name="T5" fmla="*/ 6 h 1044"/>
              <a:gd name="T6" fmla="*/ 198 w 1044"/>
              <a:gd name="T7" fmla="*/ 18 h 1044"/>
              <a:gd name="T8" fmla="*/ 252 w 1044"/>
              <a:gd name="T9" fmla="*/ 30 h 1044"/>
              <a:gd name="T10" fmla="*/ 306 w 1044"/>
              <a:gd name="T11" fmla="*/ 42 h 1044"/>
              <a:gd name="T12" fmla="*/ 354 w 1044"/>
              <a:gd name="T13" fmla="*/ 60 h 1044"/>
              <a:gd name="T14" fmla="*/ 408 w 1044"/>
              <a:gd name="T15" fmla="*/ 84 h 1044"/>
              <a:gd name="T16" fmla="*/ 456 w 1044"/>
              <a:gd name="T17" fmla="*/ 102 h 1044"/>
              <a:gd name="T18" fmla="*/ 504 w 1044"/>
              <a:gd name="T19" fmla="*/ 132 h 1044"/>
              <a:gd name="T20" fmla="*/ 552 w 1044"/>
              <a:gd name="T21" fmla="*/ 156 h 1044"/>
              <a:gd name="T22" fmla="*/ 600 w 1044"/>
              <a:gd name="T23" fmla="*/ 186 h 1044"/>
              <a:gd name="T24" fmla="*/ 642 w 1044"/>
              <a:gd name="T25" fmla="*/ 222 h 1044"/>
              <a:gd name="T26" fmla="*/ 684 w 1044"/>
              <a:gd name="T27" fmla="*/ 258 h 1044"/>
              <a:gd name="T28" fmla="*/ 726 w 1044"/>
              <a:gd name="T29" fmla="*/ 294 h 1044"/>
              <a:gd name="T30" fmla="*/ 762 w 1044"/>
              <a:gd name="T31" fmla="*/ 330 h 1044"/>
              <a:gd name="T32" fmla="*/ 798 w 1044"/>
              <a:gd name="T33" fmla="*/ 372 h 1044"/>
              <a:gd name="T34" fmla="*/ 834 w 1044"/>
              <a:gd name="T35" fmla="*/ 414 h 1044"/>
              <a:gd name="T36" fmla="*/ 864 w 1044"/>
              <a:gd name="T37" fmla="*/ 462 h 1044"/>
              <a:gd name="T38" fmla="*/ 894 w 1044"/>
              <a:gd name="T39" fmla="*/ 504 h 1044"/>
              <a:gd name="T40" fmla="*/ 918 w 1044"/>
              <a:gd name="T41" fmla="*/ 552 h 1044"/>
              <a:gd name="T42" fmla="*/ 942 w 1044"/>
              <a:gd name="T43" fmla="*/ 606 h 1044"/>
              <a:gd name="T44" fmla="*/ 966 w 1044"/>
              <a:gd name="T45" fmla="*/ 654 h 1044"/>
              <a:gd name="T46" fmla="*/ 984 w 1044"/>
              <a:gd name="T47" fmla="*/ 702 h 1044"/>
              <a:gd name="T48" fmla="*/ 1002 w 1044"/>
              <a:gd name="T49" fmla="*/ 756 h 1044"/>
              <a:gd name="T50" fmla="*/ 1014 w 1044"/>
              <a:gd name="T51" fmla="*/ 810 h 1044"/>
              <a:gd name="T52" fmla="*/ 1026 w 1044"/>
              <a:gd name="T53" fmla="*/ 864 h 1044"/>
              <a:gd name="T54" fmla="*/ 1032 w 1044"/>
              <a:gd name="T55" fmla="*/ 918 h 1044"/>
              <a:gd name="T56" fmla="*/ 1038 w 1044"/>
              <a:gd name="T57" fmla="*/ 972 h 1044"/>
              <a:gd name="T58" fmla="*/ 1044 w 1044"/>
              <a:gd name="T59" fmla="*/ 1026 h 1044"/>
              <a:gd name="T60" fmla="*/ 522 w 1044"/>
              <a:gd name="T61" fmla="*/ 1038 h 1044"/>
              <a:gd name="T62" fmla="*/ 522 w 1044"/>
              <a:gd name="T63" fmla="*/ 1008 h 1044"/>
              <a:gd name="T64" fmla="*/ 516 w 1044"/>
              <a:gd name="T65" fmla="*/ 984 h 1044"/>
              <a:gd name="T66" fmla="*/ 510 w 1044"/>
              <a:gd name="T67" fmla="*/ 954 h 1044"/>
              <a:gd name="T68" fmla="*/ 510 w 1044"/>
              <a:gd name="T69" fmla="*/ 930 h 1044"/>
              <a:gd name="T70" fmla="*/ 498 w 1044"/>
              <a:gd name="T71" fmla="*/ 900 h 1044"/>
              <a:gd name="T72" fmla="*/ 492 w 1044"/>
              <a:gd name="T73" fmla="*/ 876 h 1044"/>
              <a:gd name="T74" fmla="*/ 480 w 1044"/>
              <a:gd name="T75" fmla="*/ 846 h 1044"/>
              <a:gd name="T76" fmla="*/ 474 w 1044"/>
              <a:gd name="T77" fmla="*/ 822 h 1044"/>
              <a:gd name="T78" fmla="*/ 462 w 1044"/>
              <a:gd name="T79" fmla="*/ 798 h 1044"/>
              <a:gd name="T80" fmla="*/ 444 w 1044"/>
              <a:gd name="T81" fmla="*/ 774 h 1044"/>
              <a:gd name="T82" fmla="*/ 432 w 1044"/>
              <a:gd name="T83" fmla="*/ 750 h 1044"/>
              <a:gd name="T84" fmla="*/ 414 w 1044"/>
              <a:gd name="T85" fmla="*/ 732 h 1044"/>
              <a:gd name="T86" fmla="*/ 396 w 1044"/>
              <a:gd name="T87" fmla="*/ 708 h 1044"/>
              <a:gd name="T88" fmla="*/ 378 w 1044"/>
              <a:gd name="T89" fmla="*/ 690 h 1044"/>
              <a:gd name="T90" fmla="*/ 360 w 1044"/>
              <a:gd name="T91" fmla="*/ 666 h 1044"/>
              <a:gd name="T92" fmla="*/ 342 w 1044"/>
              <a:gd name="T93" fmla="*/ 648 h 1044"/>
              <a:gd name="T94" fmla="*/ 318 w 1044"/>
              <a:gd name="T95" fmla="*/ 630 h 1044"/>
              <a:gd name="T96" fmla="*/ 300 w 1044"/>
              <a:gd name="T97" fmla="*/ 618 h 1044"/>
              <a:gd name="T98" fmla="*/ 276 w 1044"/>
              <a:gd name="T99" fmla="*/ 600 h 1044"/>
              <a:gd name="T100" fmla="*/ 252 w 1044"/>
              <a:gd name="T101" fmla="*/ 588 h 1044"/>
              <a:gd name="T102" fmla="*/ 228 w 1044"/>
              <a:gd name="T103" fmla="*/ 576 h 1044"/>
              <a:gd name="T104" fmla="*/ 204 w 1044"/>
              <a:gd name="T105" fmla="*/ 564 h 1044"/>
              <a:gd name="T106" fmla="*/ 180 w 1044"/>
              <a:gd name="T107" fmla="*/ 552 h 1044"/>
              <a:gd name="T108" fmla="*/ 150 w 1044"/>
              <a:gd name="T109" fmla="*/ 546 h 1044"/>
              <a:gd name="T110" fmla="*/ 126 w 1044"/>
              <a:gd name="T111" fmla="*/ 534 h 1044"/>
              <a:gd name="T112" fmla="*/ 96 w 1044"/>
              <a:gd name="T113" fmla="*/ 528 h 1044"/>
              <a:gd name="T114" fmla="*/ 72 w 1044"/>
              <a:gd name="T115" fmla="*/ 528 h 1044"/>
              <a:gd name="T116" fmla="*/ 42 w 1044"/>
              <a:gd name="T117" fmla="*/ 522 h 1044"/>
              <a:gd name="T118" fmla="*/ 18 w 1044"/>
              <a:gd name="T119" fmla="*/ 522 h 1044"/>
              <a:gd name="T120" fmla="*/ 0 w 1044"/>
              <a:gd name="T121" fmla="*/ 0 h 10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44"/>
              <a:gd name="T184" fmla="*/ 0 h 1044"/>
              <a:gd name="T185" fmla="*/ 1044 w 1044"/>
              <a:gd name="T186" fmla="*/ 1044 h 10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44" h="1044">
                <a:moveTo>
                  <a:pt x="0" y="0"/>
                </a:moveTo>
                <a:lnTo>
                  <a:pt x="18" y="0"/>
                </a:lnTo>
                <a:lnTo>
                  <a:pt x="36" y="0"/>
                </a:lnTo>
                <a:lnTo>
                  <a:pt x="54" y="0"/>
                </a:lnTo>
                <a:lnTo>
                  <a:pt x="72" y="0"/>
                </a:lnTo>
                <a:lnTo>
                  <a:pt x="90" y="0"/>
                </a:lnTo>
                <a:lnTo>
                  <a:pt x="108" y="6"/>
                </a:lnTo>
                <a:lnTo>
                  <a:pt x="126" y="6"/>
                </a:lnTo>
                <a:lnTo>
                  <a:pt x="144" y="6"/>
                </a:lnTo>
                <a:lnTo>
                  <a:pt x="162" y="12"/>
                </a:lnTo>
                <a:lnTo>
                  <a:pt x="180" y="12"/>
                </a:lnTo>
                <a:lnTo>
                  <a:pt x="198" y="18"/>
                </a:lnTo>
                <a:lnTo>
                  <a:pt x="216" y="24"/>
                </a:lnTo>
                <a:lnTo>
                  <a:pt x="234" y="24"/>
                </a:lnTo>
                <a:lnTo>
                  <a:pt x="252" y="30"/>
                </a:lnTo>
                <a:lnTo>
                  <a:pt x="270" y="36"/>
                </a:lnTo>
                <a:lnTo>
                  <a:pt x="288" y="42"/>
                </a:lnTo>
                <a:lnTo>
                  <a:pt x="306" y="42"/>
                </a:lnTo>
                <a:lnTo>
                  <a:pt x="324" y="48"/>
                </a:lnTo>
                <a:lnTo>
                  <a:pt x="336" y="54"/>
                </a:lnTo>
                <a:lnTo>
                  <a:pt x="354" y="60"/>
                </a:lnTo>
                <a:lnTo>
                  <a:pt x="372" y="66"/>
                </a:lnTo>
                <a:lnTo>
                  <a:pt x="390" y="72"/>
                </a:lnTo>
                <a:lnTo>
                  <a:pt x="408" y="84"/>
                </a:lnTo>
                <a:lnTo>
                  <a:pt x="426" y="90"/>
                </a:lnTo>
                <a:lnTo>
                  <a:pt x="438" y="96"/>
                </a:lnTo>
                <a:lnTo>
                  <a:pt x="456" y="102"/>
                </a:lnTo>
                <a:lnTo>
                  <a:pt x="474" y="114"/>
                </a:lnTo>
                <a:lnTo>
                  <a:pt x="486" y="120"/>
                </a:lnTo>
                <a:lnTo>
                  <a:pt x="504" y="132"/>
                </a:lnTo>
                <a:lnTo>
                  <a:pt x="522" y="138"/>
                </a:lnTo>
                <a:lnTo>
                  <a:pt x="534" y="150"/>
                </a:lnTo>
                <a:lnTo>
                  <a:pt x="552" y="156"/>
                </a:lnTo>
                <a:lnTo>
                  <a:pt x="570" y="168"/>
                </a:lnTo>
                <a:lnTo>
                  <a:pt x="582" y="180"/>
                </a:lnTo>
                <a:lnTo>
                  <a:pt x="600" y="186"/>
                </a:lnTo>
                <a:lnTo>
                  <a:pt x="612" y="198"/>
                </a:lnTo>
                <a:lnTo>
                  <a:pt x="624" y="210"/>
                </a:lnTo>
                <a:lnTo>
                  <a:pt x="642" y="222"/>
                </a:lnTo>
                <a:lnTo>
                  <a:pt x="654" y="234"/>
                </a:lnTo>
                <a:lnTo>
                  <a:pt x="672" y="246"/>
                </a:lnTo>
                <a:lnTo>
                  <a:pt x="684" y="258"/>
                </a:lnTo>
                <a:lnTo>
                  <a:pt x="696" y="270"/>
                </a:lnTo>
                <a:lnTo>
                  <a:pt x="708" y="282"/>
                </a:lnTo>
                <a:lnTo>
                  <a:pt x="726" y="294"/>
                </a:lnTo>
                <a:lnTo>
                  <a:pt x="738" y="306"/>
                </a:lnTo>
                <a:lnTo>
                  <a:pt x="750" y="318"/>
                </a:lnTo>
                <a:lnTo>
                  <a:pt x="762" y="330"/>
                </a:lnTo>
                <a:lnTo>
                  <a:pt x="774" y="342"/>
                </a:lnTo>
                <a:lnTo>
                  <a:pt x="786" y="360"/>
                </a:lnTo>
                <a:lnTo>
                  <a:pt x="798" y="372"/>
                </a:lnTo>
                <a:lnTo>
                  <a:pt x="810" y="384"/>
                </a:lnTo>
                <a:lnTo>
                  <a:pt x="822" y="402"/>
                </a:lnTo>
                <a:lnTo>
                  <a:pt x="834" y="414"/>
                </a:lnTo>
                <a:lnTo>
                  <a:pt x="846" y="432"/>
                </a:lnTo>
                <a:lnTo>
                  <a:pt x="852" y="444"/>
                </a:lnTo>
                <a:lnTo>
                  <a:pt x="864" y="462"/>
                </a:lnTo>
                <a:lnTo>
                  <a:pt x="876" y="474"/>
                </a:lnTo>
                <a:lnTo>
                  <a:pt x="882" y="492"/>
                </a:lnTo>
                <a:lnTo>
                  <a:pt x="894" y="504"/>
                </a:lnTo>
                <a:lnTo>
                  <a:pt x="900" y="522"/>
                </a:lnTo>
                <a:lnTo>
                  <a:pt x="912" y="540"/>
                </a:lnTo>
                <a:lnTo>
                  <a:pt x="918" y="552"/>
                </a:lnTo>
                <a:lnTo>
                  <a:pt x="930" y="570"/>
                </a:lnTo>
                <a:lnTo>
                  <a:pt x="936" y="588"/>
                </a:lnTo>
                <a:lnTo>
                  <a:pt x="942" y="606"/>
                </a:lnTo>
                <a:lnTo>
                  <a:pt x="954" y="618"/>
                </a:lnTo>
                <a:lnTo>
                  <a:pt x="960" y="636"/>
                </a:lnTo>
                <a:lnTo>
                  <a:pt x="966" y="654"/>
                </a:lnTo>
                <a:lnTo>
                  <a:pt x="972" y="672"/>
                </a:lnTo>
                <a:lnTo>
                  <a:pt x="978" y="690"/>
                </a:lnTo>
                <a:lnTo>
                  <a:pt x="984" y="702"/>
                </a:lnTo>
                <a:lnTo>
                  <a:pt x="990" y="720"/>
                </a:lnTo>
                <a:lnTo>
                  <a:pt x="996" y="738"/>
                </a:lnTo>
                <a:lnTo>
                  <a:pt x="1002" y="756"/>
                </a:lnTo>
                <a:lnTo>
                  <a:pt x="1008" y="774"/>
                </a:lnTo>
                <a:lnTo>
                  <a:pt x="1014" y="792"/>
                </a:lnTo>
                <a:lnTo>
                  <a:pt x="1014" y="810"/>
                </a:lnTo>
                <a:lnTo>
                  <a:pt x="1020" y="828"/>
                </a:lnTo>
                <a:lnTo>
                  <a:pt x="1026" y="846"/>
                </a:lnTo>
                <a:lnTo>
                  <a:pt x="1026" y="864"/>
                </a:lnTo>
                <a:lnTo>
                  <a:pt x="1032" y="882"/>
                </a:lnTo>
                <a:lnTo>
                  <a:pt x="1032" y="900"/>
                </a:lnTo>
                <a:lnTo>
                  <a:pt x="1032" y="918"/>
                </a:lnTo>
                <a:lnTo>
                  <a:pt x="1038" y="936"/>
                </a:lnTo>
                <a:lnTo>
                  <a:pt x="1038" y="954"/>
                </a:lnTo>
                <a:lnTo>
                  <a:pt x="1038" y="972"/>
                </a:lnTo>
                <a:lnTo>
                  <a:pt x="1044" y="990"/>
                </a:lnTo>
                <a:lnTo>
                  <a:pt x="1044" y="1008"/>
                </a:lnTo>
                <a:lnTo>
                  <a:pt x="1044" y="1026"/>
                </a:lnTo>
                <a:lnTo>
                  <a:pt x="1044" y="1044"/>
                </a:lnTo>
                <a:lnTo>
                  <a:pt x="522" y="1044"/>
                </a:lnTo>
                <a:lnTo>
                  <a:pt x="522" y="1038"/>
                </a:lnTo>
                <a:lnTo>
                  <a:pt x="522" y="1026"/>
                </a:lnTo>
                <a:lnTo>
                  <a:pt x="522" y="1020"/>
                </a:lnTo>
                <a:lnTo>
                  <a:pt x="522" y="1008"/>
                </a:lnTo>
                <a:lnTo>
                  <a:pt x="516" y="1002"/>
                </a:lnTo>
                <a:lnTo>
                  <a:pt x="516" y="990"/>
                </a:lnTo>
                <a:lnTo>
                  <a:pt x="516" y="984"/>
                </a:lnTo>
                <a:lnTo>
                  <a:pt x="516" y="972"/>
                </a:lnTo>
                <a:lnTo>
                  <a:pt x="516" y="966"/>
                </a:lnTo>
                <a:lnTo>
                  <a:pt x="510" y="954"/>
                </a:lnTo>
                <a:lnTo>
                  <a:pt x="510" y="948"/>
                </a:lnTo>
                <a:lnTo>
                  <a:pt x="510" y="936"/>
                </a:lnTo>
                <a:lnTo>
                  <a:pt x="510" y="930"/>
                </a:lnTo>
                <a:lnTo>
                  <a:pt x="504" y="918"/>
                </a:lnTo>
                <a:lnTo>
                  <a:pt x="504" y="912"/>
                </a:lnTo>
                <a:lnTo>
                  <a:pt x="498" y="900"/>
                </a:lnTo>
                <a:lnTo>
                  <a:pt x="498" y="894"/>
                </a:lnTo>
                <a:lnTo>
                  <a:pt x="492" y="882"/>
                </a:lnTo>
                <a:lnTo>
                  <a:pt x="492" y="876"/>
                </a:lnTo>
                <a:lnTo>
                  <a:pt x="492" y="864"/>
                </a:lnTo>
                <a:lnTo>
                  <a:pt x="486" y="858"/>
                </a:lnTo>
                <a:lnTo>
                  <a:pt x="480" y="846"/>
                </a:lnTo>
                <a:lnTo>
                  <a:pt x="480" y="840"/>
                </a:lnTo>
                <a:lnTo>
                  <a:pt x="474" y="834"/>
                </a:lnTo>
                <a:lnTo>
                  <a:pt x="474" y="822"/>
                </a:lnTo>
                <a:lnTo>
                  <a:pt x="468" y="816"/>
                </a:lnTo>
                <a:lnTo>
                  <a:pt x="462" y="810"/>
                </a:lnTo>
                <a:lnTo>
                  <a:pt x="462" y="798"/>
                </a:lnTo>
                <a:lnTo>
                  <a:pt x="456" y="792"/>
                </a:lnTo>
                <a:lnTo>
                  <a:pt x="450" y="780"/>
                </a:lnTo>
                <a:lnTo>
                  <a:pt x="444" y="774"/>
                </a:lnTo>
                <a:lnTo>
                  <a:pt x="444" y="768"/>
                </a:lnTo>
                <a:lnTo>
                  <a:pt x="438" y="762"/>
                </a:lnTo>
                <a:lnTo>
                  <a:pt x="432" y="750"/>
                </a:lnTo>
                <a:lnTo>
                  <a:pt x="426" y="744"/>
                </a:lnTo>
                <a:lnTo>
                  <a:pt x="420" y="738"/>
                </a:lnTo>
                <a:lnTo>
                  <a:pt x="414" y="732"/>
                </a:lnTo>
                <a:lnTo>
                  <a:pt x="408" y="720"/>
                </a:lnTo>
                <a:lnTo>
                  <a:pt x="402" y="714"/>
                </a:lnTo>
                <a:lnTo>
                  <a:pt x="396" y="708"/>
                </a:lnTo>
                <a:lnTo>
                  <a:pt x="390" y="702"/>
                </a:lnTo>
                <a:lnTo>
                  <a:pt x="384" y="696"/>
                </a:lnTo>
                <a:lnTo>
                  <a:pt x="378" y="690"/>
                </a:lnTo>
                <a:lnTo>
                  <a:pt x="372" y="678"/>
                </a:lnTo>
                <a:lnTo>
                  <a:pt x="366" y="672"/>
                </a:lnTo>
                <a:lnTo>
                  <a:pt x="360" y="666"/>
                </a:lnTo>
                <a:lnTo>
                  <a:pt x="354" y="660"/>
                </a:lnTo>
                <a:lnTo>
                  <a:pt x="348" y="654"/>
                </a:lnTo>
                <a:lnTo>
                  <a:pt x="342" y="648"/>
                </a:lnTo>
                <a:lnTo>
                  <a:pt x="336" y="642"/>
                </a:lnTo>
                <a:lnTo>
                  <a:pt x="330" y="636"/>
                </a:lnTo>
                <a:lnTo>
                  <a:pt x="318" y="630"/>
                </a:lnTo>
                <a:lnTo>
                  <a:pt x="312" y="624"/>
                </a:lnTo>
                <a:lnTo>
                  <a:pt x="306" y="618"/>
                </a:lnTo>
                <a:lnTo>
                  <a:pt x="300" y="618"/>
                </a:lnTo>
                <a:lnTo>
                  <a:pt x="288" y="612"/>
                </a:lnTo>
                <a:lnTo>
                  <a:pt x="282" y="606"/>
                </a:lnTo>
                <a:lnTo>
                  <a:pt x="276" y="600"/>
                </a:lnTo>
                <a:lnTo>
                  <a:pt x="270" y="594"/>
                </a:lnTo>
                <a:lnTo>
                  <a:pt x="258" y="588"/>
                </a:lnTo>
                <a:lnTo>
                  <a:pt x="252" y="588"/>
                </a:lnTo>
                <a:lnTo>
                  <a:pt x="246" y="582"/>
                </a:lnTo>
                <a:lnTo>
                  <a:pt x="234" y="576"/>
                </a:lnTo>
                <a:lnTo>
                  <a:pt x="228" y="576"/>
                </a:lnTo>
                <a:lnTo>
                  <a:pt x="222" y="570"/>
                </a:lnTo>
                <a:lnTo>
                  <a:pt x="210" y="564"/>
                </a:lnTo>
                <a:lnTo>
                  <a:pt x="204" y="564"/>
                </a:lnTo>
                <a:lnTo>
                  <a:pt x="192" y="558"/>
                </a:lnTo>
                <a:lnTo>
                  <a:pt x="186" y="558"/>
                </a:lnTo>
                <a:lnTo>
                  <a:pt x="180" y="552"/>
                </a:lnTo>
                <a:lnTo>
                  <a:pt x="168" y="552"/>
                </a:lnTo>
                <a:lnTo>
                  <a:pt x="162" y="546"/>
                </a:lnTo>
                <a:lnTo>
                  <a:pt x="150" y="546"/>
                </a:lnTo>
                <a:lnTo>
                  <a:pt x="144" y="540"/>
                </a:lnTo>
                <a:lnTo>
                  <a:pt x="132" y="540"/>
                </a:lnTo>
                <a:lnTo>
                  <a:pt x="126" y="534"/>
                </a:lnTo>
                <a:lnTo>
                  <a:pt x="114" y="534"/>
                </a:lnTo>
                <a:lnTo>
                  <a:pt x="108" y="534"/>
                </a:lnTo>
                <a:lnTo>
                  <a:pt x="96" y="528"/>
                </a:lnTo>
                <a:lnTo>
                  <a:pt x="90" y="528"/>
                </a:lnTo>
                <a:lnTo>
                  <a:pt x="78" y="528"/>
                </a:lnTo>
                <a:lnTo>
                  <a:pt x="72" y="528"/>
                </a:lnTo>
                <a:lnTo>
                  <a:pt x="60" y="522"/>
                </a:lnTo>
                <a:lnTo>
                  <a:pt x="54" y="522"/>
                </a:lnTo>
                <a:lnTo>
                  <a:pt x="42" y="522"/>
                </a:lnTo>
                <a:lnTo>
                  <a:pt x="36" y="522"/>
                </a:lnTo>
                <a:lnTo>
                  <a:pt x="24" y="522"/>
                </a:lnTo>
                <a:lnTo>
                  <a:pt x="18" y="522"/>
                </a:lnTo>
                <a:lnTo>
                  <a:pt x="6" y="522"/>
                </a:lnTo>
                <a:lnTo>
                  <a:pt x="0" y="522"/>
                </a:lnTo>
                <a:lnTo>
                  <a:pt x="0" y="0"/>
                </a:lnTo>
                <a:close/>
              </a:path>
            </a:pathLst>
          </a:custGeom>
          <a:solidFill>
            <a:srgbClr val="E6EBF5"/>
          </a:solidFill>
          <a:ln w="6350">
            <a:solidFill>
              <a:schemeClr val="accent2"/>
            </a:solidFill>
            <a:round/>
            <a:headEnd/>
            <a:tailEnd/>
          </a:ln>
          <a:effectLst>
            <a:outerShdw dist="17961" dir="2700000" algn="ctr" rotWithShape="0">
              <a:srgbClr val="808080"/>
            </a:outerShdw>
          </a:effectLst>
        </p:spPr>
        <p:txBody>
          <a:bodyPr tIns="91440" bIns="91440" anchor="ctr"/>
          <a:lstStyle/>
          <a:p>
            <a:endParaRPr lang="en-US">
              <a:latin typeface="Verdana" pitchFamily="-97" charset="0"/>
            </a:endParaRPr>
          </a:p>
        </p:txBody>
      </p:sp>
      <p:sp>
        <p:nvSpPr>
          <p:cNvPr id="53" name="Freeform 5"/>
          <p:cNvSpPr>
            <a:spLocks/>
          </p:cNvSpPr>
          <p:nvPr/>
        </p:nvSpPr>
        <p:spPr bwMode="auto">
          <a:xfrm flipH="1">
            <a:off x="4554538" y="3341688"/>
            <a:ext cx="1657350" cy="1666875"/>
          </a:xfrm>
          <a:custGeom>
            <a:avLst/>
            <a:gdLst>
              <a:gd name="T0" fmla="*/ 1044 w 1044"/>
              <a:gd name="T1" fmla="*/ 36 h 1050"/>
              <a:gd name="T2" fmla="*/ 1038 w 1044"/>
              <a:gd name="T3" fmla="*/ 90 h 1050"/>
              <a:gd name="T4" fmla="*/ 1032 w 1044"/>
              <a:gd name="T5" fmla="*/ 150 h 1050"/>
              <a:gd name="T6" fmla="*/ 1026 w 1044"/>
              <a:gd name="T7" fmla="*/ 204 h 1050"/>
              <a:gd name="T8" fmla="*/ 1014 w 1044"/>
              <a:gd name="T9" fmla="*/ 252 h 1050"/>
              <a:gd name="T10" fmla="*/ 996 w 1044"/>
              <a:gd name="T11" fmla="*/ 306 h 1050"/>
              <a:gd name="T12" fmla="*/ 978 w 1044"/>
              <a:gd name="T13" fmla="*/ 360 h 1050"/>
              <a:gd name="T14" fmla="*/ 960 w 1044"/>
              <a:gd name="T15" fmla="*/ 408 h 1050"/>
              <a:gd name="T16" fmla="*/ 936 w 1044"/>
              <a:gd name="T17" fmla="*/ 462 h 1050"/>
              <a:gd name="T18" fmla="*/ 912 w 1044"/>
              <a:gd name="T19" fmla="*/ 510 h 1050"/>
              <a:gd name="T20" fmla="*/ 882 w 1044"/>
              <a:gd name="T21" fmla="*/ 558 h 1050"/>
              <a:gd name="T22" fmla="*/ 852 w 1044"/>
              <a:gd name="T23" fmla="*/ 600 h 1050"/>
              <a:gd name="T24" fmla="*/ 822 w 1044"/>
              <a:gd name="T25" fmla="*/ 648 h 1050"/>
              <a:gd name="T26" fmla="*/ 786 w 1044"/>
              <a:gd name="T27" fmla="*/ 690 h 1050"/>
              <a:gd name="T28" fmla="*/ 750 w 1044"/>
              <a:gd name="T29" fmla="*/ 726 h 1050"/>
              <a:gd name="T30" fmla="*/ 708 w 1044"/>
              <a:gd name="T31" fmla="*/ 768 h 1050"/>
              <a:gd name="T32" fmla="*/ 672 w 1044"/>
              <a:gd name="T33" fmla="*/ 804 h 1050"/>
              <a:gd name="T34" fmla="*/ 624 w 1044"/>
              <a:gd name="T35" fmla="*/ 840 h 1050"/>
              <a:gd name="T36" fmla="*/ 582 w 1044"/>
              <a:gd name="T37" fmla="*/ 870 h 1050"/>
              <a:gd name="T38" fmla="*/ 534 w 1044"/>
              <a:gd name="T39" fmla="*/ 900 h 1050"/>
              <a:gd name="T40" fmla="*/ 486 w 1044"/>
              <a:gd name="T41" fmla="*/ 924 h 1050"/>
              <a:gd name="T42" fmla="*/ 438 w 1044"/>
              <a:gd name="T43" fmla="*/ 948 h 1050"/>
              <a:gd name="T44" fmla="*/ 390 w 1044"/>
              <a:gd name="T45" fmla="*/ 972 h 1050"/>
              <a:gd name="T46" fmla="*/ 336 w 1044"/>
              <a:gd name="T47" fmla="*/ 990 h 1050"/>
              <a:gd name="T48" fmla="*/ 288 w 1044"/>
              <a:gd name="T49" fmla="*/ 1008 h 1050"/>
              <a:gd name="T50" fmla="*/ 234 w 1044"/>
              <a:gd name="T51" fmla="*/ 1020 h 1050"/>
              <a:gd name="T52" fmla="*/ 180 w 1044"/>
              <a:gd name="T53" fmla="*/ 1032 h 1050"/>
              <a:gd name="T54" fmla="*/ 126 w 1044"/>
              <a:gd name="T55" fmla="*/ 1038 h 1050"/>
              <a:gd name="T56" fmla="*/ 72 w 1044"/>
              <a:gd name="T57" fmla="*/ 1044 h 1050"/>
              <a:gd name="T58" fmla="*/ 18 w 1044"/>
              <a:gd name="T59" fmla="*/ 1050 h 1050"/>
              <a:gd name="T60" fmla="*/ 6 w 1044"/>
              <a:gd name="T61" fmla="*/ 528 h 1050"/>
              <a:gd name="T62" fmla="*/ 36 w 1044"/>
              <a:gd name="T63" fmla="*/ 528 h 1050"/>
              <a:gd name="T64" fmla="*/ 60 w 1044"/>
              <a:gd name="T65" fmla="*/ 522 h 1050"/>
              <a:gd name="T66" fmla="*/ 90 w 1044"/>
              <a:gd name="T67" fmla="*/ 516 h 1050"/>
              <a:gd name="T68" fmla="*/ 114 w 1044"/>
              <a:gd name="T69" fmla="*/ 516 h 1050"/>
              <a:gd name="T70" fmla="*/ 144 w 1044"/>
              <a:gd name="T71" fmla="*/ 504 h 1050"/>
              <a:gd name="T72" fmla="*/ 168 w 1044"/>
              <a:gd name="T73" fmla="*/ 498 h 1050"/>
              <a:gd name="T74" fmla="*/ 192 w 1044"/>
              <a:gd name="T75" fmla="*/ 486 h 1050"/>
              <a:gd name="T76" fmla="*/ 222 w 1044"/>
              <a:gd name="T77" fmla="*/ 480 h 1050"/>
              <a:gd name="T78" fmla="*/ 246 w 1044"/>
              <a:gd name="T79" fmla="*/ 468 h 1050"/>
              <a:gd name="T80" fmla="*/ 270 w 1044"/>
              <a:gd name="T81" fmla="*/ 450 h 1050"/>
              <a:gd name="T82" fmla="*/ 288 w 1044"/>
              <a:gd name="T83" fmla="*/ 438 h 1050"/>
              <a:gd name="T84" fmla="*/ 312 w 1044"/>
              <a:gd name="T85" fmla="*/ 420 h 1050"/>
              <a:gd name="T86" fmla="*/ 336 w 1044"/>
              <a:gd name="T87" fmla="*/ 402 h 1050"/>
              <a:gd name="T88" fmla="*/ 354 w 1044"/>
              <a:gd name="T89" fmla="*/ 384 h 1050"/>
              <a:gd name="T90" fmla="*/ 372 w 1044"/>
              <a:gd name="T91" fmla="*/ 366 h 1050"/>
              <a:gd name="T92" fmla="*/ 390 w 1044"/>
              <a:gd name="T93" fmla="*/ 348 h 1050"/>
              <a:gd name="T94" fmla="*/ 408 w 1044"/>
              <a:gd name="T95" fmla="*/ 324 h 1050"/>
              <a:gd name="T96" fmla="*/ 426 w 1044"/>
              <a:gd name="T97" fmla="*/ 300 h 1050"/>
              <a:gd name="T98" fmla="*/ 444 w 1044"/>
              <a:gd name="T99" fmla="*/ 282 h 1050"/>
              <a:gd name="T100" fmla="*/ 456 w 1044"/>
              <a:gd name="T101" fmla="*/ 258 h 1050"/>
              <a:gd name="T102" fmla="*/ 468 w 1044"/>
              <a:gd name="T103" fmla="*/ 234 h 1050"/>
              <a:gd name="T104" fmla="*/ 480 w 1044"/>
              <a:gd name="T105" fmla="*/ 204 h 1050"/>
              <a:gd name="T106" fmla="*/ 492 w 1044"/>
              <a:gd name="T107" fmla="*/ 180 h 1050"/>
              <a:gd name="T108" fmla="*/ 498 w 1044"/>
              <a:gd name="T109" fmla="*/ 156 h 1050"/>
              <a:gd name="T110" fmla="*/ 504 w 1044"/>
              <a:gd name="T111" fmla="*/ 126 h 1050"/>
              <a:gd name="T112" fmla="*/ 510 w 1044"/>
              <a:gd name="T113" fmla="*/ 102 h 1050"/>
              <a:gd name="T114" fmla="*/ 516 w 1044"/>
              <a:gd name="T115" fmla="*/ 72 h 1050"/>
              <a:gd name="T116" fmla="*/ 516 w 1044"/>
              <a:gd name="T117" fmla="*/ 48 h 1050"/>
              <a:gd name="T118" fmla="*/ 522 w 1044"/>
              <a:gd name="T119" fmla="*/ 18 h 1050"/>
              <a:gd name="T120" fmla="*/ 1044 w 1044"/>
              <a:gd name="T121" fmla="*/ 0 h 10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44"/>
              <a:gd name="T184" fmla="*/ 0 h 1050"/>
              <a:gd name="T185" fmla="*/ 1044 w 1044"/>
              <a:gd name="T186" fmla="*/ 1050 h 10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44" h="1050">
                <a:moveTo>
                  <a:pt x="1044" y="0"/>
                </a:moveTo>
                <a:lnTo>
                  <a:pt x="1044" y="18"/>
                </a:lnTo>
                <a:lnTo>
                  <a:pt x="1044" y="36"/>
                </a:lnTo>
                <a:lnTo>
                  <a:pt x="1044" y="54"/>
                </a:lnTo>
                <a:lnTo>
                  <a:pt x="1038" y="72"/>
                </a:lnTo>
                <a:lnTo>
                  <a:pt x="1038" y="90"/>
                </a:lnTo>
                <a:lnTo>
                  <a:pt x="1038" y="108"/>
                </a:lnTo>
                <a:lnTo>
                  <a:pt x="1032" y="132"/>
                </a:lnTo>
                <a:lnTo>
                  <a:pt x="1032" y="150"/>
                </a:lnTo>
                <a:lnTo>
                  <a:pt x="1032" y="168"/>
                </a:lnTo>
                <a:lnTo>
                  <a:pt x="1026" y="186"/>
                </a:lnTo>
                <a:lnTo>
                  <a:pt x="1026" y="204"/>
                </a:lnTo>
                <a:lnTo>
                  <a:pt x="1020" y="222"/>
                </a:lnTo>
                <a:lnTo>
                  <a:pt x="1014" y="240"/>
                </a:lnTo>
                <a:lnTo>
                  <a:pt x="1014" y="252"/>
                </a:lnTo>
                <a:lnTo>
                  <a:pt x="1008" y="270"/>
                </a:lnTo>
                <a:lnTo>
                  <a:pt x="1002" y="288"/>
                </a:lnTo>
                <a:lnTo>
                  <a:pt x="996" y="306"/>
                </a:lnTo>
                <a:lnTo>
                  <a:pt x="990" y="324"/>
                </a:lnTo>
                <a:lnTo>
                  <a:pt x="984" y="342"/>
                </a:lnTo>
                <a:lnTo>
                  <a:pt x="978" y="360"/>
                </a:lnTo>
                <a:lnTo>
                  <a:pt x="972" y="378"/>
                </a:lnTo>
                <a:lnTo>
                  <a:pt x="966" y="396"/>
                </a:lnTo>
                <a:lnTo>
                  <a:pt x="960" y="408"/>
                </a:lnTo>
                <a:lnTo>
                  <a:pt x="954" y="426"/>
                </a:lnTo>
                <a:lnTo>
                  <a:pt x="942" y="444"/>
                </a:lnTo>
                <a:lnTo>
                  <a:pt x="936" y="462"/>
                </a:lnTo>
                <a:lnTo>
                  <a:pt x="930" y="474"/>
                </a:lnTo>
                <a:lnTo>
                  <a:pt x="918" y="492"/>
                </a:lnTo>
                <a:lnTo>
                  <a:pt x="912" y="510"/>
                </a:lnTo>
                <a:lnTo>
                  <a:pt x="900" y="528"/>
                </a:lnTo>
                <a:lnTo>
                  <a:pt x="894" y="540"/>
                </a:lnTo>
                <a:lnTo>
                  <a:pt x="882" y="558"/>
                </a:lnTo>
                <a:lnTo>
                  <a:pt x="876" y="570"/>
                </a:lnTo>
                <a:lnTo>
                  <a:pt x="864" y="588"/>
                </a:lnTo>
                <a:lnTo>
                  <a:pt x="852" y="600"/>
                </a:lnTo>
                <a:lnTo>
                  <a:pt x="846" y="618"/>
                </a:lnTo>
                <a:lnTo>
                  <a:pt x="834" y="630"/>
                </a:lnTo>
                <a:lnTo>
                  <a:pt x="822" y="648"/>
                </a:lnTo>
                <a:lnTo>
                  <a:pt x="810" y="660"/>
                </a:lnTo>
                <a:lnTo>
                  <a:pt x="798" y="672"/>
                </a:lnTo>
                <a:lnTo>
                  <a:pt x="786" y="690"/>
                </a:lnTo>
                <a:lnTo>
                  <a:pt x="774" y="702"/>
                </a:lnTo>
                <a:lnTo>
                  <a:pt x="762" y="714"/>
                </a:lnTo>
                <a:lnTo>
                  <a:pt x="750" y="726"/>
                </a:lnTo>
                <a:lnTo>
                  <a:pt x="738" y="744"/>
                </a:lnTo>
                <a:lnTo>
                  <a:pt x="726" y="756"/>
                </a:lnTo>
                <a:lnTo>
                  <a:pt x="708" y="768"/>
                </a:lnTo>
                <a:lnTo>
                  <a:pt x="696" y="780"/>
                </a:lnTo>
                <a:lnTo>
                  <a:pt x="684" y="792"/>
                </a:lnTo>
                <a:lnTo>
                  <a:pt x="672" y="804"/>
                </a:lnTo>
                <a:lnTo>
                  <a:pt x="654" y="816"/>
                </a:lnTo>
                <a:lnTo>
                  <a:pt x="642" y="828"/>
                </a:lnTo>
                <a:lnTo>
                  <a:pt x="624" y="840"/>
                </a:lnTo>
                <a:lnTo>
                  <a:pt x="612" y="846"/>
                </a:lnTo>
                <a:lnTo>
                  <a:pt x="600" y="858"/>
                </a:lnTo>
                <a:lnTo>
                  <a:pt x="582" y="870"/>
                </a:lnTo>
                <a:lnTo>
                  <a:pt x="570" y="882"/>
                </a:lnTo>
                <a:lnTo>
                  <a:pt x="552" y="888"/>
                </a:lnTo>
                <a:lnTo>
                  <a:pt x="534" y="900"/>
                </a:lnTo>
                <a:lnTo>
                  <a:pt x="522" y="906"/>
                </a:lnTo>
                <a:lnTo>
                  <a:pt x="504" y="918"/>
                </a:lnTo>
                <a:lnTo>
                  <a:pt x="486" y="924"/>
                </a:lnTo>
                <a:lnTo>
                  <a:pt x="474" y="936"/>
                </a:lnTo>
                <a:lnTo>
                  <a:pt x="456" y="942"/>
                </a:lnTo>
                <a:lnTo>
                  <a:pt x="438" y="948"/>
                </a:lnTo>
                <a:lnTo>
                  <a:pt x="426" y="960"/>
                </a:lnTo>
                <a:lnTo>
                  <a:pt x="408" y="966"/>
                </a:lnTo>
                <a:lnTo>
                  <a:pt x="390" y="972"/>
                </a:lnTo>
                <a:lnTo>
                  <a:pt x="372" y="978"/>
                </a:lnTo>
                <a:lnTo>
                  <a:pt x="354" y="984"/>
                </a:lnTo>
                <a:lnTo>
                  <a:pt x="336" y="990"/>
                </a:lnTo>
                <a:lnTo>
                  <a:pt x="324" y="996"/>
                </a:lnTo>
                <a:lnTo>
                  <a:pt x="306" y="1002"/>
                </a:lnTo>
                <a:lnTo>
                  <a:pt x="288" y="1008"/>
                </a:lnTo>
                <a:lnTo>
                  <a:pt x="270" y="1014"/>
                </a:lnTo>
                <a:lnTo>
                  <a:pt x="252" y="1020"/>
                </a:lnTo>
                <a:lnTo>
                  <a:pt x="234" y="1020"/>
                </a:lnTo>
                <a:lnTo>
                  <a:pt x="216" y="1026"/>
                </a:lnTo>
                <a:lnTo>
                  <a:pt x="198" y="1032"/>
                </a:lnTo>
                <a:lnTo>
                  <a:pt x="180" y="1032"/>
                </a:lnTo>
                <a:lnTo>
                  <a:pt x="162" y="1038"/>
                </a:lnTo>
                <a:lnTo>
                  <a:pt x="144" y="1038"/>
                </a:lnTo>
                <a:lnTo>
                  <a:pt x="126" y="1038"/>
                </a:lnTo>
                <a:lnTo>
                  <a:pt x="108" y="1044"/>
                </a:lnTo>
                <a:lnTo>
                  <a:pt x="90" y="1044"/>
                </a:lnTo>
                <a:lnTo>
                  <a:pt x="72" y="1044"/>
                </a:lnTo>
                <a:lnTo>
                  <a:pt x="54" y="1050"/>
                </a:lnTo>
                <a:lnTo>
                  <a:pt x="36" y="1050"/>
                </a:lnTo>
                <a:lnTo>
                  <a:pt x="18" y="1050"/>
                </a:lnTo>
                <a:lnTo>
                  <a:pt x="0" y="1050"/>
                </a:lnTo>
                <a:lnTo>
                  <a:pt x="0" y="528"/>
                </a:lnTo>
                <a:lnTo>
                  <a:pt x="6" y="528"/>
                </a:lnTo>
                <a:lnTo>
                  <a:pt x="18" y="528"/>
                </a:lnTo>
                <a:lnTo>
                  <a:pt x="24" y="528"/>
                </a:lnTo>
                <a:lnTo>
                  <a:pt x="36" y="528"/>
                </a:lnTo>
                <a:lnTo>
                  <a:pt x="42" y="522"/>
                </a:lnTo>
                <a:lnTo>
                  <a:pt x="54" y="522"/>
                </a:lnTo>
                <a:lnTo>
                  <a:pt x="60" y="522"/>
                </a:lnTo>
                <a:lnTo>
                  <a:pt x="72" y="522"/>
                </a:lnTo>
                <a:lnTo>
                  <a:pt x="78" y="522"/>
                </a:lnTo>
                <a:lnTo>
                  <a:pt x="90" y="516"/>
                </a:lnTo>
                <a:lnTo>
                  <a:pt x="96" y="516"/>
                </a:lnTo>
                <a:lnTo>
                  <a:pt x="108" y="516"/>
                </a:lnTo>
                <a:lnTo>
                  <a:pt x="114" y="516"/>
                </a:lnTo>
                <a:lnTo>
                  <a:pt x="126" y="510"/>
                </a:lnTo>
                <a:lnTo>
                  <a:pt x="132" y="510"/>
                </a:lnTo>
                <a:lnTo>
                  <a:pt x="144" y="504"/>
                </a:lnTo>
                <a:lnTo>
                  <a:pt x="150" y="504"/>
                </a:lnTo>
                <a:lnTo>
                  <a:pt x="162" y="498"/>
                </a:lnTo>
                <a:lnTo>
                  <a:pt x="168" y="498"/>
                </a:lnTo>
                <a:lnTo>
                  <a:pt x="180" y="492"/>
                </a:lnTo>
                <a:lnTo>
                  <a:pt x="186" y="492"/>
                </a:lnTo>
                <a:lnTo>
                  <a:pt x="192" y="486"/>
                </a:lnTo>
                <a:lnTo>
                  <a:pt x="204" y="486"/>
                </a:lnTo>
                <a:lnTo>
                  <a:pt x="210" y="480"/>
                </a:lnTo>
                <a:lnTo>
                  <a:pt x="222" y="480"/>
                </a:lnTo>
                <a:lnTo>
                  <a:pt x="228" y="474"/>
                </a:lnTo>
                <a:lnTo>
                  <a:pt x="234" y="468"/>
                </a:lnTo>
                <a:lnTo>
                  <a:pt x="246" y="468"/>
                </a:lnTo>
                <a:lnTo>
                  <a:pt x="252" y="462"/>
                </a:lnTo>
                <a:lnTo>
                  <a:pt x="258" y="456"/>
                </a:lnTo>
                <a:lnTo>
                  <a:pt x="270" y="450"/>
                </a:lnTo>
                <a:lnTo>
                  <a:pt x="276" y="444"/>
                </a:lnTo>
                <a:lnTo>
                  <a:pt x="282" y="444"/>
                </a:lnTo>
                <a:lnTo>
                  <a:pt x="288" y="438"/>
                </a:lnTo>
                <a:lnTo>
                  <a:pt x="300" y="432"/>
                </a:lnTo>
                <a:lnTo>
                  <a:pt x="306" y="426"/>
                </a:lnTo>
                <a:lnTo>
                  <a:pt x="312" y="420"/>
                </a:lnTo>
                <a:lnTo>
                  <a:pt x="318" y="414"/>
                </a:lnTo>
                <a:lnTo>
                  <a:pt x="330" y="408"/>
                </a:lnTo>
                <a:lnTo>
                  <a:pt x="336" y="402"/>
                </a:lnTo>
                <a:lnTo>
                  <a:pt x="342" y="396"/>
                </a:lnTo>
                <a:lnTo>
                  <a:pt x="348" y="390"/>
                </a:lnTo>
                <a:lnTo>
                  <a:pt x="354" y="384"/>
                </a:lnTo>
                <a:lnTo>
                  <a:pt x="360" y="378"/>
                </a:lnTo>
                <a:lnTo>
                  <a:pt x="366" y="372"/>
                </a:lnTo>
                <a:lnTo>
                  <a:pt x="372" y="366"/>
                </a:lnTo>
                <a:lnTo>
                  <a:pt x="378" y="360"/>
                </a:lnTo>
                <a:lnTo>
                  <a:pt x="384" y="354"/>
                </a:lnTo>
                <a:lnTo>
                  <a:pt x="390" y="348"/>
                </a:lnTo>
                <a:lnTo>
                  <a:pt x="396" y="336"/>
                </a:lnTo>
                <a:lnTo>
                  <a:pt x="402" y="330"/>
                </a:lnTo>
                <a:lnTo>
                  <a:pt x="408" y="324"/>
                </a:lnTo>
                <a:lnTo>
                  <a:pt x="414" y="318"/>
                </a:lnTo>
                <a:lnTo>
                  <a:pt x="420" y="312"/>
                </a:lnTo>
                <a:lnTo>
                  <a:pt x="426" y="300"/>
                </a:lnTo>
                <a:lnTo>
                  <a:pt x="432" y="294"/>
                </a:lnTo>
                <a:lnTo>
                  <a:pt x="438" y="288"/>
                </a:lnTo>
                <a:lnTo>
                  <a:pt x="444" y="282"/>
                </a:lnTo>
                <a:lnTo>
                  <a:pt x="444" y="270"/>
                </a:lnTo>
                <a:lnTo>
                  <a:pt x="450" y="264"/>
                </a:lnTo>
                <a:lnTo>
                  <a:pt x="456" y="258"/>
                </a:lnTo>
                <a:lnTo>
                  <a:pt x="462" y="246"/>
                </a:lnTo>
                <a:lnTo>
                  <a:pt x="462" y="240"/>
                </a:lnTo>
                <a:lnTo>
                  <a:pt x="468" y="234"/>
                </a:lnTo>
                <a:lnTo>
                  <a:pt x="474" y="222"/>
                </a:lnTo>
                <a:lnTo>
                  <a:pt x="474" y="216"/>
                </a:lnTo>
                <a:lnTo>
                  <a:pt x="480" y="204"/>
                </a:lnTo>
                <a:lnTo>
                  <a:pt x="480" y="198"/>
                </a:lnTo>
                <a:lnTo>
                  <a:pt x="486" y="192"/>
                </a:lnTo>
                <a:lnTo>
                  <a:pt x="492" y="180"/>
                </a:lnTo>
                <a:lnTo>
                  <a:pt x="492" y="174"/>
                </a:lnTo>
                <a:lnTo>
                  <a:pt x="492" y="162"/>
                </a:lnTo>
                <a:lnTo>
                  <a:pt x="498" y="156"/>
                </a:lnTo>
                <a:lnTo>
                  <a:pt x="498" y="144"/>
                </a:lnTo>
                <a:lnTo>
                  <a:pt x="504" y="138"/>
                </a:lnTo>
                <a:lnTo>
                  <a:pt x="504" y="126"/>
                </a:lnTo>
                <a:lnTo>
                  <a:pt x="510" y="120"/>
                </a:lnTo>
                <a:lnTo>
                  <a:pt x="510" y="108"/>
                </a:lnTo>
                <a:lnTo>
                  <a:pt x="510" y="102"/>
                </a:lnTo>
                <a:lnTo>
                  <a:pt x="510" y="90"/>
                </a:lnTo>
                <a:lnTo>
                  <a:pt x="516" y="84"/>
                </a:lnTo>
                <a:lnTo>
                  <a:pt x="516" y="72"/>
                </a:lnTo>
                <a:lnTo>
                  <a:pt x="516" y="66"/>
                </a:lnTo>
                <a:lnTo>
                  <a:pt x="516" y="54"/>
                </a:lnTo>
                <a:lnTo>
                  <a:pt x="516" y="48"/>
                </a:lnTo>
                <a:lnTo>
                  <a:pt x="522" y="36"/>
                </a:lnTo>
                <a:lnTo>
                  <a:pt x="522" y="30"/>
                </a:lnTo>
                <a:lnTo>
                  <a:pt x="522" y="18"/>
                </a:lnTo>
                <a:lnTo>
                  <a:pt x="522" y="12"/>
                </a:lnTo>
                <a:lnTo>
                  <a:pt x="522" y="0"/>
                </a:lnTo>
                <a:lnTo>
                  <a:pt x="1044" y="0"/>
                </a:lnTo>
                <a:close/>
              </a:path>
            </a:pathLst>
          </a:custGeom>
          <a:solidFill>
            <a:srgbClr val="CCD6EB"/>
          </a:solidFill>
          <a:ln w="6350">
            <a:solidFill>
              <a:schemeClr val="accent2"/>
            </a:solidFill>
            <a:round/>
            <a:headEnd/>
            <a:tailEnd/>
          </a:ln>
          <a:effectLst>
            <a:outerShdw dist="17961" dir="2700000" algn="ctr" rotWithShape="0">
              <a:srgbClr val="808080"/>
            </a:outerShdw>
          </a:effectLst>
        </p:spPr>
        <p:txBody>
          <a:bodyPr tIns="91440" bIns="91440" anchor="ctr"/>
          <a:lstStyle/>
          <a:p>
            <a:endParaRPr lang="en-US">
              <a:latin typeface="Verdana" pitchFamily="-97" charset="0"/>
            </a:endParaRPr>
          </a:p>
        </p:txBody>
      </p:sp>
      <p:sp>
        <p:nvSpPr>
          <p:cNvPr id="54" name="Freeform 6"/>
          <p:cNvSpPr>
            <a:spLocks/>
          </p:cNvSpPr>
          <p:nvPr/>
        </p:nvSpPr>
        <p:spPr bwMode="auto">
          <a:xfrm flipH="1">
            <a:off x="6221413" y="3336925"/>
            <a:ext cx="1657350" cy="1666875"/>
          </a:xfrm>
          <a:custGeom>
            <a:avLst/>
            <a:gdLst>
              <a:gd name="T0" fmla="*/ 1008 w 1044"/>
              <a:gd name="T1" fmla="*/ 1050 h 1050"/>
              <a:gd name="T2" fmla="*/ 954 w 1044"/>
              <a:gd name="T3" fmla="*/ 1044 h 1050"/>
              <a:gd name="T4" fmla="*/ 900 w 1044"/>
              <a:gd name="T5" fmla="*/ 1038 h 1050"/>
              <a:gd name="T6" fmla="*/ 846 w 1044"/>
              <a:gd name="T7" fmla="*/ 1032 h 1050"/>
              <a:gd name="T8" fmla="*/ 792 w 1044"/>
              <a:gd name="T9" fmla="*/ 1020 h 1050"/>
              <a:gd name="T10" fmla="*/ 738 w 1044"/>
              <a:gd name="T11" fmla="*/ 1002 h 1050"/>
              <a:gd name="T12" fmla="*/ 684 w 1044"/>
              <a:gd name="T13" fmla="*/ 984 h 1050"/>
              <a:gd name="T14" fmla="*/ 636 w 1044"/>
              <a:gd name="T15" fmla="*/ 966 h 1050"/>
              <a:gd name="T16" fmla="*/ 582 w 1044"/>
              <a:gd name="T17" fmla="*/ 942 h 1050"/>
              <a:gd name="T18" fmla="*/ 534 w 1044"/>
              <a:gd name="T19" fmla="*/ 918 h 1050"/>
              <a:gd name="T20" fmla="*/ 492 w 1044"/>
              <a:gd name="T21" fmla="*/ 888 h 1050"/>
              <a:gd name="T22" fmla="*/ 444 w 1044"/>
              <a:gd name="T23" fmla="*/ 858 h 1050"/>
              <a:gd name="T24" fmla="*/ 402 w 1044"/>
              <a:gd name="T25" fmla="*/ 828 h 1050"/>
              <a:gd name="T26" fmla="*/ 360 w 1044"/>
              <a:gd name="T27" fmla="*/ 792 h 1050"/>
              <a:gd name="T28" fmla="*/ 318 w 1044"/>
              <a:gd name="T29" fmla="*/ 756 h 1050"/>
              <a:gd name="T30" fmla="*/ 276 w 1044"/>
              <a:gd name="T31" fmla="*/ 714 h 1050"/>
              <a:gd name="T32" fmla="*/ 240 w 1044"/>
              <a:gd name="T33" fmla="*/ 672 h 1050"/>
              <a:gd name="T34" fmla="*/ 210 w 1044"/>
              <a:gd name="T35" fmla="*/ 630 h 1050"/>
              <a:gd name="T36" fmla="*/ 174 w 1044"/>
              <a:gd name="T37" fmla="*/ 588 h 1050"/>
              <a:gd name="T38" fmla="*/ 150 w 1044"/>
              <a:gd name="T39" fmla="*/ 540 h 1050"/>
              <a:gd name="T40" fmla="*/ 120 w 1044"/>
              <a:gd name="T41" fmla="*/ 492 h 1050"/>
              <a:gd name="T42" fmla="*/ 96 w 1044"/>
              <a:gd name="T43" fmla="*/ 444 h 1050"/>
              <a:gd name="T44" fmla="*/ 72 w 1044"/>
              <a:gd name="T45" fmla="*/ 396 h 1050"/>
              <a:gd name="T46" fmla="*/ 54 w 1044"/>
              <a:gd name="T47" fmla="*/ 342 h 1050"/>
              <a:gd name="T48" fmla="*/ 36 w 1044"/>
              <a:gd name="T49" fmla="*/ 288 h 1050"/>
              <a:gd name="T50" fmla="*/ 24 w 1044"/>
              <a:gd name="T51" fmla="*/ 240 h 1050"/>
              <a:gd name="T52" fmla="*/ 12 w 1044"/>
              <a:gd name="T53" fmla="*/ 186 h 1050"/>
              <a:gd name="T54" fmla="*/ 6 w 1044"/>
              <a:gd name="T55" fmla="*/ 132 h 1050"/>
              <a:gd name="T56" fmla="*/ 0 w 1044"/>
              <a:gd name="T57" fmla="*/ 72 h 1050"/>
              <a:gd name="T58" fmla="*/ 0 w 1044"/>
              <a:gd name="T59" fmla="*/ 18 h 1050"/>
              <a:gd name="T60" fmla="*/ 522 w 1044"/>
              <a:gd name="T61" fmla="*/ 12 h 1050"/>
              <a:gd name="T62" fmla="*/ 522 w 1044"/>
              <a:gd name="T63" fmla="*/ 36 h 1050"/>
              <a:gd name="T64" fmla="*/ 522 w 1044"/>
              <a:gd name="T65" fmla="*/ 66 h 1050"/>
              <a:gd name="T66" fmla="*/ 528 w 1044"/>
              <a:gd name="T67" fmla="*/ 90 h 1050"/>
              <a:gd name="T68" fmla="*/ 534 w 1044"/>
              <a:gd name="T69" fmla="*/ 120 h 1050"/>
              <a:gd name="T70" fmla="*/ 540 w 1044"/>
              <a:gd name="T71" fmla="*/ 144 h 1050"/>
              <a:gd name="T72" fmla="*/ 546 w 1044"/>
              <a:gd name="T73" fmla="*/ 174 h 1050"/>
              <a:gd name="T74" fmla="*/ 558 w 1044"/>
              <a:gd name="T75" fmla="*/ 198 h 1050"/>
              <a:gd name="T76" fmla="*/ 570 w 1044"/>
              <a:gd name="T77" fmla="*/ 222 h 1050"/>
              <a:gd name="T78" fmla="*/ 582 w 1044"/>
              <a:gd name="T79" fmla="*/ 246 h 1050"/>
              <a:gd name="T80" fmla="*/ 594 w 1044"/>
              <a:gd name="T81" fmla="*/ 270 h 1050"/>
              <a:gd name="T82" fmla="*/ 612 w 1044"/>
              <a:gd name="T83" fmla="*/ 294 h 1050"/>
              <a:gd name="T84" fmla="*/ 624 w 1044"/>
              <a:gd name="T85" fmla="*/ 318 h 1050"/>
              <a:gd name="T86" fmla="*/ 642 w 1044"/>
              <a:gd name="T87" fmla="*/ 336 h 1050"/>
              <a:gd name="T88" fmla="*/ 660 w 1044"/>
              <a:gd name="T89" fmla="*/ 360 h 1050"/>
              <a:gd name="T90" fmla="*/ 678 w 1044"/>
              <a:gd name="T91" fmla="*/ 378 h 1050"/>
              <a:gd name="T92" fmla="*/ 702 w 1044"/>
              <a:gd name="T93" fmla="*/ 396 h 1050"/>
              <a:gd name="T94" fmla="*/ 720 w 1044"/>
              <a:gd name="T95" fmla="*/ 414 h 1050"/>
              <a:gd name="T96" fmla="*/ 744 w 1044"/>
              <a:gd name="T97" fmla="*/ 432 h 1050"/>
              <a:gd name="T98" fmla="*/ 768 w 1044"/>
              <a:gd name="T99" fmla="*/ 444 h 1050"/>
              <a:gd name="T100" fmla="*/ 792 w 1044"/>
              <a:gd name="T101" fmla="*/ 462 h 1050"/>
              <a:gd name="T102" fmla="*/ 816 w 1044"/>
              <a:gd name="T103" fmla="*/ 474 h 1050"/>
              <a:gd name="T104" fmla="*/ 840 w 1044"/>
              <a:gd name="T105" fmla="*/ 486 h 1050"/>
              <a:gd name="T106" fmla="*/ 864 w 1044"/>
              <a:gd name="T107" fmla="*/ 492 h 1050"/>
              <a:gd name="T108" fmla="*/ 888 w 1044"/>
              <a:gd name="T109" fmla="*/ 504 h 1050"/>
              <a:gd name="T110" fmla="*/ 918 w 1044"/>
              <a:gd name="T111" fmla="*/ 510 h 1050"/>
              <a:gd name="T112" fmla="*/ 942 w 1044"/>
              <a:gd name="T113" fmla="*/ 516 h 1050"/>
              <a:gd name="T114" fmla="*/ 972 w 1044"/>
              <a:gd name="T115" fmla="*/ 522 h 1050"/>
              <a:gd name="T116" fmla="*/ 996 w 1044"/>
              <a:gd name="T117" fmla="*/ 522 h 1050"/>
              <a:gd name="T118" fmla="*/ 1026 w 1044"/>
              <a:gd name="T119" fmla="*/ 528 h 1050"/>
              <a:gd name="T120" fmla="*/ 1044 w 1044"/>
              <a:gd name="T121" fmla="*/ 1050 h 10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44"/>
              <a:gd name="T184" fmla="*/ 0 h 1050"/>
              <a:gd name="T185" fmla="*/ 1044 w 1044"/>
              <a:gd name="T186" fmla="*/ 1050 h 10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44" h="1050">
                <a:moveTo>
                  <a:pt x="1044" y="1050"/>
                </a:moveTo>
                <a:lnTo>
                  <a:pt x="1026" y="1050"/>
                </a:lnTo>
                <a:lnTo>
                  <a:pt x="1008" y="1050"/>
                </a:lnTo>
                <a:lnTo>
                  <a:pt x="990" y="1050"/>
                </a:lnTo>
                <a:lnTo>
                  <a:pt x="972" y="1044"/>
                </a:lnTo>
                <a:lnTo>
                  <a:pt x="954" y="1044"/>
                </a:lnTo>
                <a:lnTo>
                  <a:pt x="936" y="1044"/>
                </a:lnTo>
                <a:lnTo>
                  <a:pt x="918" y="1038"/>
                </a:lnTo>
                <a:lnTo>
                  <a:pt x="900" y="1038"/>
                </a:lnTo>
                <a:lnTo>
                  <a:pt x="882" y="1038"/>
                </a:lnTo>
                <a:lnTo>
                  <a:pt x="864" y="1032"/>
                </a:lnTo>
                <a:lnTo>
                  <a:pt x="846" y="1032"/>
                </a:lnTo>
                <a:lnTo>
                  <a:pt x="828" y="1026"/>
                </a:lnTo>
                <a:lnTo>
                  <a:pt x="810" y="1020"/>
                </a:lnTo>
                <a:lnTo>
                  <a:pt x="792" y="1020"/>
                </a:lnTo>
                <a:lnTo>
                  <a:pt x="774" y="1014"/>
                </a:lnTo>
                <a:lnTo>
                  <a:pt x="756" y="1008"/>
                </a:lnTo>
                <a:lnTo>
                  <a:pt x="738" y="1002"/>
                </a:lnTo>
                <a:lnTo>
                  <a:pt x="720" y="996"/>
                </a:lnTo>
                <a:lnTo>
                  <a:pt x="702" y="990"/>
                </a:lnTo>
                <a:lnTo>
                  <a:pt x="684" y="984"/>
                </a:lnTo>
                <a:lnTo>
                  <a:pt x="666" y="978"/>
                </a:lnTo>
                <a:lnTo>
                  <a:pt x="654" y="972"/>
                </a:lnTo>
                <a:lnTo>
                  <a:pt x="636" y="966"/>
                </a:lnTo>
                <a:lnTo>
                  <a:pt x="618" y="960"/>
                </a:lnTo>
                <a:lnTo>
                  <a:pt x="600" y="948"/>
                </a:lnTo>
                <a:lnTo>
                  <a:pt x="582" y="942"/>
                </a:lnTo>
                <a:lnTo>
                  <a:pt x="570" y="936"/>
                </a:lnTo>
                <a:lnTo>
                  <a:pt x="552" y="924"/>
                </a:lnTo>
                <a:lnTo>
                  <a:pt x="534" y="918"/>
                </a:lnTo>
                <a:lnTo>
                  <a:pt x="522" y="906"/>
                </a:lnTo>
                <a:lnTo>
                  <a:pt x="504" y="900"/>
                </a:lnTo>
                <a:lnTo>
                  <a:pt x="492" y="888"/>
                </a:lnTo>
                <a:lnTo>
                  <a:pt x="474" y="882"/>
                </a:lnTo>
                <a:lnTo>
                  <a:pt x="456" y="870"/>
                </a:lnTo>
                <a:lnTo>
                  <a:pt x="444" y="858"/>
                </a:lnTo>
                <a:lnTo>
                  <a:pt x="426" y="846"/>
                </a:lnTo>
                <a:lnTo>
                  <a:pt x="414" y="840"/>
                </a:lnTo>
                <a:lnTo>
                  <a:pt x="402" y="828"/>
                </a:lnTo>
                <a:lnTo>
                  <a:pt x="384" y="816"/>
                </a:lnTo>
                <a:lnTo>
                  <a:pt x="372" y="804"/>
                </a:lnTo>
                <a:lnTo>
                  <a:pt x="360" y="792"/>
                </a:lnTo>
                <a:lnTo>
                  <a:pt x="342" y="780"/>
                </a:lnTo>
                <a:lnTo>
                  <a:pt x="330" y="768"/>
                </a:lnTo>
                <a:lnTo>
                  <a:pt x="318" y="756"/>
                </a:lnTo>
                <a:lnTo>
                  <a:pt x="306" y="744"/>
                </a:lnTo>
                <a:lnTo>
                  <a:pt x="294" y="726"/>
                </a:lnTo>
                <a:lnTo>
                  <a:pt x="276" y="714"/>
                </a:lnTo>
                <a:lnTo>
                  <a:pt x="264" y="702"/>
                </a:lnTo>
                <a:lnTo>
                  <a:pt x="252" y="690"/>
                </a:lnTo>
                <a:lnTo>
                  <a:pt x="240" y="672"/>
                </a:lnTo>
                <a:lnTo>
                  <a:pt x="234" y="660"/>
                </a:lnTo>
                <a:lnTo>
                  <a:pt x="222" y="648"/>
                </a:lnTo>
                <a:lnTo>
                  <a:pt x="210" y="630"/>
                </a:lnTo>
                <a:lnTo>
                  <a:pt x="198" y="618"/>
                </a:lnTo>
                <a:lnTo>
                  <a:pt x="186" y="600"/>
                </a:lnTo>
                <a:lnTo>
                  <a:pt x="174" y="588"/>
                </a:lnTo>
                <a:lnTo>
                  <a:pt x="168" y="570"/>
                </a:lnTo>
                <a:lnTo>
                  <a:pt x="156" y="558"/>
                </a:lnTo>
                <a:lnTo>
                  <a:pt x="150" y="540"/>
                </a:lnTo>
                <a:lnTo>
                  <a:pt x="138" y="528"/>
                </a:lnTo>
                <a:lnTo>
                  <a:pt x="132" y="510"/>
                </a:lnTo>
                <a:lnTo>
                  <a:pt x="120" y="492"/>
                </a:lnTo>
                <a:lnTo>
                  <a:pt x="114" y="474"/>
                </a:lnTo>
                <a:lnTo>
                  <a:pt x="102" y="462"/>
                </a:lnTo>
                <a:lnTo>
                  <a:pt x="96" y="444"/>
                </a:lnTo>
                <a:lnTo>
                  <a:pt x="90" y="426"/>
                </a:lnTo>
                <a:lnTo>
                  <a:pt x="84" y="408"/>
                </a:lnTo>
                <a:lnTo>
                  <a:pt x="72" y="396"/>
                </a:lnTo>
                <a:lnTo>
                  <a:pt x="66" y="378"/>
                </a:lnTo>
                <a:lnTo>
                  <a:pt x="60" y="360"/>
                </a:lnTo>
                <a:lnTo>
                  <a:pt x="54" y="342"/>
                </a:lnTo>
                <a:lnTo>
                  <a:pt x="48" y="324"/>
                </a:lnTo>
                <a:lnTo>
                  <a:pt x="42" y="306"/>
                </a:lnTo>
                <a:lnTo>
                  <a:pt x="36" y="288"/>
                </a:lnTo>
                <a:lnTo>
                  <a:pt x="36" y="270"/>
                </a:lnTo>
                <a:lnTo>
                  <a:pt x="30" y="252"/>
                </a:lnTo>
                <a:lnTo>
                  <a:pt x="24" y="240"/>
                </a:lnTo>
                <a:lnTo>
                  <a:pt x="24" y="222"/>
                </a:lnTo>
                <a:lnTo>
                  <a:pt x="18" y="204"/>
                </a:lnTo>
                <a:lnTo>
                  <a:pt x="12" y="186"/>
                </a:lnTo>
                <a:lnTo>
                  <a:pt x="12" y="168"/>
                </a:lnTo>
                <a:lnTo>
                  <a:pt x="6" y="150"/>
                </a:lnTo>
                <a:lnTo>
                  <a:pt x="6" y="132"/>
                </a:lnTo>
                <a:lnTo>
                  <a:pt x="6" y="108"/>
                </a:lnTo>
                <a:lnTo>
                  <a:pt x="0" y="90"/>
                </a:lnTo>
                <a:lnTo>
                  <a:pt x="0" y="72"/>
                </a:lnTo>
                <a:lnTo>
                  <a:pt x="0" y="54"/>
                </a:lnTo>
                <a:lnTo>
                  <a:pt x="0" y="36"/>
                </a:lnTo>
                <a:lnTo>
                  <a:pt x="0" y="18"/>
                </a:lnTo>
                <a:lnTo>
                  <a:pt x="0" y="0"/>
                </a:lnTo>
                <a:lnTo>
                  <a:pt x="522" y="0"/>
                </a:lnTo>
                <a:lnTo>
                  <a:pt x="522" y="12"/>
                </a:lnTo>
                <a:lnTo>
                  <a:pt x="522" y="18"/>
                </a:lnTo>
                <a:lnTo>
                  <a:pt x="522" y="30"/>
                </a:lnTo>
                <a:lnTo>
                  <a:pt x="522" y="36"/>
                </a:lnTo>
                <a:lnTo>
                  <a:pt x="522" y="48"/>
                </a:lnTo>
                <a:lnTo>
                  <a:pt x="522" y="54"/>
                </a:lnTo>
                <a:lnTo>
                  <a:pt x="522" y="66"/>
                </a:lnTo>
                <a:lnTo>
                  <a:pt x="528" y="72"/>
                </a:lnTo>
                <a:lnTo>
                  <a:pt x="528" y="84"/>
                </a:lnTo>
                <a:lnTo>
                  <a:pt x="528" y="90"/>
                </a:lnTo>
                <a:lnTo>
                  <a:pt x="528" y="102"/>
                </a:lnTo>
                <a:lnTo>
                  <a:pt x="534" y="108"/>
                </a:lnTo>
                <a:lnTo>
                  <a:pt x="534" y="120"/>
                </a:lnTo>
                <a:lnTo>
                  <a:pt x="534" y="126"/>
                </a:lnTo>
                <a:lnTo>
                  <a:pt x="540" y="138"/>
                </a:lnTo>
                <a:lnTo>
                  <a:pt x="540" y="144"/>
                </a:lnTo>
                <a:lnTo>
                  <a:pt x="546" y="156"/>
                </a:lnTo>
                <a:lnTo>
                  <a:pt x="546" y="162"/>
                </a:lnTo>
                <a:lnTo>
                  <a:pt x="546" y="174"/>
                </a:lnTo>
                <a:lnTo>
                  <a:pt x="552" y="180"/>
                </a:lnTo>
                <a:lnTo>
                  <a:pt x="558" y="192"/>
                </a:lnTo>
                <a:lnTo>
                  <a:pt x="558" y="198"/>
                </a:lnTo>
                <a:lnTo>
                  <a:pt x="564" y="204"/>
                </a:lnTo>
                <a:lnTo>
                  <a:pt x="564" y="216"/>
                </a:lnTo>
                <a:lnTo>
                  <a:pt x="570" y="222"/>
                </a:lnTo>
                <a:lnTo>
                  <a:pt x="576" y="234"/>
                </a:lnTo>
                <a:lnTo>
                  <a:pt x="576" y="240"/>
                </a:lnTo>
                <a:lnTo>
                  <a:pt x="582" y="246"/>
                </a:lnTo>
                <a:lnTo>
                  <a:pt x="588" y="258"/>
                </a:lnTo>
                <a:lnTo>
                  <a:pt x="588" y="264"/>
                </a:lnTo>
                <a:lnTo>
                  <a:pt x="594" y="270"/>
                </a:lnTo>
                <a:lnTo>
                  <a:pt x="600" y="282"/>
                </a:lnTo>
                <a:lnTo>
                  <a:pt x="606" y="288"/>
                </a:lnTo>
                <a:lnTo>
                  <a:pt x="612" y="294"/>
                </a:lnTo>
                <a:lnTo>
                  <a:pt x="612" y="300"/>
                </a:lnTo>
                <a:lnTo>
                  <a:pt x="618" y="312"/>
                </a:lnTo>
                <a:lnTo>
                  <a:pt x="624" y="318"/>
                </a:lnTo>
                <a:lnTo>
                  <a:pt x="630" y="324"/>
                </a:lnTo>
                <a:lnTo>
                  <a:pt x="636" y="330"/>
                </a:lnTo>
                <a:lnTo>
                  <a:pt x="642" y="336"/>
                </a:lnTo>
                <a:lnTo>
                  <a:pt x="648" y="348"/>
                </a:lnTo>
                <a:lnTo>
                  <a:pt x="654" y="354"/>
                </a:lnTo>
                <a:lnTo>
                  <a:pt x="660" y="360"/>
                </a:lnTo>
                <a:lnTo>
                  <a:pt x="666" y="366"/>
                </a:lnTo>
                <a:lnTo>
                  <a:pt x="672" y="372"/>
                </a:lnTo>
                <a:lnTo>
                  <a:pt x="678" y="378"/>
                </a:lnTo>
                <a:lnTo>
                  <a:pt x="684" y="384"/>
                </a:lnTo>
                <a:lnTo>
                  <a:pt x="696" y="390"/>
                </a:lnTo>
                <a:lnTo>
                  <a:pt x="702" y="396"/>
                </a:lnTo>
                <a:lnTo>
                  <a:pt x="708" y="402"/>
                </a:lnTo>
                <a:lnTo>
                  <a:pt x="714" y="408"/>
                </a:lnTo>
                <a:lnTo>
                  <a:pt x="720" y="414"/>
                </a:lnTo>
                <a:lnTo>
                  <a:pt x="726" y="420"/>
                </a:lnTo>
                <a:lnTo>
                  <a:pt x="738" y="426"/>
                </a:lnTo>
                <a:lnTo>
                  <a:pt x="744" y="432"/>
                </a:lnTo>
                <a:lnTo>
                  <a:pt x="750" y="438"/>
                </a:lnTo>
                <a:lnTo>
                  <a:pt x="756" y="444"/>
                </a:lnTo>
                <a:lnTo>
                  <a:pt x="768" y="444"/>
                </a:lnTo>
                <a:lnTo>
                  <a:pt x="774" y="450"/>
                </a:lnTo>
                <a:lnTo>
                  <a:pt x="780" y="456"/>
                </a:lnTo>
                <a:lnTo>
                  <a:pt x="792" y="462"/>
                </a:lnTo>
                <a:lnTo>
                  <a:pt x="798" y="468"/>
                </a:lnTo>
                <a:lnTo>
                  <a:pt x="804" y="468"/>
                </a:lnTo>
                <a:lnTo>
                  <a:pt x="816" y="474"/>
                </a:lnTo>
                <a:lnTo>
                  <a:pt x="822" y="480"/>
                </a:lnTo>
                <a:lnTo>
                  <a:pt x="828" y="480"/>
                </a:lnTo>
                <a:lnTo>
                  <a:pt x="840" y="486"/>
                </a:lnTo>
                <a:lnTo>
                  <a:pt x="846" y="486"/>
                </a:lnTo>
                <a:lnTo>
                  <a:pt x="858" y="492"/>
                </a:lnTo>
                <a:lnTo>
                  <a:pt x="864" y="492"/>
                </a:lnTo>
                <a:lnTo>
                  <a:pt x="870" y="498"/>
                </a:lnTo>
                <a:lnTo>
                  <a:pt x="882" y="498"/>
                </a:lnTo>
                <a:lnTo>
                  <a:pt x="888" y="504"/>
                </a:lnTo>
                <a:lnTo>
                  <a:pt x="900" y="504"/>
                </a:lnTo>
                <a:lnTo>
                  <a:pt x="906" y="510"/>
                </a:lnTo>
                <a:lnTo>
                  <a:pt x="918" y="510"/>
                </a:lnTo>
                <a:lnTo>
                  <a:pt x="924" y="516"/>
                </a:lnTo>
                <a:lnTo>
                  <a:pt x="936" y="516"/>
                </a:lnTo>
                <a:lnTo>
                  <a:pt x="942" y="516"/>
                </a:lnTo>
                <a:lnTo>
                  <a:pt x="954" y="516"/>
                </a:lnTo>
                <a:lnTo>
                  <a:pt x="960" y="522"/>
                </a:lnTo>
                <a:lnTo>
                  <a:pt x="972" y="522"/>
                </a:lnTo>
                <a:lnTo>
                  <a:pt x="978" y="522"/>
                </a:lnTo>
                <a:lnTo>
                  <a:pt x="990" y="522"/>
                </a:lnTo>
                <a:lnTo>
                  <a:pt x="996" y="522"/>
                </a:lnTo>
                <a:lnTo>
                  <a:pt x="1008" y="528"/>
                </a:lnTo>
                <a:lnTo>
                  <a:pt x="1014" y="528"/>
                </a:lnTo>
                <a:lnTo>
                  <a:pt x="1026" y="528"/>
                </a:lnTo>
                <a:lnTo>
                  <a:pt x="1032" y="528"/>
                </a:lnTo>
                <a:lnTo>
                  <a:pt x="1044" y="528"/>
                </a:lnTo>
                <a:lnTo>
                  <a:pt x="1044" y="1050"/>
                </a:lnTo>
                <a:close/>
              </a:path>
            </a:pathLst>
          </a:custGeom>
          <a:solidFill>
            <a:schemeClr val="accent2"/>
          </a:solidFill>
          <a:ln w="6350">
            <a:solidFill>
              <a:schemeClr val="accent2"/>
            </a:solidFill>
            <a:round/>
            <a:headEnd/>
            <a:tailEnd/>
          </a:ln>
          <a:effectLst>
            <a:outerShdw dist="17961" dir="2700000" algn="ctr" rotWithShape="0">
              <a:srgbClr val="808080"/>
            </a:outerShdw>
          </a:effectLst>
        </p:spPr>
        <p:txBody>
          <a:bodyPr tIns="91440" bIns="91440" anchor="ctr"/>
          <a:lstStyle/>
          <a:p>
            <a:endParaRPr lang="en-US">
              <a:latin typeface="Verdana" pitchFamily="-97" charset="0"/>
            </a:endParaRPr>
          </a:p>
        </p:txBody>
      </p:sp>
      <p:sp>
        <p:nvSpPr>
          <p:cNvPr id="55" name="Freeform 7"/>
          <p:cNvSpPr>
            <a:spLocks/>
          </p:cNvSpPr>
          <p:nvPr/>
        </p:nvSpPr>
        <p:spPr bwMode="auto">
          <a:xfrm flipH="1">
            <a:off x="6221413" y="1679575"/>
            <a:ext cx="1657350" cy="1657350"/>
          </a:xfrm>
          <a:custGeom>
            <a:avLst/>
            <a:gdLst>
              <a:gd name="T0" fmla="*/ 0 w 1044"/>
              <a:gd name="T1" fmla="*/ 1008 h 1044"/>
              <a:gd name="T2" fmla="*/ 0 w 1044"/>
              <a:gd name="T3" fmla="*/ 954 h 1044"/>
              <a:gd name="T4" fmla="*/ 6 w 1044"/>
              <a:gd name="T5" fmla="*/ 900 h 1044"/>
              <a:gd name="T6" fmla="*/ 18 w 1044"/>
              <a:gd name="T7" fmla="*/ 846 h 1044"/>
              <a:gd name="T8" fmla="*/ 30 w 1044"/>
              <a:gd name="T9" fmla="*/ 792 h 1044"/>
              <a:gd name="T10" fmla="*/ 42 w 1044"/>
              <a:gd name="T11" fmla="*/ 738 h 1044"/>
              <a:gd name="T12" fmla="*/ 60 w 1044"/>
              <a:gd name="T13" fmla="*/ 690 h 1044"/>
              <a:gd name="T14" fmla="*/ 84 w 1044"/>
              <a:gd name="T15" fmla="*/ 636 h 1044"/>
              <a:gd name="T16" fmla="*/ 102 w 1044"/>
              <a:gd name="T17" fmla="*/ 588 h 1044"/>
              <a:gd name="T18" fmla="*/ 132 w 1044"/>
              <a:gd name="T19" fmla="*/ 540 h 1044"/>
              <a:gd name="T20" fmla="*/ 156 w 1044"/>
              <a:gd name="T21" fmla="*/ 492 h 1044"/>
              <a:gd name="T22" fmla="*/ 186 w 1044"/>
              <a:gd name="T23" fmla="*/ 444 h 1044"/>
              <a:gd name="T24" fmla="*/ 222 w 1044"/>
              <a:gd name="T25" fmla="*/ 402 h 1044"/>
              <a:gd name="T26" fmla="*/ 252 w 1044"/>
              <a:gd name="T27" fmla="*/ 360 h 1044"/>
              <a:gd name="T28" fmla="*/ 294 w 1044"/>
              <a:gd name="T29" fmla="*/ 318 h 1044"/>
              <a:gd name="T30" fmla="*/ 330 w 1044"/>
              <a:gd name="T31" fmla="*/ 282 h 1044"/>
              <a:gd name="T32" fmla="*/ 372 w 1044"/>
              <a:gd name="T33" fmla="*/ 246 h 1044"/>
              <a:gd name="T34" fmla="*/ 414 w 1044"/>
              <a:gd name="T35" fmla="*/ 210 h 1044"/>
              <a:gd name="T36" fmla="*/ 456 w 1044"/>
              <a:gd name="T37" fmla="*/ 180 h 1044"/>
              <a:gd name="T38" fmla="*/ 504 w 1044"/>
              <a:gd name="T39" fmla="*/ 150 h 1044"/>
              <a:gd name="T40" fmla="*/ 552 w 1044"/>
              <a:gd name="T41" fmla="*/ 120 h 1044"/>
              <a:gd name="T42" fmla="*/ 600 w 1044"/>
              <a:gd name="T43" fmla="*/ 96 h 1044"/>
              <a:gd name="T44" fmla="*/ 654 w 1044"/>
              <a:gd name="T45" fmla="*/ 72 h 1044"/>
              <a:gd name="T46" fmla="*/ 702 w 1044"/>
              <a:gd name="T47" fmla="*/ 54 h 1044"/>
              <a:gd name="T48" fmla="*/ 756 w 1044"/>
              <a:gd name="T49" fmla="*/ 42 h 1044"/>
              <a:gd name="T50" fmla="*/ 810 w 1044"/>
              <a:gd name="T51" fmla="*/ 24 h 1044"/>
              <a:gd name="T52" fmla="*/ 864 w 1044"/>
              <a:gd name="T53" fmla="*/ 12 h 1044"/>
              <a:gd name="T54" fmla="*/ 918 w 1044"/>
              <a:gd name="T55" fmla="*/ 6 h 1044"/>
              <a:gd name="T56" fmla="*/ 972 w 1044"/>
              <a:gd name="T57" fmla="*/ 0 h 1044"/>
              <a:gd name="T58" fmla="*/ 1026 w 1044"/>
              <a:gd name="T59" fmla="*/ 0 h 1044"/>
              <a:gd name="T60" fmla="*/ 1032 w 1044"/>
              <a:gd name="T61" fmla="*/ 522 h 1044"/>
              <a:gd name="T62" fmla="*/ 1008 w 1044"/>
              <a:gd name="T63" fmla="*/ 522 h 1044"/>
              <a:gd name="T64" fmla="*/ 978 w 1044"/>
              <a:gd name="T65" fmla="*/ 522 h 1044"/>
              <a:gd name="T66" fmla="*/ 954 w 1044"/>
              <a:gd name="T67" fmla="*/ 528 h 1044"/>
              <a:gd name="T68" fmla="*/ 924 w 1044"/>
              <a:gd name="T69" fmla="*/ 534 h 1044"/>
              <a:gd name="T70" fmla="*/ 900 w 1044"/>
              <a:gd name="T71" fmla="*/ 540 h 1044"/>
              <a:gd name="T72" fmla="*/ 870 w 1044"/>
              <a:gd name="T73" fmla="*/ 552 h 1044"/>
              <a:gd name="T74" fmla="*/ 846 w 1044"/>
              <a:gd name="T75" fmla="*/ 558 h 1044"/>
              <a:gd name="T76" fmla="*/ 822 w 1044"/>
              <a:gd name="T77" fmla="*/ 570 h 1044"/>
              <a:gd name="T78" fmla="*/ 798 w 1044"/>
              <a:gd name="T79" fmla="*/ 582 h 1044"/>
              <a:gd name="T80" fmla="*/ 774 w 1044"/>
              <a:gd name="T81" fmla="*/ 594 h 1044"/>
              <a:gd name="T82" fmla="*/ 750 w 1044"/>
              <a:gd name="T83" fmla="*/ 612 h 1044"/>
              <a:gd name="T84" fmla="*/ 726 w 1044"/>
              <a:gd name="T85" fmla="*/ 624 h 1044"/>
              <a:gd name="T86" fmla="*/ 708 w 1044"/>
              <a:gd name="T87" fmla="*/ 642 h 1044"/>
              <a:gd name="T88" fmla="*/ 684 w 1044"/>
              <a:gd name="T89" fmla="*/ 660 h 1044"/>
              <a:gd name="T90" fmla="*/ 666 w 1044"/>
              <a:gd name="T91" fmla="*/ 678 h 1044"/>
              <a:gd name="T92" fmla="*/ 648 w 1044"/>
              <a:gd name="T93" fmla="*/ 702 h 1044"/>
              <a:gd name="T94" fmla="*/ 630 w 1044"/>
              <a:gd name="T95" fmla="*/ 720 h 1044"/>
              <a:gd name="T96" fmla="*/ 612 w 1044"/>
              <a:gd name="T97" fmla="*/ 744 h 1044"/>
              <a:gd name="T98" fmla="*/ 600 w 1044"/>
              <a:gd name="T99" fmla="*/ 768 h 1044"/>
              <a:gd name="T100" fmla="*/ 588 w 1044"/>
              <a:gd name="T101" fmla="*/ 792 h 1044"/>
              <a:gd name="T102" fmla="*/ 576 w 1044"/>
              <a:gd name="T103" fmla="*/ 816 h 1044"/>
              <a:gd name="T104" fmla="*/ 564 w 1044"/>
              <a:gd name="T105" fmla="*/ 840 h 1044"/>
              <a:gd name="T106" fmla="*/ 552 w 1044"/>
              <a:gd name="T107" fmla="*/ 864 h 1044"/>
              <a:gd name="T108" fmla="*/ 546 w 1044"/>
              <a:gd name="T109" fmla="*/ 894 h 1044"/>
              <a:gd name="T110" fmla="*/ 534 w 1044"/>
              <a:gd name="T111" fmla="*/ 918 h 1044"/>
              <a:gd name="T112" fmla="*/ 528 w 1044"/>
              <a:gd name="T113" fmla="*/ 948 h 1044"/>
              <a:gd name="T114" fmla="*/ 528 w 1044"/>
              <a:gd name="T115" fmla="*/ 972 h 1044"/>
              <a:gd name="T116" fmla="*/ 522 w 1044"/>
              <a:gd name="T117" fmla="*/ 1002 h 1044"/>
              <a:gd name="T118" fmla="*/ 522 w 1044"/>
              <a:gd name="T119" fmla="*/ 1026 h 1044"/>
              <a:gd name="T120" fmla="*/ 0 w 1044"/>
              <a:gd name="T121" fmla="*/ 1044 h 10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44"/>
              <a:gd name="T184" fmla="*/ 0 h 1044"/>
              <a:gd name="T185" fmla="*/ 1044 w 1044"/>
              <a:gd name="T186" fmla="*/ 1044 h 10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44" h="1044">
                <a:moveTo>
                  <a:pt x="0" y="1044"/>
                </a:moveTo>
                <a:lnTo>
                  <a:pt x="0" y="1026"/>
                </a:lnTo>
                <a:lnTo>
                  <a:pt x="0" y="1008"/>
                </a:lnTo>
                <a:lnTo>
                  <a:pt x="0" y="990"/>
                </a:lnTo>
                <a:lnTo>
                  <a:pt x="0" y="972"/>
                </a:lnTo>
                <a:lnTo>
                  <a:pt x="0" y="954"/>
                </a:lnTo>
                <a:lnTo>
                  <a:pt x="6" y="936"/>
                </a:lnTo>
                <a:lnTo>
                  <a:pt x="6" y="918"/>
                </a:lnTo>
                <a:lnTo>
                  <a:pt x="6" y="900"/>
                </a:lnTo>
                <a:lnTo>
                  <a:pt x="12" y="882"/>
                </a:lnTo>
                <a:lnTo>
                  <a:pt x="12" y="864"/>
                </a:lnTo>
                <a:lnTo>
                  <a:pt x="18" y="846"/>
                </a:lnTo>
                <a:lnTo>
                  <a:pt x="24" y="828"/>
                </a:lnTo>
                <a:lnTo>
                  <a:pt x="24" y="810"/>
                </a:lnTo>
                <a:lnTo>
                  <a:pt x="30" y="792"/>
                </a:lnTo>
                <a:lnTo>
                  <a:pt x="36" y="774"/>
                </a:lnTo>
                <a:lnTo>
                  <a:pt x="36" y="756"/>
                </a:lnTo>
                <a:lnTo>
                  <a:pt x="42" y="738"/>
                </a:lnTo>
                <a:lnTo>
                  <a:pt x="48" y="720"/>
                </a:lnTo>
                <a:lnTo>
                  <a:pt x="54" y="702"/>
                </a:lnTo>
                <a:lnTo>
                  <a:pt x="60" y="690"/>
                </a:lnTo>
                <a:lnTo>
                  <a:pt x="66" y="672"/>
                </a:lnTo>
                <a:lnTo>
                  <a:pt x="72" y="654"/>
                </a:lnTo>
                <a:lnTo>
                  <a:pt x="84" y="636"/>
                </a:lnTo>
                <a:lnTo>
                  <a:pt x="90" y="618"/>
                </a:lnTo>
                <a:lnTo>
                  <a:pt x="96" y="606"/>
                </a:lnTo>
                <a:lnTo>
                  <a:pt x="102" y="588"/>
                </a:lnTo>
                <a:lnTo>
                  <a:pt x="114" y="570"/>
                </a:lnTo>
                <a:lnTo>
                  <a:pt x="120" y="552"/>
                </a:lnTo>
                <a:lnTo>
                  <a:pt x="132" y="540"/>
                </a:lnTo>
                <a:lnTo>
                  <a:pt x="138" y="522"/>
                </a:lnTo>
                <a:lnTo>
                  <a:pt x="150" y="504"/>
                </a:lnTo>
                <a:lnTo>
                  <a:pt x="156" y="492"/>
                </a:lnTo>
                <a:lnTo>
                  <a:pt x="168" y="474"/>
                </a:lnTo>
                <a:lnTo>
                  <a:pt x="174" y="462"/>
                </a:lnTo>
                <a:lnTo>
                  <a:pt x="186" y="444"/>
                </a:lnTo>
                <a:lnTo>
                  <a:pt x="198" y="432"/>
                </a:lnTo>
                <a:lnTo>
                  <a:pt x="210" y="414"/>
                </a:lnTo>
                <a:lnTo>
                  <a:pt x="222" y="402"/>
                </a:lnTo>
                <a:lnTo>
                  <a:pt x="234" y="384"/>
                </a:lnTo>
                <a:lnTo>
                  <a:pt x="240" y="372"/>
                </a:lnTo>
                <a:lnTo>
                  <a:pt x="252" y="360"/>
                </a:lnTo>
                <a:lnTo>
                  <a:pt x="264" y="342"/>
                </a:lnTo>
                <a:lnTo>
                  <a:pt x="276" y="330"/>
                </a:lnTo>
                <a:lnTo>
                  <a:pt x="294" y="318"/>
                </a:lnTo>
                <a:lnTo>
                  <a:pt x="306" y="306"/>
                </a:lnTo>
                <a:lnTo>
                  <a:pt x="318" y="294"/>
                </a:lnTo>
                <a:lnTo>
                  <a:pt x="330" y="282"/>
                </a:lnTo>
                <a:lnTo>
                  <a:pt x="342" y="270"/>
                </a:lnTo>
                <a:lnTo>
                  <a:pt x="360" y="258"/>
                </a:lnTo>
                <a:lnTo>
                  <a:pt x="372" y="246"/>
                </a:lnTo>
                <a:lnTo>
                  <a:pt x="384" y="234"/>
                </a:lnTo>
                <a:lnTo>
                  <a:pt x="402" y="222"/>
                </a:lnTo>
                <a:lnTo>
                  <a:pt x="414" y="210"/>
                </a:lnTo>
                <a:lnTo>
                  <a:pt x="426" y="198"/>
                </a:lnTo>
                <a:lnTo>
                  <a:pt x="444" y="186"/>
                </a:lnTo>
                <a:lnTo>
                  <a:pt x="456" y="180"/>
                </a:lnTo>
                <a:lnTo>
                  <a:pt x="474" y="168"/>
                </a:lnTo>
                <a:lnTo>
                  <a:pt x="492" y="156"/>
                </a:lnTo>
                <a:lnTo>
                  <a:pt x="504" y="150"/>
                </a:lnTo>
                <a:lnTo>
                  <a:pt x="522" y="138"/>
                </a:lnTo>
                <a:lnTo>
                  <a:pt x="534" y="132"/>
                </a:lnTo>
                <a:lnTo>
                  <a:pt x="552" y="120"/>
                </a:lnTo>
                <a:lnTo>
                  <a:pt x="570" y="114"/>
                </a:lnTo>
                <a:lnTo>
                  <a:pt x="582" y="102"/>
                </a:lnTo>
                <a:lnTo>
                  <a:pt x="600" y="96"/>
                </a:lnTo>
                <a:lnTo>
                  <a:pt x="618" y="90"/>
                </a:lnTo>
                <a:lnTo>
                  <a:pt x="636" y="84"/>
                </a:lnTo>
                <a:lnTo>
                  <a:pt x="654" y="72"/>
                </a:lnTo>
                <a:lnTo>
                  <a:pt x="666" y="66"/>
                </a:lnTo>
                <a:lnTo>
                  <a:pt x="684" y="60"/>
                </a:lnTo>
                <a:lnTo>
                  <a:pt x="702" y="54"/>
                </a:lnTo>
                <a:lnTo>
                  <a:pt x="720" y="48"/>
                </a:lnTo>
                <a:lnTo>
                  <a:pt x="738" y="42"/>
                </a:lnTo>
                <a:lnTo>
                  <a:pt x="756" y="42"/>
                </a:lnTo>
                <a:lnTo>
                  <a:pt x="774" y="36"/>
                </a:lnTo>
                <a:lnTo>
                  <a:pt x="792" y="30"/>
                </a:lnTo>
                <a:lnTo>
                  <a:pt x="810" y="24"/>
                </a:lnTo>
                <a:lnTo>
                  <a:pt x="828" y="24"/>
                </a:lnTo>
                <a:lnTo>
                  <a:pt x="846" y="18"/>
                </a:lnTo>
                <a:lnTo>
                  <a:pt x="864" y="12"/>
                </a:lnTo>
                <a:lnTo>
                  <a:pt x="882" y="12"/>
                </a:lnTo>
                <a:lnTo>
                  <a:pt x="900" y="6"/>
                </a:lnTo>
                <a:lnTo>
                  <a:pt x="918" y="6"/>
                </a:lnTo>
                <a:lnTo>
                  <a:pt x="936" y="6"/>
                </a:lnTo>
                <a:lnTo>
                  <a:pt x="954" y="0"/>
                </a:lnTo>
                <a:lnTo>
                  <a:pt x="972" y="0"/>
                </a:lnTo>
                <a:lnTo>
                  <a:pt x="990" y="0"/>
                </a:lnTo>
                <a:lnTo>
                  <a:pt x="1008" y="0"/>
                </a:lnTo>
                <a:lnTo>
                  <a:pt x="1026" y="0"/>
                </a:lnTo>
                <a:lnTo>
                  <a:pt x="1044" y="0"/>
                </a:lnTo>
                <a:lnTo>
                  <a:pt x="1044" y="522"/>
                </a:lnTo>
                <a:lnTo>
                  <a:pt x="1032" y="522"/>
                </a:lnTo>
                <a:lnTo>
                  <a:pt x="1026" y="522"/>
                </a:lnTo>
                <a:lnTo>
                  <a:pt x="1014" y="522"/>
                </a:lnTo>
                <a:lnTo>
                  <a:pt x="1008" y="522"/>
                </a:lnTo>
                <a:lnTo>
                  <a:pt x="996" y="522"/>
                </a:lnTo>
                <a:lnTo>
                  <a:pt x="990" y="522"/>
                </a:lnTo>
                <a:lnTo>
                  <a:pt x="978" y="522"/>
                </a:lnTo>
                <a:lnTo>
                  <a:pt x="972" y="528"/>
                </a:lnTo>
                <a:lnTo>
                  <a:pt x="960" y="528"/>
                </a:lnTo>
                <a:lnTo>
                  <a:pt x="954" y="528"/>
                </a:lnTo>
                <a:lnTo>
                  <a:pt x="942" y="528"/>
                </a:lnTo>
                <a:lnTo>
                  <a:pt x="936" y="534"/>
                </a:lnTo>
                <a:lnTo>
                  <a:pt x="924" y="534"/>
                </a:lnTo>
                <a:lnTo>
                  <a:pt x="918" y="534"/>
                </a:lnTo>
                <a:lnTo>
                  <a:pt x="906" y="540"/>
                </a:lnTo>
                <a:lnTo>
                  <a:pt x="900" y="540"/>
                </a:lnTo>
                <a:lnTo>
                  <a:pt x="888" y="546"/>
                </a:lnTo>
                <a:lnTo>
                  <a:pt x="882" y="546"/>
                </a:lnTo>
                <a:lnTo>
                  <a:pt x="870" y="552"/>
                </a:lnTo>
                <a:lnTo>
                  <a:pt x="864" y="552"/>
                </a:lnTo>
                <a:lnTo>
                  <a:pt x="858" y="558"/>
                </a:lnTo>
                <a:lnTo>
                  <a:pt x="846" y="558"/>
                </a:lnTo>
                <a:lnTo>
                  <a:pt x="840" y="564"/>
                </a:lnTo>
                <a:lnTo>
                  <a:pt x="828" y="564"/>
                </a:lnTo>
                <a:lnTo>
                  <a:pt x="822" y="570"/>
                </a:lnTo>
                <a:lnTo>
                  <a:pt x="816" y="576"/>
                </a:lnTo>
                <a:lnTo>
                  <a:pt x="804" y="576"/>
                </a:lnTo>
                <a:lnTo>
                  <a:pt x="798" y="582"/>
                </a:lnTo>
                <a:lnTo>
                  <a:pt x="792" y="588"/>
                </a:lnTo>
                <a:lnTo>
                  <a:pt x="780" y="588"/>
                </a:lnTo>
                <a:lnTo>
                  <a:pt x="774" y="594"/>
                </a:lnTo>
                <a:lnTo>
                  <a:pt x="768" y="600"/>
                </a:lnTo>
                <a:lnTo>
                  <a:pt x="756" y="606"/>
                </a:lnTo>
                <a:lnTo>
                  <a:pt x="750" y="612"/>
                </a:lnTo>
                <a:lnTo>
                  <a:pt x="744" y="618"/>
                </a:lnTo>
                <a:lnTo>
                  <a:pt x="738" y="618"/>
                </a:lnTo>
                <a:lnTo>
                  <a:pt x="726" y="624"/>
                </a:lnTo>
                <a:lnTo>
                  <a:pt x="720" y="630"/>
                </a:lnTo>
                <a:lnTo>
                  <a:pt x="714" y="636"/>
                </a:lnTo>
                <a:lnTo>
                  <a:pt x="708" y="642"/>
                </a:lnTo>
                <a:lnTo>
                  <a:pt x="702" y="648"/>
                </a:lnTo>
                <a:lnTo>
                  <a:pt x="696" y="654"/>
                </a:lnTo>
                <a:lnTo>
                  <a:pt x="684" y="660"/>
                </a:lnTo>
                <a:lnTo>
                  <a:pt x="678" y="666"/>
                </a:lnTo>
                <a:lnTo>
                  <a:pt x="672" y="672"/>
                </a:lnTo>
                <a:lnTo>
                  <a:pt x="666" y="678"/>
                </a:lnTo>
                <a:lnTo>
                  <a:pt x="660" y="690"/>
                </a:lnTo>
                <a:lnTo>
                  <a:pt x="654" y="696"/>
                </a:lnTo>
                <a:lnTo>
                  <a:pt x="648" y="702"/>
                </a:lnTo>
                <a:lnTo>
                  <a:pt x="642" y="708"/>
                </a:lnTo>
                <a:lnTo>
                  <a:pt x="636" y="714"/>
                </a:lnTo>
                <a:lnTo>
                  <a:pt x="630" y="720"/>
                </a:lnTo>
                <a:lnTo>
                  <a:pt x="624" y="732"/>
                </a:lnTo>
                <a:lnTo>
                  <a:pt x="618" y="738"/>
                </a:lnTo>
                <a:lnTo>
                  <a:pt x="612" y="744"/>
                </a:lnTo>
                <a:lnTo>
                  <a:pt x="612" y="750"/>
                </a:lnTo>
                <a:lnTo>
                  <a:pt x="606" y="762"/>
                </a:lnTo>
                <a:lnTo>
                  <a:pt x="600" y="768"/>
                </a:lnTo>
                <a:lnTo>
                  <a:pt x="594" y="774"/>
                </a:lnTo>
                <a:lnTo>
                  <a:pt x="588" y="780"/>
                </a:lnTo>
                <a:lnTo>
                  <a:pt x="588" y="792"/>
                </a:lnTo>
                <a:lnTo>
                  <a:pt x="582" y="798"/>
                </a:lnTo>
                <a:lnTo>
                  <a:pt x="576" y="810"/>
                </a:lnTo>
                <a:lnTo>
                  <a:pt x="576" y="816"/>
                </a:lnTo>
                <a:lnTo>
                  <a:pt x="570" y="822"/>
                </a:lnTo>
                <a:lnTo>
                  <a:pt x="564" y="834"/>
                </a:lnTo>
                <a:lnTo>
                  <a:pt x="564" y="840"/>
                </a:lnTo>
                <a:lnTo>
                  <a:pt x="558" y="846"/>
                </a:lnTo>
                <a:lnTo>
                  <a:pt x="558" y="858"/>
                </a:lnTo>
                <a:lnTo>
                  <a:pt x="552" y="864"/>
                </a:lnTo>
                <a:lnTo>
                  <a:pt x="546" y="876"/>
                </a:lnTo>
                <a:lnTo>
                  <a:pt x="546" y="882"/>
                </a:lnTo>
                <a:lnTo>
                  <a:pt x="546" y="894"/>
                </a:lnTo>
                <a:lnTo>
                  <a:pt x="540" y="900"/>
                </a:lnTo>
                <a:lnTo>
                  <a:pt x="540" y="912"/>
                </a:lnTo>
                <a:lnTo>
                  <a:pt x="534" y="918"/>
                </a:lnTo>
                <a:lnTo>
                  <a:pt x="534" y="930"/>
                </a:lnTo>
                <a:lnTo>
                  <a:pt x="534" y="936"/>
                </a:lnTo>
                <a:lnTo>
                  <a:pt x="528" y="948"/>
                </a:lnTo>
                <a:lnTo>
                  <a:pt x="528" y="954"/>
                </a:lnTo>
                <a:lnTo>
                  <a:pt x="528" y="966"/>
                </a:lnTo>
                <a:lnTo>
                  <a:pt x="528" y="972"/>
                </a:lnTo>
                <a:lnTo>
                  <a:pt x="522" y="984"/>
                </a:lnTo>
                <a:lnTo>
                  <a:pt x="522" y="990"/>
                </a:lnTo>
                <a:lnTo>
                  <a:pt x="522" y="1002"/>
                </a:lnTo>
                <a:lnTo>
                  <a:pt x="522" y="1008"/>
                </a:lnTo>
                <a:lnTo>
                  <a:pt x="522" y="1020"/>
                </a:lnTo>
                <a:lnTo>
                  <a:pt x="522" y="1026"/>
                </a:lnTo>
                <a:lnTo>
                  <a:pt x="522" y="1038"/>
                </a:lnTo>
                <a:lnTo>
                  <a:pt x="522" y="1044"/>
                </a:lnTo>
                <a:lnTo>
                  <a:pt x="0" y="1044"/>
                </a:lnTo>
                <a:close/>
              </a:path>
            </a:pathLst>
          </a:custGeom>
          <a:solidFill>
            <a:srgbClr val="476AB2"/>
          </a:solidFill>
          <a:ln w="6350">
            <a:solidFill>
              <a:schemeClr val="accent2"/>
            </a:solidFill>
            <a:round/>
            <a:headEnd/>
            <a:tailEnd/>
          </a:ln>
          <a:effectLst>
            <a:outerShdw dist="17961" dir="2700000" algn="ctr" rotWithShape="0">
              <a:srgbClr val="808080"/>
            </a:outerShdw>
          </a:effectLst>
        </p:spPr>
        <p:txBody>
          <a:bodyPr tIns="91440" bIns="91440" anchor="ctr"/>
          <a:lstStyle/>
          <a:p>
            <a:endParaRPr lang="en-US">
              <a:latin typeface="Verdana" pitchFamily="-97" charset="0"/>
            </a:endParaRPr>
          </a:p>
        </p:txBody>
      </p:sp>
      <p:sp>
        <p:nvSpPr>
          <p:cNvPr id="56" name="AutoShape 8"/>
          <p:cNvSpPr>
            <a:spLocks noChangeArrowheads="1"/>
          </p:cNvSpPr>
          <p:nvPr/>
        </p:nvSpPr>
        <p:spPr bwMode="auto">
          <a:xfrm rot="16200000" flipH="1">
            <a:off x="5454650" y="1906588"/>
            <a:ext cx="1165225" cy="393700"/>
          </a:xfrm>
          <a:prstGeom prst="triangle">
            <a:avLst>
              <a:gd name="adj" fmla="val 50000"/>
            </a:avLst>
          </a:prstGeom>
          <a:solidFill>
            <a:schemeClr val="accent2">
              <a:lumMod val="50000"/>
            </a:schemeClr>
          </a:solidFill>
          <a:ln w="6350">
            <a:solidFill>
              <a:schemeClr val="accent2"/>
            </a:solidFill>
            <a:miter lim="800000"/>
            <a:headEnd/>
            <a:tailEnd/>
          </a:ln>
          <a:effectLst>
            <a:outerShdw blurRad="63500" dist="38099" dir="2700000" algn="ctr" rotWithShape="0">
              <a:srgbClr val="000000">
                <a:alpha val="74998"/>
              </a:srgbClr>
            </a:outerShdw>
          </a:effectLst>
        </p:spPr>
        <p:txBody>
          <a:bodyPr tIns="91440" bIns="91440" anchor="ctr"/>
          <a:lstStyle/>
          <a:p>
            <a:endParaRPr lang="en-US">
              <a:latin typeface="Verdana" pitchFamily="-97" charset="0"/>
            </a:endParaRPr>
          </a:p>
        </p:txBody>
      </p:sp>
      <p:sp>
        <p:nvSpPr>
          <p:cNvPr id="57" name="AutoShape 9"/>
          <p:cNvSpPr>
            <a:spLocks noChangeArrowheads="1"/>
          </p:cNvSpPr>
          <p:nvPr/>
        </p:nvSpPr>
        <p:spPr bwMode="auto">
          <a:xfrm rot="5400000" flipH="1">
            <a:off x="5805487" y="4395788"/>
            <a:ext cx="1165225" cy="393700"/>
          </a:xfrm>
          <a:prstGeom prst="triangle">
            <a:avLst>
              <a:gd name="adj" fmla="val 50000"/>
            </a:avLst>
          </a:prstGeom>
          <a:solidFill>
            <a:schemeClr val="accent2">
              <a:lumMod val="50000"/>
            </a:schemeClr>
          </a:solidFill>
          <a:ln w="6350">
            <a:solidFill>
              <a:schemeClr val="accent2"/>
            </a:solidFill>
            <a:miter lim="800000"/>
            <a:headEnd/>
            <a:tailEnd/>
          </a:ln>
          <a:effectLst>
            <a:outerShdw blurRad="63500" dist="38099" dir="2700000" algn="ctr" rotWithShape="0">
              <a:srgbClr val="000000">
                <a:alpha val="74998"/>
              </a:srgbClr>
            </a:outerShdw>
          </a:effectLst>
        </p:spPr>
        <p:txBody>
          <a:bodyPr tIns="91440" bIns="91440" anchor="ctr"/>
          <a:lstStyle/>
          <a:p>
            <a:endParaRPr lang="en-US">
              <a:latin typeface="Verdana" pitchFamily="-97" charset="0"/>
            </a:endParaRPr>
          </a:p>
        </p:txBody>
      </p:sp>
      <p:sp>
        <p:nvSpPr>
          <p:cNvPr id="58" name="AutoShape 10"/>
          <p:cNvSpPr>
            <a:spLocks noChangeArrowheads="1"/>
          </p:cNvSpPr>
          <p:nvPr/>
        </p:nvSpPr>
        <p:spPr bwMode="auto">
          <a:xfrm flipH="1">
            <a:off x="6873875" y="2978150"/>
            <a:ext cx="1154113" cy="393700"/>
          </a:xfrm>
          <a:prstGeom prst="triangle">
            <a:avLst>
              <a:gd name="adj" fmla="val 50000"/>
            </a:avLst>
          </a:prstGeom>
          <a:solidFill>
            <a:schemeClr val="accent2">
              <a:lumMod val="50000"/>
            </a:schemeClr>
          </a:solidFill>
          <a:ln w="6350">
            <a:solidFill>
              <a:schemeClr val="accent2"/>
            </a:solidFill>
            <a:miter lim="800000"/>
            <a:headEnd/>
            <a:tailEnd/>
          </a:ln>
          <a:effectLst>
            <a:outerShdw blurRad="63500" dist="38099" dir="2700000" algn="ctr" rotWithShape="0">
              <a:srgbClr val="000000">
                <a:alpha val="74998"/>
              </a:srgbClr>
            </a:outerShdw>
          </a:effectLst>
        </p:spPr>
        <p:txBody>
          <a:bodyPr tIns="91440" bIns="91440" anchor="ctr"/>
          <a:lstStyle/>
          <a:p>
            <a:endParaRPr lang="en-US">
              <a:latin typeface="Verdana" pitchFamily="-97" charset="0"/>
            </a:endParaRPr>
          </a:p>
        </p:txBody>
      </p:sp>
      <p:sp>
        <p:nvSpPr>
          <p:cNvPr id="59" name="AutoShape 14"/>
          <p:cNvSpPr>
            <a:spLocks noChangeArrowheads="1"/>
          </p:cNvSpPr>
          <p:nvPr/>
        </p:nvSpPr>
        <p:spPr bwMode="auto">
          <a:xfrm rot="10800000" flipH="1">
            <a:off x="4398963" y="3314700"/>
            <a:ext cx="1165225" cy="393700"/>
          </a:xfrm>
          <a:prstGeom prst="triangle">
            <a:avLst>
              <a:gd name="adj" fmla="val 50000"/>
            </a:avLst>
          </a:prstGeom>
          <a:solidFill>
            <a:schemeClr val="accent2">
              <a:lumMod val="50000"/>
            </a:schemeClr>
          </a:solidFill>
          <a:ln w="6350">
            <a:solidFill>
              <a:schemeClr val="accent2"/>
            </a:solidFill>
            <a:miter lim="800000"/>
            <a:headEnd/>
            <a:tailEnd/>
          </a:ln>
          <a:effectLst>
            <a:outerShdw blurRad="63500" dist="38099" dir="2700000" algn="ctr" rotWithShape="0">
              <a:srgbClr val="000000">
                <a:alpha val="74998"/>
              </a:srgbClr>
            </a:outerShdw>
          </a:effectLst>
        </p:spPr>
        <p:txBody>
          <a:bodyPr tIns="91440" bIns="91440" anchor="ctr"/>
          <a:lstStyle/>
          <a:p>
            <a:endParaRPr lang="en-US">
              <a:latin typeface="Verdana" pitchFamily="-97" charset="0"/>
            </a:endParaRPr>
          </a:p>
        </p:txBody>
      </p:sp>
      <p:sp>
        <p:nvSpPr>
          <p:cNvPr id="19" name="Rounded Rectangle 18"/>
          <p:cNvSpPr/>
          <p:nvPr/>
        </p:nvSpPr>
        <p:spPr bwMode="auto">
          <a:xfrm>
            <a:off x="609600" y="1371600"/>
            <a:ext cx="1371600" cy="4343400"/>
          </a:xfrm>
          <a:prstGeom prst="roundRect">
            <a:avLst/>
          </a:prstGeom>
          <a:solidFill>
            <a:schemeClr val="bg1"/>
          </a:solidFill>
          <a:ln w="12700" cap="flat" cmpd="sng" algn="ctr">
            <a:solidFill>
              <a:schemeClr val="accent3">
                <a:lumMod val="75000"/>
              </a:schemeClr>
            </a:solidFill>
            <a:prstDash val="solid"/>
            <a:round/>
            <a:headEnd type="none" w="med" len="med"/>
            <a:tailEnd type="none" w="med" len="med"/>
          </a:ln>
          <a:effectLst>
            <a:outerShdw blurRad="50800" dist="38100" dir="2700000" algn="tl" rotWithShape="0">
              <a:srgbClr val="000000">
                <a:alpha val="43000"/>
              </a:srgbClr>
            </a:outerShdw>
          </a:effectLst>
          <a:scene3d>
            <a:camera prst="orthographicFront"/>
            <a:lightRig rig="threePt" dir="t"/>
          </a:scene3d>
          <a:sp3d>
            <a:bevelT/>
            <a:bevelB/>
          </a:sp3d>
        </p:spPr>
        <p:txBody>
          <a:bodyPr vert="horz" wrap="square" lIns="73152" tIns="73152" rIns="73152" bIns="73152"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en-US" sz="1100" b="1" i="0" u="none" strike="noStrike" cap="none" normalizeH="0" baseline="0">
              <a:ln>
                <a:noFill/>
              </a:ln>
              <a:solidFill>
                <a:schemeClr val="tx1"/>
              </a:solidFill>
              <a:effectLst/>
              <a:latin typeface="Arial" pitchFamily="-97"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Line 2"/>
          <p:cNvSpPr>
            <a:spLocks noChangeShapeType="1"/>
          </p:cNvSpPr>
          <p:nvPr/>
        </p:nvSpPr>
        <p:spPr bwMode="gray">
          <a:xfrm>
            <a:off x="1047750" y="3429000"/>
            <a:ext cx="7048500" cy="0"/>
          </a:xfrm>
          <a:prstGeom prst="line">
            <a:avLst/>
          </a:prstGeom>
          <a:noFill/>
          <a:ln w="12700" cap="rnd">
            <a:solidFill>
              <a:schemeClr val="accent1"/>
            </a:solidFill>
            <a:round/>
            <a:headEnd/>
            <a:tailEnd/>
          </a:ln>
        </p:spPr>
        <p:txBody>
          <a:bodyPr wrap="none" anchor="ctr"/>
          <a:lstStyle/>
          <a:p>
            <a:endParaRPr lang="en-US"/>
          </a:p>
        </p:txBody>
      </p:sp>
      <p:sp>
        <p:nvSpPr>
          <p:cNvPr id="68611" name="Rectangle 3"/>
          <p:cNvSpPr>
            <a:spLocks noChangeArrowheads="1"/>
          </p:cNvSpPr>
          <p:nvPr/>
        </p:nvSpPr>
        <p:spPr bwMode="gray">
          <a:xfrm>
            <a:off x="3352800" y="3200400"/>
            <a:ext cx="2500313" cy="400050"/>
          </a:xfrm>
          <a:prstGeom prst="rect">
            <a:avLst/>
          </a:prstGeom>
          <a:solidFill>
            <a:schemeClr val="bg1"/>
          </a:solidFill>
          <a:ln w="12700" cap="rnd">
            <a:noFill/>
            <a:miter lim="800000"/>
            <a:headEnd/>
            <a:tailEnd/>
          </a:ln>
        </p:spPr>
        <p:txBody>
          <a:bodyPr wrap="none" lIns="137160" tIns="0" rIns="137160" bIns="0" anchor="ctr" anchorCtr="1">
            <a:spAutoFit/>
          </a:bodyPr>
          <a:lstStyle/>
          <a:p>
            <a:pPr eaLnBrk="1" hangingPunct="1">
              <a:lnSpc>
                <a:spcPct val="110000"/>
              </a:lnSpc>
              <a:spcBef>
                <a:spcPct val="80000"/>
              </a:spcBef>
              <a:buClr>
                <a:schemeClr val="tx1"/>
              </a:buClr>
              <a:buSzPct val="80000"/>
              <a:buFont typeface="Wingdings" pitchFamily="-97" charset="2"/>
              <a:buNone/>
            </a:pPr>
            <a:r>
              <a:rPr lang="en-US" sz="2400"/>
              <a:t>Big Firm Model</a:t>
            </a:r>
            <a:endParaRPr lang="en-GB" sz="2400" b="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S. Consulting Report Template_022307">
  <a:themeElements>
    <a:clrScheme name="">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0223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a:ln>
              <a:noFill/>
            </a:ln>
            <a:solidFill>
              <a:schemeClr val="tx1"/>
            </a:solidFill>
            <a:effectLst/>
            <a:latin typeface="Arial" pitchFamily="-97"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a:ln>
              <a:noFill/>
            </a:ln>
            <a:solidFill>
              <a:schemeClr val="tx1"/>
            </a:solidFill>
            <a:effectLst/>
            <a:latin typeface="Arial" pitchFamily="-97" charset="0"/>
          </a:defRPr>
        </a:defPPr>
      </a:lstStyle>
    </a:lnDef>
  </a:objectDefaults>
  <a:extraClrSchemeLst>
    <a:extraClrScheme>
      <a:clrScheme name="U.S. Consulting Report Template_0223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0223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0223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0223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0223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0223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022307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022307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022307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0223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OC Master">
  <a:themeElements>
    <a:clrScheme name="TOC Master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TOC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a:ln>
              <a:noFill/>
            </a:ln>
            <a:solidFill>
              <a:schemeClr val="tx1"/>
            </a:solidFill>
            <a:effectLst/>
            <a:latin typeface="Arial" pitchFamily="-97"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a:ln>
              <a:noFill/>
            </a:ln>
            <a:solidFill>
              <a:schemeClr val="tx1"/>
            </a:solidFill>
            <a:effectLst/>
            <a:latin typeface="Arial" pitchFamily="-97" charset="0"/>
          </a:defRPr>
        </a:defPPr>
      </a:lstStyle>
    </a:lnDef>
  </a:objectDefaults>
  <a:extraClrSchemeLst>
    <a:extraClrScheme>
      <a:clrScheme name="TOC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OC 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OC 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OC 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OC 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OC 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OC 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TOC Master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TOC Master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TOC Master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TOC Master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TOC Master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TOC Master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TOC Master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TOC Master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TOC Master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U.S. Consulting Report Template_022307">
  <a:themeElements>
    <a:clrScheme name="">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1_U.S. Consulting Report Template_0223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a:ln>
              <a:noFill/>
            </a:ln>
            <a:solidFill>
              <a:schemeClr val="tx1"/>
            </a:solidFill>
            <a:effectLst/>
            <a:latin typeface="Arial" pitchFamily="-97"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a:ln>
              <a:noFill/>
            </a:ln>
            <a:solidFill>
              <a:schemeClr val="tx1"/>
            </a:solidFill>
            <a:effectLst/>
            <a:latin typeface="Arial" pitchFamily="-97" charset="0"/>
          </a:defRPr>
        </a:defPPr>
      </a:lstStyle>
    </a:lnDef>
  </a:objectDefaults>
  <a:extraClrSchemeLst>
    <a:extraClrScheme>
      <a:clrScheme name="1_U.S. Consulting Report Template_0223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S. Consulting Report Template_0223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S. Consulting Report Template_0223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S. Consulting Report Template_0223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S. Consulting Report Template_0223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S. Consulting Report Template_0223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S. Consulting Report Template_0223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U.S. Consulting Report Template_022307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1_U.S. Consulting Report Template_022307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1_U.S. Consulting Report Template_022307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1_U.S. Consulting Report Template_022307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1_U.S. Consulting Report Template_022307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1_U.S. Consulting Report Template_022307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1_U.S. Consulting Report Template_022307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1_U.S. Consulting Report Template_022307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1_U.S. Consulting Report Template_0223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loitte Consulting Report Template_091806">
  <a:themeElements>
    <a:clrScheme name="">
      <a:dk1>
        <a:srgbClr val="000000"/>
      </a:dk1>
      <a:lt1>
        <a:srgbClr val="FFFFFF"/>
      </a:lt1>
      <a:dk2>
        <a:srgbClr val="4066B2"/>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Deloitte Consulting Report Template_0918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a:ln>
              <a:noFill/>
            </a:ln>
            <a:solidFill>
              <a:schemeClr val="tx1"/>
            </a:solidFill>
            <a:effectLst/>
            <a:latin typeface="Arial" pitchFamily="-97"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a:ln>
              <a:noFill/>
            </a:ln>
            <a:solidFill>
              <a:schemeClr val="tx1"/>
            </a:solidFill>
            <a:effectLst/>
            <a:latin typeface="Arial" pitchFamily="-97" charset="0"/>
          </a:defRPr>
        </a:defPPr>
      </a:lstStyle>
    </a:lnDef>
  </a:objectDefaults>
  <a:extraClrSchemeLst>
    <a:extraClrScheme>
      <a:clrScheme name="Deloitte Consulting Report Template_09180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loitte Consulting Report Template_09180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loitte Consulting Report Template_091806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loitte Consulting Report Template_091806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loitte Consulting Report Template_09180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loitte Consulting Report Template_09180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loitte Consulting Report Template_09180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loitte Consulting Report Template_091806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Deloitte Consulting Report Template_091806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Deloitte Consulting Report Template_091806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Deloitte Consulting Report Template_091806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Deloitte Consulting Report Template_091806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Deloitte Consulting Report Template_091806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Deloitte Consulting Report Template_091806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Deloitte Consulting Report Template_091806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Deloitte Consulting Report Template_091806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loitte Consulting Report Template_101106">
  <a:themeElements>
    <a:clrScheme name="">
      <a:dk1>
        <a:srgbClr val="000000"/>
      </a:dk1>
      <a:lt1>
        <a:srgbClr val="FFFFFF"/>
      </a:lt1>
      <a:dk2>
        <a:srgbClr val="4066B2"/>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Deloitte Consulting Report Template_1011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rgbClr val="000066"/>
          </a:solidFill>
          <a:prstDash val="solid"/>
          <a:round/>
          <a:headEnd type="none" w="med" len="med"/>
          <a:tailEnd type="none" w="med" len="med"/>
        </a:ln>
        <a:effectLst/>
      </a:spPr>
      <a:bodyPr vert="horz" wrap="square" lIns="54000" tIns="54000" rIns="54000" bIns="54000" numCol="1" anchor="t" anchorCtr="1" compatLnSpc="1">
        <a:prstTxWarp prst="textNoShape">
          <a:avLst/>
        </a:prstTxWarp>
        <a:spAutoFit/>
      </a:bodyPr>
      <a:lstStyle>
        <a:defPPr marL="0" marR="0" indent="0" algn="ctr" defTabSz="914400" rtl="0" eaLnBrk="0" fontAlgn="base" latinLnBrk="0" hangingPunct="0">
          <a:lnSpc>
            <a:spcPct val="106000"/>
          </a:lnSpc>
          <a:spcBef>
            <a:spcPct val="30000"/>
          </a:spcBef>
          <a:spcAft>
            <a:spcPct val="0"/>
          </a:spcAft>
          <a:buClrTx/>
          <a:buSzTx/>
          <a:buFontTx/>
          <a:buNone/>
          <a:tabLst/>
          <a:defRPr kumimoji="0" lang="en-US" sz="900" b="0" i="0" u="none" strike="noStrike" cap="none" normalizeH="0" baseline="0">
            <a:ln>
              <a:noFill/>
            </a:ln>
            <a:solidFill>
              <a:srgbClr val="000066"/>
            </a:solidFill>
            <a:effectLst/>
            <a:latin typeface="Arial" pitchFamily="-97" charset="0"/>
          </a:defRPr>
        </a:defPPr>
      </a:lstStyle>
    </a:spDef>
    <a:lnDef>
      <a:spPr bwMode="auto">
        <a:xfrm>
          <a:off x="0" y="0"/>
          <a:ext cx="1" cy="1"/>
        </a:xfrm>
        <a:custGeom>
          <a:avLst/>
          <a:gdLst/>
          <a:ahLst/>
          <a:cxnLst/>
          <a:rect l="0" t="0" r="0" b="0"/>
          <a:pathLst/>
        </a:custGeom>
        <a:solidFill>
          <a:schemeClr val="bg1"/>
        </a:solidFill>
        <a:ln w="12700" cap="flat" cmpd="sng" algn="ctr">
          <a:solidFill>
            <a:srgbClr val="000066"/>
          </a:solidFill>
          <a:prstDash val="solid"/>
          <a:round/>
          <a:headEnd type="none" w="med" len="med"/>
          <a:tailEnd type="none" w="med" len="med"/>
        </a:ln>
        <a:effectLst/>
      </a:spPr>
      <a:bodyPr vert="horz" wrap="square" lIns="54000" tIns="54000" rIns="54000" bIns="54000" numCol="1" anchor="t" anchorCtr="1" compatLnSpc="1">
        <a:prstTxWarp prst="textNoShape">
          <a:avLst/>
        </a:prstTxWarp>
        <a:spAutoFit/>
      </a:bodyPr>
      <a:lstStyle>
        <a:defPPr marL="0" marR="0" indent="0" algn="ctr" defTabSz="914400" rtl="0" eaLnBrk="0" fontAlgn="base" latinLnBrk="0" hangingPunct="0">
          <a:lnSpc>
            <a:spcPct val="106000"/>
          </a:lnSpc>
          <a:spcBef>
            <a:spcPct val="30000"/>
          </a:spcBef>
          <a:spcAft>
            <a:spcPct val="0"/>
          </a:spcAft>
          <a:buClrTx/>
          <a:buSzTx/>
          <a:buFontTx/>
          <a:buNone/>
          <a:tabLst/>
          <a:defRPr kumimoji="0" lang="en-US" sz="900" b="0" i="0" u="none" strike="noStrike" cap="none" normalizeH="0" baseline="0">
            <a:ln>
              <a:noFill/>
            </a:ln>
            <a:solidFill>
              <a:srgbClr val="000066"/>
            </a:solidFill>
            <a:effectLst/>
            <a:latin typeface="Arial" pitchFamily="-97" charset="0"/>
          </a:defRPr>
        </a:defPPr>
      </a:lstStyle>
    </a:lnDef>
  </a:objectDefaults>
  <a:extraClrSchemeLst>
    <a:extraClrScheme>
      <a:clrScheme name="Deloitte Consulting Report Template_10110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loitte Consulting Report Template_10110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loitte Consulting Report Template_101106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loitte Consulting Report Template_101106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loitte Consulting Report Template_10110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loitte Consulting Report Template_10110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loitte Consulting Report Template_10110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loitte Consulting Report Template_101106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Deloitte Consulting Report Template_101106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Deloitte Consulting Report Template_101106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Deloitte Consulting Report Template_101106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Deloitte Consulting Report Template_101106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Deloitte Consulting Report Template_101106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Deloitte Consulting Report Template_101106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Deloitte Consulting Report Template_101106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Deloitte Consulting Report Template_101106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loitte Consulting Report Template_101106">
  <a:themeElements>
    <a:clrScheme name="">
      <a:dk1>
        <a:srgbClr val="000000"/>
      </a:dk1>
      <a:lt1>
        <a:srgbClr val="FFFFFF"/>
      </a:lt1>
      <a:dk2>
        <a:srgbClr val="4066B2"/>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Deloitte Consulting Report Template_1011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rgbClr val="000066"/>
          </a:solidFill>
          <a:prstDash val="solid"/>
          <a:round/>
          <a:headEnd type="none" w="med" len="med"/>
          <a:tailEnd type="none" w="med" len="med"/>
        </a:ln>
        <a:effectLst/>
      </a:spPr>
      <a:bodyPr vert="horz" wrap="square" lIns="54000" tIns="54000" rIns="54000" bIns="54000" numCol="1" anchor="t" anchorCtr="1" compatLnSpc="1">
        <a:prstTxWarp prst="textNoShape">
          <a:avLst/>
        </a:prstTxWarp>
        <a:spAutoFit/>
      </a:bodyPr>
      <a:lstStyle>
        <a:defPPr marL="0" marR="0" indent="0" algn="ctr" defTabSz="914400" rtl="0" eaLnBrk="0" fontAlgn="base" latinLnBrk="0" hangingPunct="0">
          <a:lnSpc>
            <a:spcPct val="106000"/>
          </a:lnSpc>
          <a:spcBef>
            <a:spcPct val="30000"/>
          </a:spcBef>
          <a:spcAft>
            <a:spcPct val="0"/>
          </a:spcAft>
          <a:buClrTx/>
          <a:buSzTx/>
          <a:buFontTx/>
          <a:buNone/>
          <a:tabLst/>
          <a:defRPr kumimoji="0" lang="en-US" sz="900" b="0" i="0" u="none" strike="noStrike" cap="none" normalizeH="0" baseline="0">
            <a:ln>
              <a:noFill/>
            </a:ln>
            <a:solidFill>
              <a:srgbClr val="000066"/>
            </a:solidFill>
            <a:effectLst/>
            <a:latin typeface="Arial" pitchFamily="-97" charset="0"/>
          </a:defRPr>
        </a:defPPr>
      </a:lstStyle>
    </a:spDef>
    <a:lnDef>
      <a:spPr bwMode="auto">
        <a:xfrm>
          <a:off x="0" y="0"/>
          <a:ext cx="1" cy="1"/>
        </a:xfrm>
        <a:custGeom>
          <a:avLst/>
          <a:gdLst/>
          <a:ahLst/>
          <a:cxnLst/>
          <a:rect l="0" t="0" r="0" b="0"/>
          <a:pathLst/>
        </a:custGeom>
        <a:solidFill>
          <a:schemeClr val="bg1"/>
        </a:solidFill>
        <a:ln w="12700" cap="flat" cmpd="sng" algn="ctr">
          <a:solidFill>
            <a:srgbClr val="000066"/>
          </a:solidFill>
          <a:prstDash val="solid"/>
          <a:round/>
          <a:headEnd type="none" w="med" len="med"/>
          <a:tailEnd type="none" w="med" len="med"/>
        </a:ln>
        <a:effectLst/>
      </a:spPr>
      <a:bodyPr vert="horz" wrap="square" lIns="54000" tIns="54000" rIns="54000" bIns="54000" numCol="1" anchor="t" anchorCtr="1" compatLnSpc="1">
        <a:prstTxWarp prst="textNoShape">
          <a:avLst/>
        </a:prstTxWarp>
        <a:spAutoFit/>
      </a:bodyPr>
      <a:lstStyle>
        <a:defPPr marL="0" marR="0" indent="0" algn="ctr" defTabSz="914400" rtl="0" eaLnBrk="0" fontAlgn="base" latinLnBrk="0" hangingPunct="0">
          <a:lnSpc>
            <a:spcPct val="106000"/>
          </a:lnSpc>
          <a:spcBef>
            <a:spcPct val="30000"/>
          </a:spcBef>
          <a:spcAft>
            <a:spcPct val="0"/>
          </a:spcAft>
          <a:buClrTx/>
          <a:buSzTx/>
          <a:buFontTx/>
          <a:buNone/>
          <a:tabLst/>
          <a:defRPr kumimoji="0" lang="en-US" sz="900" b="0" i="0" u="none" strike="noStrike" cap="none" normalizeH="0" baseline="0">
            <a:ln>
              <a:noFill/>
            </a:ln>
            <a:solidFill>
              <a:srgbClr val="000066"/>
            </a:solidFill>
            <a:effectLst/>
            <a:latin typeface="Arial" pitchFamily="-97" charset="0"/>
          </a:defRPr>
        </a:defPPr>
      </a:lstStyle>
    </a:lnDef>
  </a:objectDefaults>
  <a:extraClrSchemeLst>
    <a:extraClrScheme>
      <a:clrScheme name="Deloitte Consulting Report Template_10110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loitte Consulting Report Template_10110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loitte Consulting Report Template_101106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loitte Consulting Report Template_101106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loitte Consulting Report Template_10110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loitte Consulting Report Template_10110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loitte Consulting Report Template_10110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loitte Consulting Report Template_101106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Deloitte Consulting Report Template_101106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Deloitte Consulting Report Template_101106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Deloitte Consulting Report Template_101106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Deloitte Consulting Report Template_101106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Deloitte Consulting Report Template_101106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Deloitte Consulting Report Template_101106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Deloitte Consulting Report Template_101106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Deloitte Consulting Report Template_101106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U.S. Consulting Report Template_022307</Template>
  <TotalTime>7444</TotalTime>
  <Words>2849</Words>
  <Application>Microsoft Office PowerPoint</Application>
  <PresentationFormat>On-screen Show (4:3)</PresentationFormat>
  <Paragraphs>380</Paragraphs>
  <Slides>36</Slides>
  <Notes>11</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36</vt:i4>
      </vt:variant>
    </vt:vector>
  </HeadingPairs>
  <TitlesOfParts>
    <vt:vector size="43" baseType="lpstr">
      <vt:lpstr>U.S. Consulting Report Template_022307</vt:lpstr>
      <vt:lpstr>TOC Master</vt:lpstr>
      <vt:lpstr>1_U.S. Consulting Report Template_022307</vt:lpstr>
      <vt:lpstr>Deloitte Consulting Report Template_091806</vt:lpstr>
      <vt:lpstr>Deloitte Consulting Report Template_101106</vt:lpstr>
      <vt:lpstr>1_Deloitte Consulting Report Template_101106</vt:lpstr>
      <vt:lpstr>Microsoft Office PowerPoint 97-2003 Presentation</vt:lpstr>
      <vt:lpstr>Disruptive Innovation and the Future of Large Law Firms</vt:lpstr>
      <vt:lpstr>Slide 2</vt:lpstr>
      <vt:lpstr>Our Presentation:</vt:lpstr>
      <vt:lpstr>Slide 4</vt:lpstr>
      <vt:lpstr>Many of the costs associated with big law firms are increasing …</vt:lpstr>
      <vt:lpstr>At the same time revenues throughout the industry are hurting…</vt:lpstr>
      <vt:lpstr>The combination of increasing costs and decreasing revenues is creating a downward cycle …</vt:lpstr>
      <vt:lpstr>Things are going down the tubes</vt:lpstr>
      <vt:lpstr>Slide 9</vt:lpstr>
      <vt:lpstr>The big firm model is the base from which all the other models are built</vt:lpstr>
      <vt:lpstr>Big law firms hire the best students from the best schools and pay them the best money, the firm prospers on its scale and brand1 </vt:lpstr>
      <vt:lpstr>Big law firms are the “fastest-growing, most prosperous, and  most dynamic sector of the profession”1</vt:lpstr>
      <vt:lpstr>The old big firm model …</vt:lpstr>
      <vt:lpstr>The new big firm model …</vt:lpstr>
      <vt:lpstr>In order to stay competitive the big firm model needs to change:  the old “up or out” model needs to change</vt:lpstr>
      <vt:lpstr>Slide 16</vt:lpstr>
      <vt:lpstr>A boutique law firm is a collection of attorneys specializing in a  niche area of law practice1 </vt:lpstr>
      <vt:lpstr>The most profitable practice areas make the best niche areas for  boutique firms</vt:lpstr>
      <vt:lpstr>What’s the difference between a big law firm and a boutique?1</vt:lpstr>
      <vt:lpstr>Why the boutique model is innovative: “boutiques fill niches”1</vt:lpstr>
      <vt:lpstr>Why the boutique model is not innovative enough…</vt:lpstr>
      <vt:lpstr>Slide 22</vt:lpstr>
      <vt:lpstr>Axiom and other similar firms provide high-end temp services to  leading blue-chip clients1</vt:lpstr>
      <vt:lpstr>What people are saying…</vt:lpstr>
      <vt:lpstr>Why the supply model is innovative …</vt:lpstr>
      <vt:lpstr>Why the supply model is not innovative enough …</vt:lpstr>
      <vt:lpstr>Slide 27</vt:lpstr>
      <vt:lpstr>Truly innovative law firm do three things differently: revolutionize  costs, reconfigure personnel, and reprioritize custom satisfaction1</vt:lpstr>
      <vt:lpstr>There are at least three alternatives to the current model of the billable hour …</vt:lpstr>
      <vt:lpstr>Moving away from the billable hour fundamentally alters the entire business model</vt:lpstr>
      <vt:lpstr>Reconfigure personnel by allowing technology to replace part of  the work currently done by attorneys</vt:lpstr>
      <vt:lpstr>Standardize certain tasks so the grunt work can be done by the  business with lawyers supervising</vt:lpstr>
      <vt:lpstr>Firms must leverage technology to change expectations and personalize service to their clients</vt:lpstr>
      <vt:lpstr>Allowing clients to dictate their needs involves trusting your clients  to evaluate the work you do</vt:lpstr>
      <vt:lpstr>Legal Auction and Networking Sites are two tools firms will use in  the future to allow clients to dictate their needs</vt:lpstr>
      <vt:lpstr>Questions?</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BLI Final</dc:title>
  <dc:creator>Austen Heim &amp; Cedric Allen</dc:creator>
  <cp:lastModifiedBy>Adam Dell</cp:lastModifiedBy>
  <cp:revision>554</cp:revision>
  <dcterms:created xsi:type="dcterms:W3CDTF">2009-04-21T22:55:02Z</dcterms:created>
  <dcterms:modified xsi:type="dcterms:W3CDTF">2009-12-07T00:42:42Z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Style">
    <vt:lpwstr>standard</vt:lpwstr>
  </property>
  <property fmtid="{D5CDD505-2E9C-101B-9397-08002B2CF9AE}" pid="3" name="ClientName">
    <vt:lpwstr>Unknown</vt:lpwstr>
  </property>
</Properties>
</file>